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3.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1.xml" ContentType="application/vnd.openxmlformats-officedocument.drawingml.chart+xml"/>
  <Override PartName="/ppt/theme/themeOverride11.xml" ContentType="application/vnd.openxmlformats-officedocument.themeOverride+xml"/>
  <Override PartName="/ppt/notesSlides/notesSlide65.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66.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notesSlides/notesSlide67.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drawings/drawing3.xml" ContentType="application/vnd.openxmlformats-officedocument.drawingml.chartshapes+xml"/>
  <Override PartName="/ppt/notesSlides/notesSlide68.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notesSlides/notesSlide69.xml" ContentType="application/vnd.openxmlformats-officedocument.presentationml.notesSlide+xml"/>
  <Override PartName="/ppt/charts/chart16.xml" ContentType="application/vnd.openxmlformats-officedocument.drawingml.chart+xml"/>
  <Override PartName="/ppt/theme/themeOverride15.xml" ContentType="application/vnd.openxmlformats-officedocument.themeOverride+xml"/>
  <Override PartName="/ppt/drawings/drawing5.xml" ContentType="application/vnd.openxmlformats-officedocument.drawingml.chartshape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17.xml" ContentType="application/vnd.openxmlformats-officedocument.drawingml.chart+xml"/>
  <Override PartName="/ppt/theme/themeOverride1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18.xml" ContentType="application/vnd.openxmlformats-officedocument.drawingml.chart+xml"/>
  <Override PartName="/ppt/theme/themeOverride17.xml" ContentType="application/vnd.openxmlformats-officedocument.themeOverride+xml"/>
  <Override PartName="/ppt/notesSlides/notesSlide74.xml" ContentType="application/vnd.openxmlformats-officedocument.presentationml.notesSlide+xml"/>
  <Override PartName="/ppt/charts/chart19.xml" ContentType="application/vnd.openxmlformats-officedocument.drawingml.chart+xml"/>
  <Override PartName="/ppt/theme/themeOverride18.xml" ContentType="application/vnd.openxmlformats-officedocument.themeOverride+xml"/>
  <Override PartName="/ppt/charts/chart20.xml" ContentType="application/vnd.openxmlformats-officedocument.drawingml.chart+xml"/>
  <Override PartName="/ppt/theme/themeOverride19.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21.xml" ContentType="application/vnd.openxmlformats-officedocument.drawingml.chart+xml"/>
  <Override PartName="/ppt/theme/themeOverride20.xml" ContentType="application/vnd.openxmlformats-officedocument.themeOverride+xml"/>
  <Override PartName="/ppt/charts/chart22.xml" ContentType="application/vnd.openxmlformats-officedocument.drawingml.chart+xml"/>
  <Override PartName="/ppt/theme/themeOverride21.xml" ContentType="application/vnd.openxmlformats-officedocument.themeOverride+xml"/>
  <Override PartName="/ppt/notesSlides/notesSlide82.xml" ContentType="application/vnd.openxmlformats-officedocument.presentationml.notesSlide+xml"/>
  <Override PartName="/ppt/charts/chart23.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style12.xml" ContentType="application/vnd.ms-office.chartstyle+xml"/>
  <Override PartName="/ppt/charts/colors1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24" r:id="rId2"/>
    <p:sldMasterId id="2147483958" r:id="rId3"/>
    <p:sldMasterId id="2147484011" r:id="rId4"/>
    <p:sldMasterId id="2147484013" r:id="rId5"/>
    <p:sldMasterId id="2147484015" r:id="rId6"/>
    <p:sldMasterId id="2147484067" r:id="rId7"/>
  </p:sldMasterIdLst>
  <p:notesMasterIdLst>
    <p:notesMasterId r:id="rId92"/>
  </p:notesMasterIdLst>
  <p:handoutMasterIdLst>
    <p:handoutMasterId r:id="rId93"/>
  </p:handoutMasterIdLst>
  <p:sldIdLst>
    <p:sldId id="443" r:id="rId8"/>
    <p:sldId id="662" r:id="rId9"/>
    <p:sldId id="663" r:id="rId10"/>
    <p:sldId id="638" r:id="rId11"/>
    <p:sldId id="639" r:id="rId12"/>
    <p:sldId id="640" r:id="rId13"/>
    <p:sldId id="641" r:id="rId14"/>
    <p:sldId id="642" r:id="rId15"/>
    <p:sldId id="643" r:id="rId16"/>
    <p:sldId id="644" r:id="rId17"/>
    <p:sldId id="645" r:id="rId18"/>
    <p:sldId id="646" r:id="rId19"/>
    <p:sldId id="647" r:id="rId20"/>
    <p:sldId id="648" r:id="rId21"/>
    <p:sldId id="649" r:id="rId22"/>
    <p:sldId id="650" r:id="rId23"/>
    <p:sldId id="651" r:id="rId24"/>
    <p:sldId id="652" r:id="rId25"/>
    <p:sldId id="653" r:id="rId26"/>
    <p:sldId id="654" r:id="rId27"/>
    <p:sldId id="655" r:id="rId28"/>
    <p:sldId id="656" r:id="rId29"/>
    <p:sldId id="657" r:id="rId30"/>
    <p:sldId id="658" r:id="rId31"/>
    <p:sldId id="659" r:id="rId32"/>
    <p:sldId id="660" r:id="rId33"/>
    <p:sldId id="661" r:id="rId34"/>
    <p:sldId id="605" r:id="rId35"/>
    <p:sldId id="606" r:id="rId36"/>
    <p:sldId id="607" r:id="rId37"/>
    <p:sldId id="608" r:id="rId38"/>
    <p:sldId id="609" r:id="rId39"/>
    <p:sldId id="610" r:id="rId40"/>
    <p:sldId id="611" r:id="rId41"/>
    <p:sldId id="612" r:id="rId42"/>
    <p:sldId id="613" r:id="rId43"/>
    <p:sldId id="614" r:id="rId44"/>
    <p:sldId id="615" r:id="rId45"/>
    <p:sldId id="616" r:id="rId46"/>
    <p:sldId id="617" r:id="rId47"/>
    <p:sldId id="618" r:id="rId48"/>
    <p:sldId id="619" r:id="rId49"/>
    <p:sldId id="620" r:id="rId50"/>
    <p:sldId id="621" r:id="rId51"/>
    <p:sldId id="622" r:id="rId52"/>
    <p:sldId id="623" r:id="rId53"/>
    <p:sldId id="624" r:id="rId54"/>
    <p:sldId id="625" r:id="rId55"/>
    <p:sldId id="626" r:id="rId56"/>
    <p:sldId id="627" r:id="rId57"/>
    <p:sldId id="628" r:id="rId58"/>
    <p:sldId id="629" r:id="rId59"/>
    <p:sldId id="630" r:id="rId60"/>
    <p:sldId id="631" r:id="rId61"/>
    <p:sldId id="632" r:id="rId62"/>
    <p:sldId id="633" r:id="rId63"/>
    <p:sldId id="634" r:id="rId64"/>
    <p:sldId id="635" r:id="rId65"/>
    <p:sldId id="636" r:id="rId66"/>
    <p:sldId id="637" r:id="rId67"/>
    <p:sldId id="496" r:id="rId68"/>
    <p:sldId id="523" r:id="rId69"/>
    <p:sldId id="524" r:id="rId70"/>
    <p:sldId id="525" r:id="rId71"/>
    <p:sldId id="603" r:id="rId72"/>
    <p:sldId id="604" r:id="rId73"/>
    <p:sldId id="528" r:id="rId74"/>
    <p:sldId id="529" r:id="rId75"/>
    <p:sldId id="530" r:id="rId76"/>
    <p:sldId id="531" r:id="rId77"/>
    <p:sldId id="532" r:id="rId78"/>
    <p:sldId id="533" r:id="rId79"/>
    <p:sldId id="534" r:id="rId80"/>
    <p:sldId id="535" r:id="rId81"/>
    <p:sldId id="536" r:id="rId82"/>
    <p:sldId id="537" r:id="rId83"/>
    <p:sldId id="538" r:id="rId84"/>
    <p:sldId id="539" r:id="rId85"/>
    <p:sldId id="540" r:id="rId86"/>
    <p:sldId id="541" r:id="rId87"/>
    <p:sldId id="542" r:id="rId88"/>
    <p:sldId id="543" r:id="rId89"/>
    <p:sldId id="664" r:id="rId90"/>
    <p:sldId id="518" r:id="rId91"/>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smina RISTIC" initials="Y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E"/>
    <a:srgbClr val="619428"/>
    <a:srgbClr val="F7CE00"/>
    <a:srgbClr val="004C62"/>
    <a:srgbClr val="309089"/>
    <a:srgbClr val="B1CA40"/>
    <a:srgbClr val="72C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napVertSplitter="1" vertBarState="minimized" horzBarState="maximized">
    <p:restoredLeft sz="15622" autoAdjust="0"/>
    <p:restoredTop sz="84472" autoAdjust="0"/>
  </p:normalViewPr>
  <p:slideViewPr>
    <p:cSldViewPr>
      <p:cViewPr>
        <p:scale>
          <a:sx n="105" d="100"/>
          <a:sy n="105" d="100"/>
        </p:scale>
        <p:origin x="-1608" y="-282"/>
      </p:cViewPr>
      <p:guideLst>
        <p:guide orient="horz" pos="1620"/>
        <p:guide pos="2880"/>
      </p:guideLst>
    </p:cSldViewPr>
  </p:slideViewPr>
  <p:outlineViewPr>
    <p:cViewPr>
      <p:scale>
        <a:sx n="33" d="100"/>
        <a:sy n="33" d="100"/>
      </p:scale>
      <p:origin x="0" y="-15426"/>
    </p:cViewPr>
  </p:outlineViewPr>
  <p:notesTextViewPr>
    <p:cViewPr>
      <p:scale>
        <a:sx n="3" d="2"/>
        <a:sy n="3" d="2"/>
      </p:scale>
      <p:origin x="0" y="0"/>
    </p:cViewPr>
  </p:notesTextViewPr>
  <p:sorterViewPr>
    <p:cViewPr varScale="1">
      <p:scale>
        <a:sx n="100" d="100"/>
        <a:sy n="100" d="100"/>
      </p:scale>
      <p:origin x="0" y="-5898"/>
    </p:cViewPr>
  </p:sorterViewPr>
  <p:notesViewPr>
    <p:cSldViewPr>
      <p:cViewPr>
        <p:scale>
          <a:sx n="200" d="100"/>
          <a:sy n="200" d="100"/>
        </p:scale>
        <p:origin x="-390" y="7014"/>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package" Target="../embeddings/Microsoft_Excel_Worksheet1.xlsx"/><Relationship Id="rId1" Type="http://schemas.openxmlformats.org/officeDocument/2006/relationships/themeOverride" Target="../theme/themeOverride1.xml"/><Relationship Id="rId4"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8.xlsx"/><Relationship Id="rId1" Type="http://schemas.openxmlformats.org/officeDocument/2006/relationships/themeOverride" Target="../theme/themeOverride11.xml"/><Relationship Id="rId4" Type="http://schemas.microsoft.com/office/2011/relationships/chartStyle" Target="style4.xml"/></Relationships>
</file>

<file path=ppt/charts/_rels/chart12.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package" Target="../embeddings/Microsoft_Excel_Worksheet9.xlsx"/><Relationship Id="rId1" Type="http://schemas.openxmlformats.org/officeDocument/2006/relationships/themeOverride" Target="../theme/themeOverride12.xml"/><Relationship Id="rId4" Type="http://schemas.microsoft.com/office/2011/relationships/chartStyle" Target="style5.xml"/></Relationships>
</file>

<file path=ppt/charts/_rels/chart13.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10.xlsx"/><Relationship Id="rId1" Type="http://schemas.openxmlformats.org/officeDocument/2006/relationships/themeOverride" Target="../theme/themeOverride13.xml"/><Relationship Id="rId4" Type="http://schemas.microsoft.com/office/2011/relationships/chartStyle" Target="style6.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1.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chartUserShapes" Target="../drawings/drawing4.xml"/><Relationship Id="rId1" Type="http://schemas.openxmlformats.org/officeDocument/2006/relationships/package" Target="../embeddings/Microsoft_Excel_Worksheet12.xlsx"/><Relationship Id="rId4" Type="http://schemas.microsoft.com/office/2011/relationships/chartStyle" Target="style7.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3.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3" Type="http://schemas.microsoft.com/office/2011/relationships/chartColorStyle" Target="colors8.xml"/><Relationship Id="rId2" Type="http://schemas.openxmlformats.org/officeDocument/2006/relationships/package" Target="../embeddings/Microsoft_Excel_Worksheet14.xlsx"/><Relationship Id="rId1" Type="http://schemas.openxmlformats.org/officeDocument/2006/relationships/themeOverride" Target="../theme/themeOverride16.xml"/><Relationship Id="rId4"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microsoft.com/office/2011/relationships/chartColorStyle" Target="colors9.xml"/><Relationship Id="rId2" Type="http://schemas.openxmlformats.org/officeDocument/2006/relationships/package" Target="../embeddings/Microsoft_Excel_Worksheet15.xlsx"/><Relationship Id="rId1" Type="http://schemas.openxmlformats.org/officeDocument/2006/relationships/themeOverride" Target="../theme/themeOverride17.xml"/><Relationship Id="rId4" Type="http://schemas.microsoft.com/office/2011/relationships/chartStyle" Target="style9.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9.xml"/></Relationships>
</file>

<file path=ppt/charts/_rels/chart21.xml.rels><?xml version="1.0" encoding="UTF-8" standalone="yes"?>
<Relationships xmlns="http://schemas.openxmlformats.org/package/2006/relationships"><Relationship Id="rId3" Type="http://schemas.microsoft.com/office/2011/relationships/chartColorStyle" Target="colors10.xml"/><Relationship Id="rId2" Type="http://schemas.openxmlformats.org/officeDocument/2006/relationships/oleObject" Target="file:///C:\Astrig\Chiffres%20et%20Graphiques\Bilan\Bilan%20au%2031%2012%202019.xlsx" TargetMode="External"/><Relationship Id="rId1" Type="http://schemas.openxmlformats.org/officeDocument/2006/relationships/themeOverride" Target="../theme/themeOverride20.xml"/><Relationship Id="rId4" Type="http://schemas.microsoft.com/office/2011/relationships/chartStyle" Target="style10.xml"/></Relationships>
</file>

<file path=ppt/charts/_rels/chart22.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oleObject" Target="file:///C:\Astrig\Chiffres%20et%20Graphiques\Bilan\Bilan%20au%2031%2012%202019.xlsx" TargetMode="External"/><Relationship Id="rId1" Type="http://schemas.openxmlformats.org/officeDocument/2006/relationships/themeOverride" Target="../theme/themeOverride21.xml"/><Relationship Id="rId4"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Users\UABR0004\AppData\Local\Microsoft\Windows\Temporary%20Internet%20Files\Content.Outlook\JUVSMH2A\SAVENCIA%20-%20Evolution%20du%20cours%20de%20l'action%2031%20d&#233;cembre%202018.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package" Target="../embeddings/Microsoft_Excel_Worksheet3.xlsx"/><Relationship Id="rId1" Type="http://schemas.openxmlformats.org/officeDocument/2006/relationships/themeOverride" Target="../theme/themeOverride3.xml"/><Relationship Id="rId4"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5.xlsx"/><Relationship Id="rId1" Type="http://schemas.openxmlformats.org/officeDocument/2006/relationships/themeOverride" Target="../theme/themeOverride5.xml"/><Relationship Id="rId4" Type="http://schemas.microsoft.com/office/2011/relationships/chartStyle" Target="styl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Astrig\Chiffres%20et%20Graphiques\Chiffres%20cl&#233;s\Chiffres%20cl&#233;s%20RIF%202019.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Astrig\Chiffres%20et%20Graphiques\Chiffres%20cl&#233;s\Chiffres%20cl&#233;s%20RIF%202019.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Astrig\Chiffres%20et%20Graphiques\Chiffres%20cl&#233;s\Chiffres%20cl&#233;s%20RIF%202019.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fld id="{2EA69BB5-BEEF-4A7E-9405-5123B613E39E}"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BA03-49BA-9898-2AC175C2B60D}"/>
                </c:ext>
              </c:extLst>
            </c:dLbl>
            <c:dLbl>
              <c:idx val="1"/>
              <c:tx>
                <c:rich>
                  <a:bodyPr/>
                  <a:lstStyle/>
                  <a:p>
                    <a:fld id="{030A16C6-8204-4249-9DC5-24362CC5A66A}"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BA03-49BA-9898-2AC175C2B60D}"/>
                </c:ext>
              </c:extLst>
            </c:dLbl>
            <c:dLbl>
              <c:idx val="2"/>
              <c:tx>
                <c:rich>
                  <a:bodyPr/>
                  <a:lstStyle/>
                  <a:p>
                    <a:fld id="{9D92ECDA-B41B-48D7-AC41-733ED04C7EAF}"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BA03-49BA-9898-2AC175C2B60D}"/>
                </c:ext>
              </c:extLst>
            </c:dLbl>
            <c:dLbl>
              <c:idx val="3"/>
              <c:tx>
                <c:rich>
                  <a:bodyPr/>
                  <a:lstStyle/>
                  <a:p>
                    <a:fld id="{C0678744-9902-4CA1-AE0F-07AB8B631577}"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BA03-49BA-9898-2AC175C2B60D}"/>
                </c:ext>
              </c:extLst>
            </c:dLbl>
            <c:dLbl>
              <c:idx val="4"/>
              <c:tx>
                <c:rich>
                  <a:bodyPr/>
                  <a:lstStyle/>
                  <a:p>
                    <a:fld id="{85AD1DBE-24AE-413A-A547-E191692386EA}"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BA03-49BA-9898-2AC175C2B60D}"/>
                </c:ext>
              </c:extLst>
            </c:dLbl>
            <c:dLbl>
              <c:idx val="5"/>
              <c:tx>
                <c:rich>
                  <a:bodyPr/>
                  <a:lstStyle/>
                  <a:p>
                    <a:fld id="{424E2436-DA67-424B-A7A9-2D32454F8603}"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6-BA03-49BA-9898-2AC175C2B60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Feuil1!$C$3:$H$3</c:f>
              <c:strCache>
                <c:ptCount val="6"/>
                <c:pt idx="0">
                  <c:v>2013</c:v>
                </c:pt>
                <c:pt idx="1">
                  <c:v>2014</c:v>
                </c:pt>
                <c:pt idx="2">
                  <c:v>2015</c:v>
                </c:pt>
                <c:pt idx="3">
                  <c:v>2016</c:v>
                </c:pt>
                <c:pt idx="4">
                  <c:v>2017</c:v>
                </c:pt>
                <c:pt idx="5">
                  <c:v>2018</c:v>
                </c:pt>
              </c:strCache>
            </c:strRef>
          </c:cat>
          <c:val>
            <c:numRef>
              <c:f>Feuil1!$C$4:$H$4</c:f>
              <c:numCache>
                <c:formatCode>#,##0</c:formatCode>
                <c:ptCount val="6"/>
                <c:pt idx="0">
                  <c:v>3022</c:v>
                </c:pt>
                <c:pt idx="1">
                  <c:v>2629</c:v>
                </c:pt>
                <c:pt idx="2">
                  <c:v>1832</c:v>
                </c:pt>
                <c:pt idx="3">
                  <c:v>1812</c:v>
                </c:pt>
                <c:pt idx="4">
                  <c:v>1753</c:v>
                </c:pt>
                <c:pt idx="5">
                  <c:v>1497</c:v>
                </c:pt>
              </c:numCache>
            </c:numRef>
          </c:val>
          <c:extLst xmlns:c16r2="http://schemas.microsoft.com/office/drawing/2015/06/chart">
            <c:ext xmlns:c16="http://schemas.microsoft.com/office/drawing/2014/chart" uri="{C3380CC4-5D6E-409C-BE32-E72D297353CC}">
              <c16:uniqueId val="{00000000-BA03-49BA-9898-2AC175C2B60D}"/>
            </c:ext>
          </c:extLst>
        </c:ser>
        <c:dLbls>
          <c:showLegendKey val="0"/>
          <c:showVal val="0"/>
          <c:showCatName val="0"/>
          <c:showSerName val="0"/>
          <c:showPercent val="0"/>
          <c:showBubbleSize val="0"/>
        </c:dLbls>
        <c:gapWidth val="219"/>
        <c:overlap val="-26"/>
        <c:axId val="215026304"/>
        <c:axId val="215028096"/>
      </c:barChart>
      <c:catAx>
        <c:axId val="215026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5028096"/>
        <c:crosses val="autoZero"/>
        <c:auto val="1"/>
        <c:lblAlgn val="ctr"/>
        <c:lblOffset val="100"/>
        <c:noMultiLvlLbl val="0"/>
      </c:catAx>
      <c:valAx>
        <c:axId val="2150280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5026304"/>
        <c:crosses val="autoZero"/>
        <c:crossBetween val="between"/>
      </c:valAx>
      <c:spPr>
        <a:noFill/>
        <a:ln>
          <a:noFill/>
        </a:ln>
        <a:effectLst/>
      </c:spPr>
    </c:plotArea>
    <c:plotVisOnly val="1"/>
    <c:dispBlanksAs val="gap"/>
    <c:showDLblsOverMax val="0"/>
  </c:chart>
  <c:spPr>
    <a:noFill/>
    <a:ln w="25400">
      <a:solidFill>
        <a:srgbClr val="004B62"/>
      </a:solid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tx>
        <c:rich>
          <a:bodyPr/>
          <a:lstStyle/>
          <a:p>
            <a:pPr>
              <a:defRPr/>
            </a:pPr>
            <a:r>
              <a:rPr lang="en-US" noProof="0" dirty="0" smtClean="0"/>
              <a:t>Group share of net income</a:t>
            </a:r>
            <a:endParaRPr lang="en-US" noProof="0" dirty="0"/>
          </a:p>
        </c:rich>
      </c:tx>
      <c:layout>
        <c:manualLayout>
          <c:xMode val="edge"/>
          <c:yMode val="edge"/>
          <c:x val="0.17874697523476618"/>
          <c:y val="5.5972977832937851E-2"/>
        </c:manualLayout>
      </c:layout>
      <c:overlay val="0"/>
    </c:title>
    <c:autoTitleDeleted val="0"/>
    <c:plotArea>
      <c:layout/>
      <c:barChart>
        <c:barDir val="col"/>
        <c:grouping val="clustered"/>
        <c:varyColors val="0"/>
        <c:ser>
          <c:idx val="1"/>
          <c:order val="0"/>
          <c:tx>
            <c:strRef>
              <c:f>Feuil1!$A$5</c:f>
              <c:strCache>
                <c:ptCount val="1"/>
                <c:pt idx="0">
                  <c:v>Group share of net income</c:v>
                </c:pt>
              </c:strCache>
            </c:strRef>
          </c:tx>
          <c:spPr>
            <a:solidFill>
              <a:schemeClr val="tx2">
                <a:lumMod val="40000"/>
                <a:lumOff val="60000"/>
              </a:schemeClr>
            </a:solidFill>
            <a:ln>
              <a:noFill/>
            </a:ln>
            <a:effectLst>
              <a:outerShdw blurRad="63500" sx="102000" sy="102000" algn="ctr" rotWithShape="0">
                <a:prstClr val="black">
                  <a:alpha val="40000"/>
                </a:prstClr>
              </a:outerShdw>
            </a:effectLst>
          </c:spPr>
          <c:invertIfNegative val="0"/>
          <c:dPt>
            <c:idx val="0"/>
            <c:invertIfNegative val="0"/>
            <c:bubble3D val="0"/>
            <c:spPr>
              <a:solidFill>
                <a:sysClr val="window" lastClr="FFFFFF">
                  <a:lumMod val="85000"/>
                </a:sys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C-D69E-4778-BB1F-621D313848AD}"/>
              </c:ext>
            </c:extLst>
          </c:dPt>
          <c:dPt>
            <c:idx val="1"/>
            <c:invertIfNegative val="0"/>
            <c:bubble3D val="0"/>
            <c:spPr>
              <a:solidFill>
                <a:srgbClr val="72C4F6"/>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0-D69E-4778-BB1F-621D313848AD}"/>
              </c:ext>
            </c:extLst>
          </c:dPt>
          <c:dPt>
            <c:idx val="2"/>
            <c:invertIfNegative val="0"/>
            <c:bubble3D val="0"/>
            <c:spPr>
              <a:solidFill>
                <a:schemeClr val="accent3">
                  <a:lumMod val="60000"/>
                  <a:lumOff val="40000"/>
                </a:scheme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2-D69E-4778-BB1F-621D313848AD}"/>
              </c:ext>
            </c:extLst>
          </c:dPt>
          <c:dPt>
            <c:idx val="3"/>
            <c:invertIfNegative val="0"/>
            <c:bubble3D val="0"/>
            <c:spPr>
              <a:solidFill>
                <a:schemeClr val="accent2">
                  <a:lumMod val="60000"/>
                  <a:lumOff val="40000"/>
                </a:scheme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4-D69E-4778-BB1F-621D313848AD}"/>
              </c:ext>
            </c:extLst>
          </c:dPt>
          <c:dPt>
            <c:idx val="4"/>
            <c:invertIfNegative val="0"/>
            <c:bubble3D val="0"/>
            <c:extLst xmlns:c16r2="http://schemas.microsoft.com/office/drawing/2015/06/chart">
              <c:ext xmlns:c16="http://schemas.microsoft.com/office/drawing/2014/chart" uri="{C3380CC4-5D6E-409C-BE32-E72D297353CC}">
                <c16:uniqueId val="{00000006-D69E-4778-BB1F-621D313848AD}"/>
              </c:ext>
            </c:extLst>
          </c:dPt>
          <c:dPt>
            <c:idx val="5"/>
            <c:invertIfNegative val="0"/>
            <c:bubble3D val="0"/>
            <c:extLst xmlns:c16r2="http://schemas.microsoft.com/office/drawing/2015/06/chart">
              <c:ext xmlns:c16="http://schemas.microsoft.com/office/drawing/2014/chart" uri="{C3380CC4-5D6E-409C-BE32-E72D297353CC}">
                <c16:uniqueId val="{00000008-D69E-4778-BB1F-621D313848AD}"/>
              </c:ext>
            </c:extLst>
          </c:dPt>
          <c:dLbls>
            <c:spPr>
              <a:noFill/>
              <a:ln>
                <a:noFill/>
              </a:ln>
              <a:effectLst/>
            </c:spPr>
            <c:txPr>
              <a:bodyPr/>
              <a:lstStyle/>
              <a:p>
                <a:pPr>
                  <a:defRPr sz="1400" b="1"/>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Feuil1!$N$5:$O$5</c:f>
              <c:numCache>
                <c:formatCode>0</c:formatCode>
                <c:ptCount val="2"/>
                <c:pt idx="0">
                  <c:v>93</c:v>
                </c:pt>
                <c:pt idx="1">
                  <c:v>54.8</c:v>
                </c:pt>
              </c:numCache>
            </c:numRef>
          </c:val>
          <c:extLst xmlns:c16r2="http://schemas.microsoft.com/office/drawing/2015/06/chart">
            <c:ext xmlns:c16="http://schemas.microsoft.com/office/drawing/2014/chart" uri="{C3380CC4-5D6E-409C-BE32-E72D297353CC}">
              <c16:uniqueId val="{00000009-D69E-4778-BB1F-621D313848AD}"/>
            </c:ext>
          </c:extLst>
        </c:ser>
        <c:dLbls>
          <c:showLegendKey val="0"/>
          <c:showVal val="0"/>
          <c:showCatName val="0"/>
          <c:showSerName val="0"/>
          <c:showPercent val="0"/>
          <c:showBubbleSize val="0"/>
        </c:dLbls>
        <c:gapWidth val="33"/>
        <c:axId val="212989824"/>
        <c:axId val="212991360"/>
      </c:barChart>
      <c:lineChart>
        <c:grouping val="standard"/>
        <c:varyColors val="0"/>
        <c:ser>
          <c:idx val="0"/>
          <c:order val="1"/>
          <c:tx>
            <c:strRef>
              <c:f>Feuil1!$A$8</c:f>
              <c:strCache>
                <c:ptCount val="1"/>
                <c:pt idx="0">
                  <c:v>Net margin rate</c:v>
                </c:pt>
              </c:strCache>
            </c:strRef>
          </c:tx>
          <c:spPr>
            <a:ln w="19050">
              <a:solidFill>
                <a:sysClr val="windowText" lastClr="000000"/>
              </a:solidFill>
            </a:ln>
          </c:spPr>
          <c:marker>
            <c:symbol val="none"/>
          </c:marker>
          <c:dPt>
            <c:idx val="1"/>
            <c:bubble3D val="0"/>
            <c:extLst xmlns:c16r2="http://schemas.microsoft.com/office/drawing/2015/06/chart">
              <c:ext xmlns:c16="http://schemas.microsoft.com/office/drawing/2014/chart" uri="{C3380CC4-5D6E-409C-BE32-E72D297353CC}">
                <c16:uniqueId val="{0000000A-D69E-4778-BB1F-621D313848AD}"/>
              </c:ext>
            </c:extLst>
          </c:dPt>
          <c:dLbls>
            <c:dLbl>
              <c:idx val="0"/>
              <c:layout>
                <c:manualLayout>
                  <c:x val="-0.14578460240608851"/>
                  <c:y val="-3.10367958423096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B38-4B7E-8358-D7F380885E5E}"/>
                </c:ext>
              </c:extLst>
            </c:dLbl>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Feuil1!$N$8:$O$8</c:f>
              <c:numCache>
                <c:formatCode>0.0%</c:formatCode>
                <c:ptCount val="2"/>
                <c:pt idx="0">
                  <c:v>1.9163404079950545E-2</c:v>
                </c:pt>
                <c:pt idx="1">
                  <c:v>1.1269691111750914E-2</c:v>
                </c:pt>
              </c:numCache>
            </c:numRef>
          </c:val>
          <c:smooth val="0"/>
          <c:extLst xmlns:c16r2="http://schemas.microsoft.com/office/drawing/2015/06/chart">
            <c:ext xmlns:c16="http://schemas.microsoft.com/office/drawing/2014/chart" uri="{C3380CC4-5D6E-409C-BE32-E72D297353CC}">
              <c16:uniqueId val="{0000000B-D69E-4778-BB1F-621D313848AD}"/>
            </c:ext>
          </c:extLst>
        </c:ser>
        <c:dLbls>
          <c:showLegendKey val="0"/>
          <c:showVal val="0"/>
          <c:showCatName val="0"/>
          <c:showSerName val="0"/>
          <c:showPercent val="0"/>
          <c:showBubbleSize val="0"/>
        </c:dLbls>
        <c:marker val="1"/>
        <c:smooth val="0"/>
        <c:axId val="213269120"/>
        <c:axId val="213267584"/>
      </c:lineChart>
      <c:catAx>
        <c:axId val="212989824"/>
        <c:scaling>
          <c:orientation val="minMax"/>
        </c:scaling>
        <c:delete val="0"/>
        <c:axPos val="b"/>
        <c:numFmt formatCode="General" sourceLinked="1"/>
        <c:majorTickMark val="out"/>
        <c:minorTickMark val="none"/>
        <c:tickLblPos val="nextTo"/>
        <c:crossAx val="212991360"/>
        <c:crosses val="autoZero"/>
        <c:auto val="1"/>
        <c:lblAlgn val="ctr"/>
        <c:lblOffset val="100"/>
        <c:noMultiLvlLbl val="0"/>
      </c:catAx>
      <c:valAx>
        <c:axId val="212991360"/>
        <c:scaling>
          <c:orientation val="minMax"/>
          <c:max val="150"/>
          <c:min val="0"/>
        </c:scaling>
        <c:delete val="0"/>
        <c:axPos val="l"/>
        <c:numFmt formatCode="0" sourceLinked="1"/>
        <c:majorTickMark val="out"/>
        <c:minorTickMark val="none"/>
        <c:tickLblPos val="nextTo"/>
        <c:crossAx val="212989824"/>
        <c:crosses val="autoZero"/>
        <c:crossBetween val="between"/>
        <c:minorUnit val="100"/>
      </c:valAx>
      <c:valAx>
        <c:axId val="213267584"/>
        <c:scaling>
          <c:orientation val="minMax"/>
          <c:max val="2.0000000000000004E-2"/>
        </c:scaling>
        <c:delete val="0"/>
        <c:axPos val="r"/>
        <c:numFmt formatCode="0.0%" sourceLinked="1"/>
        <c:majorTickMark val="out"/>
        <c:minorTickMark val="none"/>
        <c:tickLblPos val="nextTo"/>
        <c:crossAx val="213269120"/>
        <c:crosses val="max"/>
        <c:crossBetween val="between"/>
      </c:valAx>
      <c:catAx>
        <c:axId val="213269120"/>
        <c:scaling>
          <c:orientation val="minMax"/>
        </c:scaling>
        <c:delete val="1"/>
        <c:axPos val="b"/>
        <c:numFmt formatCode="General" sourceLinked="1"/>
        <c:majorTickMark val="out"/>
        <c:minorTickMark val="none"/>
        <c:tickLblPos val="nextTo"/>
        <c:crossAx val="213267584"/>
        <c:crosses val="autoZero"/>
        <c:auto val="1"/>
        <c:lblAlgn val="ctr"/>
        <c:lblOffset val="100"/>
        <c:noMultiLvlLbl val="0"/>
      </c:catAx>
      <c:spPr>
        <a:noFill/>
      </c:spPr>
    </c:plotArea>
    <c:legend>
      <c:legendPos val="b"/>
      <c:layout>
        <c:manualLayout>
          <c:xMode val="edge"/>
          <c:yMode val="edge"/>
          <c:x val="5.320382931746765E-2"/>
          <c:y val="0.83161697559049286"/>
          <c:w val="0.89999984863560134"/>
          <c:h val="0.10121545100998169"/>
        </c:manualLayout>
      </c:layout>
      <c:overlay val="0"/>
    </c:legend>
    <c:plotVisOnly val="1"/>
    <c:dispBlanksAs val="gap"/>
    <c:showDLblsOverMax val="0"/>
  </c:chart>
  <c:spPr>
    <a:noFill/>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'2018'!$A$12</c:f>
              <c:strCache>
                <c:ptCount val="1"/>
                <c:pt idx="0">
                  <c:v>Quarterly</c:v>
                </c:pt>
              </c:strCache>
            </c:strRef>
          </c:tx>
          <c:spPr>
            <a:solidFill>
              <a:srgbClr val="1BBBE9"/>
            </a:solidFill>
            <a:ln>
              <a:noFill/>
            </a:ln>
            <a:effectLst/>
          </c:spPr>
          <c:invertIfNegative val="0"/>
          <c:dLbls>
            <c:dLbl>
              <c:idx val="0"/>
              <c:layout>
                <c:manualLayout>
                  <c:x val="-1.0887977441558693E-17"/>
                  <c:y val="0.2838949787454703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433-4115-A224-9DF4E4D9ABA4}"/>
                </c:ext>
              </c:extLst>
            </c:dLbl>
            <c:dLbl>
              <c:idx val="1"/>
              <c:layout>
                <c:manualLayout>
                  <c:x val="-4.2330326564538273E-4"/>
                  <c:y val="0.1624927361390359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789-489E-AC8E-D47577F43E09}"/>
                </c:ext>
              </c:extLst>
            </c:dLbl>
            <c:dLbl>
              <c:idx val="2"/>
              <c:layout>
                <c:manualLayout>
                  <c:x val="2.3755861571788809E-3"/>
                  <c:y val="6.2267293579239373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556-467B-B9D6-631E61DC0C32}"/>
                </c:ext>
              </c:extLst>
            </c:dLbl>
            <c:dLbl>
              <c:idx val="3"/>
              <c:layout>
                <c:manualLayout>
                  <c:x val="0"/>
                  <c:y val="0.24794555518258346"/>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789-489E-AC8E-D47577F43E09}"/>
                </c:ext>
              </c:extLst>
            </c:dLbl>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'2018'!$N$11:$Q$11</c:f>
              <c:strCache>
                <c:ptCount val="4"/>
                <c:pt idx="0">
                  <c:v>T1</c:v>
                </c:pt>
                <c:pt idx="1">
                  <c:v>T2</c:v>
                </c:pt>
                <c:pt idx="2">
                  <c:v>T3</c:v>
                </c:pt>
                <c:pt idx="3">
                  <c:v>T4</c:v>
                </c:pt>
              </c:strCache>
            </c:strRef>
          </c:cat>
          <c:val>
            <c:numRef>
              <c:f>'2018'!$N$12:$Q$12</c:f>
              <c:numCache>
                <c:formatCode>0.0%</c:formatCode>
                <c:ptCount val="4"/>
                <c:pt idx="0">
                  <c:v>4.9000000000000002E-2</c:v>
                </c:pt>
                <c:pt idx="1">
                  <c:v>-1.1000000000000001E-2</c:v>
                </c:pt>
                <c:pt idx="2">
                  <c:v>5.0000000000000001E-3</c:v>
                </c:pt>
                <c:pt idx="3">
                  <c:v>0.04</c:v>
                </c:pt>
              </c:numCache>
            </c:numRef>
          </c:val>
          <c:extLst xmlns:c16r2="http://schemas.microsoft.com/office/drawing/2015/06/chart">
            <c:ext xmlns:c16="http://schemas.microsoft.com/office/drawing/2014/chart" uri="{C3380CC4-5D6E-409C-BE32-E72D297353CC}">
              <c16:uniqueId val="{00000001-8789-489E-AC8E-D47577F43E09}"/>
            </c:ext>
          </c:extLst>
        </c:ser>
        <c:dLbls>
          <c:showLegendKey val="0"/>
          <c:showVal val="0"/>
          <c:showCatName val="0"/>
          <c:showSerName val="0"/>
          <c:showPercent val="0"/>
          <c:showBubbleSize val="0"/>
        </c:dLbls>
        <c:gapWidth val="57"/>
        <c:overlap val="11"/>
        <c:axId val="12708096"/>
        <c:axId val="12718080"/>
      </c:barChart>
      <c:lineChart>
        <c:grouping val="stacked"/>
        <c:varyColors val="0"/>
        <c:ser>
          <c:idx val="1"/>
          <c:order val="1"/>
          <c:tx>
            <c:strRef>
              <c:f>'2018'!$A$13</c:f>
              <c:strCache>
                <c:ptCount val="1"/>
                <c:pt idx="0">
                  <c:v>YTD</c:v>
                </c:pt>
              </c:strCache>
            </c:strRef>
          </c:tx>
          <c:spPr>
            <a:ln w="28575" cap="rnd" cmpd="sng" algn="ctr">
              <a:solidFill>
                <a:schemeClr val="accent2">
                  <a:shade val="95000"/>
                  <a:satMod val="105000"/>
                </a:schemeClr>
              </a:solidFill>
              <a:prstDash val="solid"/>
              <a:round/>
            </a:ln>
            <a:effectLst/>
          </c:spPr>
          <c:marker>
            <c:symbol val="none"/>
          </c:marker>
          <c:dPt>
            <c:idx val="1"/>
            <c:bubble3D val="0"/>
            <c:extLst xmlns:c16r2="http://schemas.microsoft.com/office/drawing/2015/06/chart">
              <c:ext xmlns:c16="http://schemas.microsoft.com/office/drawing/2014/chart" uri="{C3380CC4-5D6E-409C-BE32-E72D297353CC}">
                <c16:uniqueId val="{00000002-8789-489E-AC8E-D47577F43E09}"/>
              </c:ext>
            </c:extLst>
          </c:dPt>
          <c:dPt>
            <c:idx val="2"/>
            <c:bubble3D val="0"/>
            <c:extLst xmlns:c16r2="http://schemas.microsoft.com/office/drawing/2015/06/chart">
              <c:ext xmlns:c16="http://schemas.microsoft.com/office/drawing/2014/chart" uri="{C3380CC4-5D6E-409C-BE32-E72D297353CC}">
                <c16:uniqueId val="{00000003-8789-489E-AC8E-D47577F43E09}"/>
              </c:ext>
            </c:extLst>
          </c:dPt>
          <c:dPt>
            <c:idx val="3"/>
            <c:bubble3D val="0"/>
            <c:extLst xmlns:c16r2="http://schemas.microsoft.com/office/drawing/2015/06/chart">
              <c:ext xmlns:c16="http://schemas.microsoft.com/office/drawing/2014/chart" uri="{C3380CC4-5D6E-409C-BE32-E72D297353CC}">
                <c16:uniqueId val="{00000004-8789-489E-AC8E-D47577F43E09}"/>
              </c:ext>
            </c:extLst>
          </c:dPt>
          <c:dLbls>
            <c:dLbl>
              <c:idx val="0"/>
              <c:layout>
                <c:manualLayout>
                  <c:x val="-6.0589418465861425E-2"/>
                  <c:y val="-3.6393174592737977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556-467B-B9D6-631E61DC0C32}"/>
                </c:ext>
              </c:extLst>
            </c:dLbl>
            <c:dLbl>
              <c:idx val="3"/>
              <c:layout>
                <c:manualLayout>
                  <c:x val="-5.8213832308682718E-2"/>
                  <c:y val="-4.354563195390745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789-489E-AC8E-D47577F43E09}"/>
                </c:ext>
              </c:extLst>
            </c:dLbl>
            <c:spPr>
              <a:noFill/>
              <a:ln>
                <a:noFill/>
              </a:ln>
              <a:effectLst/>
            </c:spPr>
            <c:txPr>
              <a:bodyPr rot="0" spcFirstLastPara="1" vertOverflow="ellipsis" vert="horz" wrap="square" anchor="ctr" anchorCtr="1"/>
              <a:lstStyle/>
              <a:p>
                <a:pPr>
                  <a:defRPr sz="1600" b="1" i="1"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'2018'!$N$11:$Q$11</c:f>
              <c:strCache>
                <c:ptCount val="4"/>
                <c:pt idx="0">
                  <c:v>T1</c:v>
                </c:pt>
                <c:pt idx="1">
                  <c:v>T2</c:v>
                </c:pt>
                <c:pt idx="2">
                  <c:v>T3</c:v>
                </c:pt>
                <c:pt idx="3">
                  <c:v>T4</c:v>
                </c:pt>
              </c:strCache>
            </c:strRef>
          </c:cat>
          <c:val>
            <c:numRef>
              <c:f>'2018'!$N$13:$Q$13</c:f>
              <c:numCache>
                <c:formatCode>0.0%</c:formatCode>
                <c:ptCount val="4"/>
                <c:pt idx="0">
                  <c:v>4.9000000000000002E-2</c:v>
                </c:pt>
                <c:pt idx="1">
                  <c:v>1.8000000000000002E-2</c:v>
                </c:pt>
                <c:pt idx="2">
                  <c:v>1.4E-2</c:v>
                </c:pt>
                <c:pt idx="3">
                  <c:v>2.1000000000000001E-2</c:v>
                </c:pt>
              </c:numCache>
            </c:numRef>
          </c:val>
          <c:smooth val="0"/>
          <c:extLst xmlns:c16r2="http://schemas.microsoft.com/office/drawing/2015/06/chart">
            <c:ext xmlns:c16="http://schemas.microsoft.com/office/drawing/2014/chart" uri="{C3380CC4-5D6E-409C-BE32-E72D297353CC}">
              <c16:uniqueId val="{00000005-8789-489E-AC8E-D47577F43E09}"/>
            </c:ext>
          </c:extLst>
        </c:ser>
        <c:dLbls>
          <c:showLegendKey val="0"/>
          <c:showVal val="0"/>
          <c:showCatName val="0"/>
          <c:showSerName val="0"/>
          <c:showPercent val="0"/>
          <c:showBubbleSize val="0"/>
        </c:dLbls>
        <c:marker val="1"/>
        <c:smooth val="0"/>
        <c:axId val="12708096"/>
        <c:axId val="12718080"/>
      </c:lineChart>
      <c:catAx>
        <c:axId val="12708096"/>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718080"/>
        <c:crosses val="autoZero"/>
        <c:auto val="1"/>
        <c:lblAlgn val="ctr"/>
        <c:lblOffset val="100"/>
        <c:noMultiLvlLbl val="0"/>
      </c:catAx>
      <c:valAx>
        <c:axId val="12718080"/>
        <c:scaling>
          <c:orientation val="minMax"/>
          <c:max val="0.1"/>
          <c:min val="-3.0000000000000006E-2"/>
        </c:scaling>
        <c:delete val="1"/>
        <c:axPos val="l"/>
        <c:majorGridlines>
          <c:spPr>
            <a:ln w="9525" cap="flat" cmpd="sng" algn="ctr">
              <a:noFill/>
              <a:prstDash val="solid"/>
              <a:round/>
            </a:ln>
            <a:effectLst/>
          </c:spPr>
        </c:majorGridlines>
        <c:numFmt formatCode="0.0%" sourceLinked="1"/>
        <c:majorTickMark val="out"/>
        <c:minorTickMark val="none"/>
        <c:tickLblPos val="nextTo"/>
        <c:crossAx val="12708096"/>
        <c:crosses val="autoZero"/>
        <c:crossBetween val="between"/>
        <c:majorUnit val="4.0000000000000008E-2"/>
        <c:minorUnit val="5.000000000000001E-3"/>
      </c:valAx>
      <c:spPr>
        <a:noFill/>
        <a:ln>
          <a:noFill/>
        </a:ln>
        <a:effectLst/>
      </c:spPr>
    </c:plotArea>
    <c:legend>
      <c:legendPos val="b"/>
      <c:layout>
        <c:manualLayout>
          <c:xMode val="edge"/>
          <c:yMode val="edge"/>
          <c:x val="2.6865447735327529E-2"/>
          <c:y val="0.77997375826243387"/>
          <c:w val="0.96289802057556895"/>
          <c:h val="6.11330265497279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'2018'!$A$4</c:f>
              <c:strCache>
                <c:ptCount val="1"/>
                <c:pt idx="0">
                  <c:v>Trimestrielle</c:v>
                </c:pt>
              </c:strCache>
            </c:strRef>
          </c:tx>
          <c:spPr>
            <a:solidFill>
              <a:srgbClr val="72C4F6"/>
            </a:solidFill>
            <a:ln>
              <a:noFill/>
            </a:ln>
            <a:effectLst/>
          </c:spPr>
          <c:invertIfNegative val="0"/>
          <c:dLbls>
            <c:dLbl>
              <c:idx val="0"/>
              <c:layout>
                <c:manualLayout>
                  <c:x val="-4.6683641868095664E-3"/>
                  <c:y val="0.3458337767574799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E1B-4FAB-9A1F-3CD6F4E34B82}"/>
                </c:ext>
              </c:extLst>
            </c:dLbl>
            <c:dLbl>
              <c:idx val="2"/>
              <c:layout>
                <c:manualLayout>
                  <c:x val="-8.5585688065003345E-17"/>
                  <c:y val="1.4172152456823158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2E9F-4B62-9F8C-3B81F7573712}"/>
                </c:ext>
              </c:extLst>
            </c:dLbl>
            <c:dLbl>
              <c:idx val="3"/>
              <c:layout>
                <c:manualLayout>
                  <c:x val="0"/>
                  <c:y val="0.1440143441376793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9.8058989743934705E-2"/>
                      <c:h val="0.1044843483945512"/>
                    </c:manualLayout>
                  </c15:layout>
                </c:ext>
                <c:ext xmlns:c16="http://schemas.microsoft.com/office/drawing/2014/chart" uri="{C3380CC4-5D6E-409C-BE32-E72D297353CC}">
                  <c16:uniqueId val="{00000005-2E9F-4B62-9F8C-3B81F7573712}"/>
                </c:ext>
              </c:extLst>
            </c:dLbl>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'2018'!$N$3:$Q$3</c:f>
              <c:strCache>
                <c:ptCount val="4"/>
                <c:pt idx="0">
                  <c:v>T1</c:v>
                </c:pt>
                <c:pt idx="1">
                  <c:v>T2</c:v>
                </c:pt>
                <c:pt idx="2">
                  <c:v>T3</c:v>
                </c:pt>
                <c:pt idx="3">
                  <c:v>T4</c:v>
                </c:pt>
              </c:strCache>
            </c:strRef>
          </c:cat>
          <c:val>
            <c:numRef>
              <c:f>'2018'!$N$4:$Q$4</c:f>
              <c:numCache>
                <c:formatCode>0.0%</c:formatCode>
                <c:ptCount val="4"/>
                <c:pt idx="0">
                  <c:v>2.7999999999999997E-2</c:v>
                </c:pt>
                <c:pt idx="1">
                  <c:v>-1.2E-2</c:v>
                </c:pt>
                <c:pt idx="2">
                  <c:v>-4.0000000000000001E-3</c:v>
                </c:pt>
                <c:pt idx="3">
                  <c:v>6.0000000000000001E-3</c:v>
                </c:pt>
              </c:numCache>
            </c:numRef>
          </c:val>
          <c:extLst xmlns:c16r2="http://schemas.microsoft.com/office/drawing/2015/06/chart">
            <c:ext xmlns:c16="http://schemas.microsoft.com/office/drawing/2014/chart" uri="{C3380CC4-5D6E-409C-BE32-E72D297353CC}">
              <c16:uniqueId val="{00000000-2E9F-4B62-9F8C-3B81F7573712}"/>
            </c:ext>
          </c:extLst>
        </c:ser>
        <c:dLbls>
          <c:showLegendKey val="0"/>
          <c:showVal val="0"/>
          <c:showCatName val="0"/>
          <c:showSerName val="0"/>
          <c:showPercent val="0"/>
          <c:showBubbleSize val="0"/>
        </c:dLbls>
        <c:gapWidth val="57"/>
        <c:overlap val="11"/>
        <c:axId val="40977536"/>
        <c:axId val="40979072"/>
      </c:barChart>
      <c:lineChart>
        <c:grouping val="stacked"/>
        <c:varyColors val="0"/>
        <c:ser>
          <c:idx val="1"/>
          <c:order val="1"/>
          <c:tx>
            <c:strRef>
              <c:f>'2018'!$A$5</c:f>
              <c:strCache>
                <c:ptCount val="1"/>
                <c:pt idx="0">
                  <c:v>Cumulée</c:v>
                </c:pt>
              </c:strCache>
            </c:strRef>
          </c:tx>
          <c:spPr>
            <a:ln w="28575" cap="rnd" cmpd="sng" algn="ctr">
              <a:solidFill>
                <a:srgbClr val="C00000"/>
              </a:solidFill>
              <a:prstDash val="solid"/>
              <a:round/>
            </a:ln>
            <a:effectLst/>
          </c:spPr>
          <c:marker>
            <c:symbol val="none"/>
          </c:marker>
          <c:dLbls>
            <c:dLbl>
              <c:idx val="0"/>
              <c:layout>
                <c:manualLayout>
                  <c:x val="-5.7199224095816889E-2"/>
                  <c:y val="-5.134693251844646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E1B-4FAB-9A1F-3CD6F4E34B82}"/>
                </c:ext>
              </c:extLst>
            </c:dLbl>
            <c:dLbl>
              <c:idx val="1"/>
              <c:layout>
                <c:manualLayout>
                  <c:x val="-3.5852117985369275E-2"/>
                  <c:y val="-5.4731525683126572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E9F-4B62-9F8C-3B81F7573712}"/>
                </c:ext>
              </c:extLst>
            </c:dLbl>
            <c:dLbl>
              <c:idx val="3"/>
              <c:layout>
                <c:manualLayout>
                  <c:x val="-6.6535952469436166E-2"/>
                  <c:y val="-5.939191346387747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E1B-4FAB-9A1F-3CD6F4E34B82}"/>
                </c:ext>
              </c:extLst>
            </c:dLbl>
            <c:spPr>
              <a:noFill/>
              <a:ln>
                <a:noFill/>
              </a:ln>
              <a:effectLst/>
            </c:spPr>
            <c:txPr>
              <a:bodyPr rot="0" spcFirstLastPara="1" vertOverflow="ellipsis" vert="horz" wrap="square" anchor="ctr" anchorCtr="1"/>
              <a:lstStyle/>
              <a:p>
                <a:pPr>
                  <a:defRPr sz="1600" b="1" i="1"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'2018'!$N$3:$Q$3</c:f>
              <c:strCache>
                <c:ptCount val="4"/>
                <c:pt idx="0">
                  <c:v>T1</c:v>
                </c:pt>
                <c:pt idx="1">
                  <c:v>T2</c:v>
                </c:pt>
                <c:pt idx="2">
                  <c:v>T3</c:v>
                </c:pt>
                <c:pt idx="3">
                  <c:v>T4</c:v>
                </c:pt>
              </c:strCache>
            </c:strRef>
          </c:cat>
          <c:val>
            <c:numRef>
              <c:f>'2018'!$N$5:$Q$5</c:f>
              <c:numCache>
                <c:formatCode>0.0%</c:formatCode>
                <c:ptCount val="4"/>
                <c:pt idx="0">
                  <c:v>2.7999999999999997E-2</c:v>
                </c:pt>
                <c:pt idx="1">
                  <c:v>8.0000000000000002E-3</c:v>
                </c:pt>
                <c:pt idx="2">
                  <c:v>4.0000000000000001E-3</c:v>
                </c:pt>
                <c:pt idx="3">
                  <c:v>5.0000000000000001E-3</c:v>
                </c:pt>
              </c:numCache>
            </c:numRef>
          </c:val>
          <c:smooth val="0"/>
          <c:extLst xmlns:c16r2="http://schemas.microsoft.com/office/drawing/2015/06/chart">
            <c:ext xmlns:c16="http://schemas.microsoft.com/office/drawing/2014/chart" uri="{C3380CC4-5D6E-409C-BE32-E72D297353CC}">
              <c16:uniqueId val="{00000002-2E9F-4B62-9F8C-3B81F7573712}"/>
            </c:ext>
          </c:extLst>
        </c:ser>
        <c:dLbls>
          <c:showLegendKey val="0"/>
          <c:showVal val="0"/>
          <c:showCatName val="0"/>
          <c:showSerName val="0"/>
          <c:showPercent val="0"/>
          <c:showBubbleSize val="0"/>
        </c:dLbls>
        <c:marker val="1"/>
        <c:smooth val="0"/>
        <c:axId val="40977536"/>
        <c:axId val="40979072"/>
      </c:lineChart>
      <c:catAx>
        <c:axId val="40977536"/>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0979072"/>
        <c:crosses val="autoZero"/>
        <c:auto val="1"/>
        <c:lblAlgn val="ctr"/>
        <c:lblOffset val="100"/>
        <c:noMultiLvlLbl val="0"/>
      </c:catAx>
      <c:valAx>
        <c:axId val="40979072"/>
        <c:scaling>
          <c:orientation val="minMax"/>
          <c:max val="4.0000000000000008E-2"/>
          <c:min val="-1.0000000000000002E-2"/>
        </c:scaling>
        <c:delete val="1"/>
        <c:axPos val="l"/>
        <c:majorGridlines>
          <c:spPr>
            <a:ln w="9525" cap="flat" cmpd="sng" algn="ctr">
              <a:noFill/>
              <a:prstDash val="solid"/>
              <a:round/>
            </a:ln>
            <a:effectLst/>
          </c:spPr>
        </c:majorGridlines>
        <c:numFmt formatCode="0.0%" sourceLinked="1"/>
        <c:majorTickMark val="out"/>
        <c:minorTickMark val="none"/>
        <c:tickLblPos val="nextTo"/>
        <c:crossAx val="40977536"/>
        <c:crosses val="autoZero"/>
        <c:crossBetween val="between"/>
        <c:majorUnit val="1"/>
        <c:minorUnit val="2.0000000000000004E-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'2018'!$A$8</c:f>
              <c:strCache>
                <c:ptCount val="1"/>
                <c:pt idx="0">
                  <c:v>Quarterly</c:v>
                </c:pt>
              </c:strCache>
            </c:strRef>
          </c:tx>
          <c:spPr>
            <a:solidFill>
              <a:srgbClr val="72C4F6"/>
            </a:solidFill>
            <a:ln>
              <a:noFill/>
            </a:ln>
            <a:effectLst/>
          </c:spPr>
          <c:invertIfNegative val="0"/>
          <c:dLbls>
            <c:dLbl>
              <c:idx val="0"/>
              <c:layout>
                <c:manualLayout>
                  <c:x val="-2.4404168385687322E-3"/>
                  <c:y val="0.3819776321466199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5DC-4EB0-BD8D-963FA407BCE6}"/>
                </c:ext>
              </c:extLst>
            </c:dLbl>
            <c:dLbl>
              <c:idx val="1"/>
              <c:layout>
                <c:manualLayout>
                  <c:x val="2.4404168385686871E-3"/>
                  <c:y val="2.319518998977111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62D-45E2-865A-7A7AC346F49A}"/>
                </c:ext>
              </c:extLst>
            </c:dLbl>
            <c:dLbl>
              <c:idx val="3"/>
              <c:layout>
                <c:manualLayout>
                  <c:x val="8.9480917056330634E-17"/>
                  <c:y val="0.49172375342616575"/>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15DC-4EB0-BD8D-963FA407BCE6}"/>
                </c:ext>
              </c:extLst>
            </c:dLbl>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'2018'!$N$7:$Q$7</c:f>
              <c:strCache>
                <c:ptCount val="4"/>
                <c:pt idx="0">
                  <c:v>T1</c:v>
                </c:pt>
                <c:pt idx="1">
                  <c:v>T2</c:v>
                </c:pt>
                <c:pt idx="2">
                  <c:v>T3</c:v>
                </c:pt>
                <c:pt idx="3">
                  <c:v>T4</c:v>
                </c:pt>
              </c:strCache>
            </c:strRef>
          </c:cat>
          <c:val>
            <c:numRef>
              <c:f>'2018'!$N$8:$Q$8</c:f>
              <c:numCache>
                <c:formatCode>0.0%</c:formatCode>
                <c:ptCount val="4"/>
                <c:pt idx="0">
                  <c:v>7.0000000000000007E-2</c:v>
                </c:pt>
                <c:pt idx="1">
                  <c:v>-1.8000000000000002E-2</c:v>
                </c:pt>
                <c:pt idx="2">
                  <c:v>1.3999999999999999E-2</c:v>
                </c:pt>
                <c:pt idx="3">
                  <c:v>8.6999999999999994E-2</c:v>
                </c:pt>
              </c:numCache>
            </c:numRef>
          </c:val>
          <c:extLst xmlns:c16r2="http://schemas.microsoft.com/office/drawing/2015/06/chart">
            <c:ext xmlns:c16="http://schemas.microsoft.com/office/drawing/2014/chart" uri="{C3380CC4-5D6E-409C-BE32-E72D297353CC}">
              <c16:uniqueId val="{00000000-562D-45E2-865A-7A7AC346F49A}"/>
            </c:ext>
          </c:extLst>
        </c:ser>
        <c:dLbls>
          <c:showLegendKey val="0"/>
          <c:showVal val="0"/>
          <c:showCatName val="0"/>
          <c:showSerName val="0"/>
          <c:showPercent val="0"/>
          <c:showBubbleSize val="0"/>
        </c:dLbls>
        <c:gapWidth val="57"/>
        <c:overlap val="11"/>
        <c:axId val="41120512"/>
        <c:axId val="41122048"/>
      </c:barChart>
      <c:lineChart>
        <c:grouping val="stacked"/>
        <c:varyColors val="0"/>
        <c:ser>
          <c:idx val="1"/>
          <c:order val="1"/>
          <c:tx>
            <c:strRef>
              <c:f>'2018'!$A$9</c:f>
              <c:strCache>
                <c:ptCount val="1"/>
                <c:pt idx="0">
                  <c:v>YTD</c:v>
                </c:pt>
              </c:strCache>
            </c:strRef>
          </c:tx>
          <c:spPr>
            <a:ln w="28575" cap="rnd" cmpd="sng" algn="ctr">
              <a:solidFill>
                <a:srgbClr val="C00000"/>
              </a:solidFill>
              <a:prstDash val="solid"/>
              <a:round/>
            </a:ln>
            <a:effectLst/>
          </c:spPr>
          <c:marker>
            <c:symbol val="none"/>
          </c:marker>
          <c:dPt>
            <c:idx val="1"/>
            <c:bubble3D val="0"/>
            <c:extLst xmlns:c16r2="http://schemas.microsoft.com/office/drawing/2015/06/chart">
              <c:ext xmlns:c16="http://schemas.microsoft.com/office/drawing/2014/chart" uri="{C3380CC4-5D6E-409C-BE32-E72D297353CC}">
                <c16:uniqueId val="{00000001-562D-45E2-865A-7A7AC346F49A}"/>
              </c:ext>
            </c:extLst>
          </c:dPt>
          <c:dPt>
            <c:idx val="2"/>
            <c:bubble3D val="0"/>
            <c:extLst xmlns:c16r2="http://schemas.microsoft.com/office/drawing/2015/06/chart">
              <c:ext xmlns:c16="http://schemas.microsoft.com/office/drawing/2014/chart" uri="{C3380CC4-5D6E-409C-BE32-E72D297353CC}">
                <c16:uniqueId val="{00000002-562D-45E2-865A-7A7AC346F49A}"/>
              </c:ext>
            </c:extLst>
          </c:dPt>
          <c:dPt>
            <c:idx val="3"/>
            <c:bubble3D val="0"/>
            <c:extLst xmlns:c16r2="http://schemas.microsoft.com/office/drawing/2015/06/chart">
              <c:ext xmlns:c16="http://schemas.microsoft.com/office/drawing/2014/chart" uri="{C3380CC4-5D6E-409C-BE32-E72D297353CC}">
                <c16:uniqueId val="{00000003-562D-45E2-865A-7A7AC346F49A}"/>
              </c:ext>
            </c:extLst>
          </c:dPt>
          <c:dLbls>
            <c:dLbl>
              <c:idx val="0"/>
              <c:layout>
                <c:manualLayout>
                  <c:x val="-5.4921677031392405E-2"/>
                  <c:y val="-6.40793807873556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5DC-4EB0-BD8D-963FA407BCE6}"/>
                </c:ext>
              </c:extLst>
            </c:dLbl>
            <c:dLbl>
              <c:idx val="1"/>
              <c:layout>
                <c:manualLayout>
                  <c:x val="-4.2719592838548703E-2"/>
                  <c:y val="-7.6273394262860686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62D-45E2-865A-7A7AC346F49A}"/>
                </c:ext>
              </c:extLst>
            </c:dLbl>
            <c:dLbl>
              <c:idx val="3"/>
              <c:layout>
                <c:manualLayout>
                  <c:x val="-6.2242927547098606E-2"/>
                  <c:y val="-5.595003847035218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62D-45E2-865A-7A7AC346F49A}"/>
                </c:ext>
              </c:extLst>
            </c:dLbl>
            <c:spPr>
              <a:noFill/>
              <a:ln>
                <a:noFill/>
              </a:ln>
              <a:effectLst/>
            </c:spPr>
            <c:txPr>
              <a:bodyPr rot="0" spcFirstLastPara="1" vertOverflow="ellipsis" vert="horz" wrap="square" anchor="ctr" anchorCtr="1"/>
              <a:lstStyle/>
              <a:p>
                <a:pPr>
                  <a:defRPr sz="1600" b="1" i="1"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'2018'!$N$7:$Q$7</c:f>
              <c:strCache>
                <c:ptCount val="4"/>
                <c:pt idx="0">
                  <c:v>T1</c:v>
                </c:pt>
                <c:pt idx="1">
                  <c:v>T2</c:v>
                </c:pt>
                <c:pt idx="2">
                  <c:v>T3</c:v>
                </c:pt>
                <c:pt idx="3">
                  <c:v>T4</c:v>
                </c:pt>
              </c:strCache>
            </c:strRef>
          </c:cat>
          <c:val>
            <c:numRef>
              <c:f>'2018'!$N$9:$Q$9</c:f>
              <c:numCache>
                <c:formatCode>0.0%</c:formatCode>
                <c:ptCount val="4"/>
                <c:pt idx="0">
                  <c:v>7.0000000000000007E-2</c:v>
                </c:pt>
                <c:pt idx="1">
                  <c:v>2.4E-2</c:v>
                </c:pt>
                <c:pt idx="2">
                  <c:v>2.1000000000000001E-2</c:v>
                </c:pt>
                <c:pt idx="3">
                  <c:v>3.7999999999999999E-2</c:v>
                </c:pt>
              </c:numCache>
            </c:numRef>
          </c:val>
          <c:smooth val="0"/>
          <c:extLst xmlns:c16r2="http://schemas.microsoft.com/office/drawing/2015/06/chart">
            <c:ext xmlns:c16="http://schemas.microsoft.com/office/drawing/2014/chart" uri="{C3380CC4-5D6E-409C-BE32-E72D297353CC}">
              <c16:uniqueId val="{00000004-562D-45E2-865A-7A7AC346F49A}"/>
            </c:ext>
          </c:extLst>
        </c:ser>
        <c:dLbls>
          <c:showLegendKey val="0"/>
          <c:showVal val="0"/>
          <c:showCatName val="0"/>
          <c:showSerName val="0"/>
          <c:showPercent val="0"/>
          <c:showBubbleSize val="0"/>
        </c:dLbls>
        <c:marker val="1"/>
        <c:smooth val="0"/>
        <c:axId val="41120512"/>
        <c:axId val="41122048"/>
      </c:lineChart>
      <c:catAx>
        <c:axId val="41120512"/>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41122048"/>
        <c:crosses val="autoZero"/>
        <c:auto val="1"/>
        <c:lblAlgn val="ctr"/>
        <c:lblOffset val="100"/>
        <c:noMultiLvlLbl val="0"/>
      </c:catAx>
      <c:valAx>
        <c:axId val="41122048"/>
        <c:scaling>
          <c:orientation val="minMax"/>
          <c:max val="0.1"/>
          <c:min val="-4.0000000000000008E-2"/>
        </c:scaling>
        <c:delete val="1"/>
        <c:axPos val="l"/>
        <c:majorGridlines>
          <c:spPr>
            <a:ln w="9525" cap="flat" cmpd="sng" algn="ctr">
              <a:noFill/>
              <a:prstDash val="solid"/>
              <a:round/>
            </a:ln>
            <a:effectLst/>
          </c:spPr>
        </c:majorGridlines>
        <c:numFmt formatCode="0.0%" sourceLinked="1"/>
        <c:majorTickMark val="out"/>
        <c:minorTickMark val="none"/>
        <c:tickLblPos val="nextTo"/>
        <c:crossAx val="41120512"/>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prstDash val="solid"/>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10"/>
      <c:rotY val="20"/>
      <c:depthPercent val="100"/>
      <c:rAngAx val="1"/>
    </c:view3D>
    <c:floor>
      <c:thickness val="0"/>
    </c:floor>
    <c:sideWall>
      <c:thickness val="0"/>
      <c:spPr>
        <a:noFill/>
        <a:ln>
          <a:noFill/>
        </a:ln>
        <a:effectLst/>
      </c:spPr>
    </c:sideWall>
    <c:backWall>
      <c:thickness val="0"/>
      <c:spPr>
        <a:noFill/>
        <a:ln>
          <a:noFill/>
        </a:ln>
        <a:effectLst/>
      </c:spPr>
    </c:backWall>
    <c:plotArea>
      <c:layout/>
      <c:bar3DChart>
        <c:barDir val="col"/>
        <c:grouping val="percentStacked"/>
        <c:varyColors val="0"/>
        <c:ser>
          <c:idx val="0"/>
          <c:order val="0"/>
          <c:tx>
            <c:strRef>
              <c:f>Feuil1!$A$2</c:f>
              <c:strCache>
                <c:ptCount val="1"/>
                <c:pt idx="0">
                  <c:v>Produits Fromagers</c:v>
                </c:pt>
              </c:strCache>
            </c:strRef>
          </c:tx>
          <c:spPr>
            <a:solidFill>
              <a:srgbClr val="1BBBE9"/>
            </a:solidFill>
          </c:spPr>
          <c:invertIfNegative val="0"/>
          <c:dLbls>
            <c:dLbl>
              <c:idx val="0"/>
              <c:layout>
                <c:manualLayout>
                  <c:x val="-3.8682764297257741E-2"/>
                  <c:y val="-1.75194503858971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D73-407A-830C-C3A3DF54F2B7}"/>
                </c:ext>
              </c:extLst>
            </c:dLbl>
            <c:dLbl>
              <c:idx val="1"/>
              <c:layout>
                <c:manualLayout>
                  <c:x val="-3.7088831181738495E-2"/>
                  <c:y val="-1.65604410493955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D73-407A-830C-C3A3DF54F2B7}"/>
                </c:ext>
              </c:extLst>
            </c:dLbl>
            <c:spPr>
              <a:noFill/>
              <a:ln>
                <a:noFill/>
              </a:ln>
              <a:effectLst/>
            </c:spPr>
            <c:txPr>
              <a:bodyPr/>
              <a:lstStyle/>
              <a:p>
                <a:pPr>
                  <a:defRPr sz="2000" b="1">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Feuil1!$B$2:$C$2</c:f>
              <c:numCache>
                <c:formatCode>0.0%</c:formatCode>
                <c:ptCount val="2"/>
                <c:pt idx="0">
                  <c:v>0.57499999999999996</c:v>
                </c:pt>
                <c:pt idx="1">
                  <c:v>0.56899999999999995</c:v>
                </c:pt>
              </c:numCache>
            </c:numRef>
          </c:val>
          <c:extLst xmlns:c16r2="http://schemas.microsoft.com/office/drawing/2015/06/chart">
            <c:ext xmlns:c16="http://schemas.microsoft.com/office/drawing/2014/chart" uri="{C3380CC4-5D6E-409C-BE32-E72D297353CC}">
              <c16:uniqueId val="{00000002-4D73-407A-830C-C3A3DF54F2B7}"/>
            </c:ext>
          </c:extLst>
        </c:ser>
        <c:ser>
          <c:idx val="1"/>
          <c:order val="1"/>
          <c:tx>
            <c:strRef>
              <c:f>Feuil1!$A$3</c:f>
              <c:strCache>
                <c:ptCount val="1"/>
                <c:pt idx="0">
                  <c:v>Autres Produits Laitiers</c:v>
                </c:pt>
              </c:strCache>
            </c:strRef>
          </c:tx>
          <c:spPr>
            <a:solidFill>
              <a:srgbClr val="B1CA40"/>
            </a:solidFill>
          </c:spPr>
          <c:invertIfNegative val="0"/>
          <c:dPt>
            <c:idx val="0"/>
            <c:invertIfNegative val="0"/>
            <c:bubble3D val="0"/>
            <c:extLst xmlns:c16r2="http://schemas.microsoft.com/office/drawing/2015/06/chart">
              <c:ext xmlns:c16="http://schemas.microsoft.com/office/drawing/2014/chart" uri="{C3380CC4-5D6E-409C-BE32-E72D297353CC}">
                <c16:uniqueId val="{00000003-4D73-407A-830C-C3A3DF54F2B7}"/>
              </c:ext>
            </c:extLst>
          </c:dPt>
          <c:dPt>
            <c:idx val="1"/>
            <c:invertIfNegative val="0"/>
            <c:bubble3D val="0"/>
            <c:extLst xmlns:c16r2="http://schemas.microsoft.com/office/drawing/2015/06/chart">
              <c:ext xmlns:c16="http://schemas.microsoft.com/office/drawing/2014/chart" uri="{C3380CC4-5D6E-409C-BE32-E72D297353CC}">
                <c16:uniqueId val="{00000004-4D73-407A-830C-C3A3DF54F2B7}"/>
              </c:ext>
            </c:extLst>
          </c:dPt>
          <c:dLbls>
            <c:dLbl>
              <c:idx val="0"/>
              <c:layout>
                <c:manualLayout>
                  <c:x val="-3.7873608839202974E-2"/>
                  <c:y val="-3.347833582619493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D73-407A-830C-C3A3DF54F2B7}"/>
                </c:ext>
              </c:extLst>
            </c:dLbl>
            <c:dLbl>
              <c:idx val="1"/>
              <c:layout>
                <c:manualLayout>
                  <c:x val="-3.5876973210086364E-2"/>
                  <c:y val="3.0688119995564733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D73-407A-830C-C3A3DF54F2B7}"/>
                </c:ext>
              </c:extLst>
            </c:dLbl>
            <c:spPr>
              <a:noFill/>
              <a:ln>
                <a:noFill/>
              </a:ln>
              <a:effectLst/>
            </c:spPr>
            <c:txPr>
              <a:bodyPr/>
              <a:lstStyle/>
              <a:p>
                <a:pPr>
                  <a:defRPr sz="20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Feuil1!$B$3:$C$3</c:f>
              <c:numCache>
                <c:formatCode>0.0%</c:formatCode>
                <c:ptCount val="2"/>
                <c:pt idx="0">
                  <c:v>0.45100000000000001</c:v>
                </c:pt>
                <c:pt idx="1">
                  <c:v>0.46</c:v>
                </c:pt>
              </c:numCache>
            </c:numRef>
          </c:val>
          <c:extLst xmlns:c16r2="http://schemas.microsoft.com/office/drawing/2015/06/chart">
            <c:ext xmlns:c16="http://schemas.microsoft.com/office/drawing/2014/chart" uri="{C3380CC4-5D6E-409C-BE32-E72D297353CC}">
              <c16:uniqueId val="{00000005-4D73-407A-830C-C3A3DF54F2B7}"/>
            </c:ext>
          </c:extLst>
        </c:ser>
        <c:ser>
          <c:idx val="2"/>
          <c:order val="2"/>
          <c:tx>
            <c:strRef>
              <c:f>Feuil1!$A$4</c:f>
              <c:strCache>
                <c:ptCount val="1"/>
                <c:pt idx="0">
                  <c:v>Non affecté</c:v>
                </c:pt>
              </c:strCache>
            </c:strRef>
          </c:tx>
          <c:spPr>
            <a:solidFill>
              <a:srgbClr val="DE6A09"/>
            </a:solidFill>
          </c:spPr>
          <c:invertIfNegative val="0"/>
          <c:dLbls>
            <c:dLbl>
              <c:idx val="0"/>
              <c:layout>
                <c:manualLayout>
                  <c:x val="-3.9058979392906035E-2"/>
                  <c:y val="-4.419483020684339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D73-407A-830C-C3A3DF54F2B7}"/>
                </c:ext>
              </c:extLst>
            </c:dLbl>
            <c:dLbl>
              <c:idx val="1"/>
              <c:layout>
                <c:manualLayout>
                  <c:x val="-3.6847162793194325E-2"/>
                  <c:y val="-4.6737338467029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D73-407A-830C-C3A3DF54F2B7}"/>
                </c:ext>
              </c:extLst>
            </c:dLbl>
            <c:spPr>
              <a:noFill/>
              <a:ln>
                <a:noFill/>
              </a:ln>
              <a:effectLst/>
            </c:spPr>
            <c:txPr>
              <a:bodyPr/>
              <a:lstStyle/>
              <a:p>
                <a:pPr>
                  <a:defRPr sz="2000" b="1">
                    <a:solidFill>
                      <a:schemeClr val="tx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Feuil1!$B$4:$C$4</c:f>
              <c:numCache>
                <c:formatCode>0.0%</c:formatCode>
                <c:ptCount val="2"/>
                <c:pt idx="0">
                  <c:v>-2.5999999999999999E-2</c:v>
                </c:pt>
                <c:pt idx="1">
                  <c:v>-2.9000000000000001E-2</c:v>
                </c:pt>
              </c:numCache>
            </c:numRef>
          </c:val>
          <c:extLst xmlns:c16r2="http://schemas.microsoft.com/office/drawing/2015/06/chart">
            <c:ext xmlns:c16="http://schemas.microsoft.com/office/drawing/2014/chart" uri="{C3380CC4-5D6E-409C-BE32-E72D297353CC}">
              <c16:uniqueId val="{00000008-4D73-407A-830C-C3A3DF54F2B7}"/>
            </c:ext>
          </c:extLst>
        </c:ser>
        <c:dLbls>
          <c:showLegendKey val="0"/>
          <c:showVal val="1"/>
          <c:showCatName val="0"/>
          <c:showSerName val="0"/>
          <c:showPercent val="0"/>
          <c:showBubbleSize val="0"/>
        </c:dLbls>
        <c:gapWidth val="75"/>
        <c:shape val="cylinder"/>
        <c:axId val="41350272"/>
        <c:axId val="41351808"/>
        <c:axId val="0"/>
      </c:bar3DChart>
      <c:catAx>
        <c:axId val="41350272"/>
        <c:scaling>
          <c:orientation val="maxMin"/>
        </c:scaling>
        <c:delete val="1"/>
        <c:axPos val="b"/>
        <c:numFmt formatCode="General" sourceLinked="0"/>
        <c:majorTickMark val="none"/>
        <c:minorTickMark val="none"/>
        <c:tickLblPos val="nextTo"/>
        <c:crossAx val="41351808"/>
        <c:crosses val="autoZero"/>
        <c:auto val="1"/>
        <c:lblAlgn val="ctr"/>
        <c:lblOffset val="100"/>
        <c:noMultiLvlLbl val="0"/>
      </c:catAx>
      <c:valAx>
        <c:axId val="41351808"/>
        <c:scaling>
          <c:orientation val="minMax"/>
        </c:scaling>
        <c:delete val="1"/>
        <c:axPos val="l"/>
        <c:numFmt formatCode="0%" sourceLinked="1"/>
        <c:majorTickMark val="none"/>
        <c:minorTickMark val="none"/>
        <c:tickLblPos val="nextTo"/>
        <c:crossAx val="41350272"/>
        <c:crosses val="max"/>
        <c:crossBetween val="between"/>
      </c:valAx>
    </c:plotArea>
    <c:legend>
      <c:legendPos val="b"/>
      <c:layout>
        <c:manualLayout>
          <c:xMode val="edge"/>
          <c:yMode val="edge"/>
          <c:x val="4.2598331316109406E-2"/>
          <c:y val="0.81353832267738113"/>
          <c:w val="0.84281182459281756"/>
          <c:h val="7.9331002678794088E-2"/>
        </c:manualLayout>
      </c:layout>
      <c:overlay val="0"/>
      <c:spPr>
        <a:solidFill>
          <a:sysClr val="window" lastClr="FFFFFF"/>
        </a:solidFill>
      </c:spPr>
      <c:txPr>
        <a:bodyPr/>
        <a:lstStyle/>
        <a:p>
          <a:pPr>
            <a:defRPr sz="1600" b="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France</c:v>
                </c:pt>
              </c:strCache>
            </c:strRef>
          </c:tx>
          <c:spPr>
            <a:solidFill>
              <a:schemeClr val="accent1"/>
            </a:solidFill>
            <a:ln>
              <a:noFill/>
            </a:ln>
            <a:effectLst/>
          </c:spPr>
          <c:invertIfNegative val="0"/>
          <c:dLbls>
            <c:dLbl>
              <c:idx val="0"/>
              <c:layout/>
              <c:tx>
                <c:rich>
                  <a:bodyPr/>
                  <a:lstStyle/>
                  <a:p>
                    <a:r>
                      <a:rPr lang="en-US"/>
                      <a:t>1.410</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E1B-4BA2-B870-61470D6EE346}"/>
                </c:ext>
              </c:extLst>
            </c:dLbl>
            <c:dLbl>
              <c:idx val="1"/>
              <c:layout/>
              <c:tx>
                <c:rich>
                  <a:bodyPr/>
                  <a:lstStyle/>
                  <a:p>
                    <a:r>
                      <a:rPr lang="en-US"/>
                      <a:t>1.458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E1B-4BA2-B870-61470D6EE34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2017</c:v>
                </c:pt>
                <c:pt idx="1">
                  <c:v>2018</c:v>
                </c:pt>
              </c:numCache>
            </c:numRef>
          </c:cat>
          <c:val>
            <c:numRef>
              <c:f>Feuil1!$B$2:$B$3</c:f>
              <c:numCache>
                <c:formatCode>General</c:formatCode>
                <c:ptCount val="2"/>
                <c:pt idx="0">
                  <c:v>1410</c:v>
                </c:pt>
                <c:pt idx="1">
                  <c:v>1458</c:v>
                </c:pt>
              </c:numCache>
            </c:numRef>
          </c:val>
          <c:extLst xmlns:c16r2="http://schemas.microsoft.com/office/drawing/2015/06/chart">
            <c:ext xmlns:c16="http://schemas.microsoft.com/office/drawing/2014/chart" uri="{C3380CC4-5D6E-409C-BE32-E72D297353CC}">
              <c16:uniqueId val="{00000000-7E1B-4BA2-B870-61470D6EE346}"/>
            </c:ext>
          </c:extLst>
        </c:ser>
        <c:ser>
          <c:idx val="1"/>
          <c:order val="1"/>
          <c:tx>
            <c:strRef>
              <c:f>Feuil1!$C$1</c:f>
              <c:strCache>
                <c:ptCount val="1"/>
                <c:pt idx="0">
                  <c:v>Reste Europe</c:v>
                </c:pt>
              </c:strCache>
            </c:strRef>
          </c:tx>
          <c:spPr>
            <a:solidFill>
              <a:schemeClr val="accent2"/>
            </a:solidFill>
            <a:ln>
              <a:noFill/>
            </a:ln>
            <a:effectLst/>
          </c:spPr>
          <c:invertIfNegative val="0"/>
          <c:dLbls>
            <c:dLbl>
              <c:idx val="0"/>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a:t>1.939</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E1B-4BA2-B870-61470D6EE346}"/>
                </c:ext>
              </c:extLst>
            </c:dLbl>
            <c:dLbl>
              <c:idx val="1"/>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a:t>1.961</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E1B-4BA2-B870-61470D6EE34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2017</c:v>
                </c:pt>
                <c:pt idx="1">
                  <c:v>2018</c:v>
                </c:pt>
              </c:numCache>
            </c:numRef>
          </c:cat>
          <c:val>
            <c:numRef>
              <c:f>Feuil1!$C$2:$C$3</c:f>
              <c:numCache>
                <c:formatCode>General</c:formatCode>
                <c:ptCount val="2"/>
                <c:pt idx="0">
                  <c:v>1939</c:v>
                </c:pt>
                <c:pt idx="1">
                  <c:v>1961</c:v>
                </c:pt>
              </c:numCache>
            </c:numRef>
          </c:val>
          <c:extLst xmlns:c16r2="http://schemas.microsoft.com/office/drawing/2015/06/chart">
            <c:ext xmlns:c16="http://schemas.microsoft.com/office/drawing/2014/chart" uri="{C3380CC4-5D6E-409C-BE32-E72D297353CC}">
              <c16:uniqueId val="{00000001-7E1B-4BA2-B870-61470D6EE346}"/>
            </c:ext>
          </c:extLst>
        </c:ser>
        <c:ser>
          <c:idx val="2"/>
          <c:order val="2"/>
          <c:tx>
            <c:strRef>
              <c:f>Feuil1!$D$1</c:f>
              <c:strCache>
                <c:ptCount val="1"/>
                <c:pt idx="0">
                  <c:v>Autres Pays</c:v>
                </c:pt>
              </c:strCache>
            </c:strRef>
          </c:tx>
          <c:spPr>
            <a:solidFill>
              <a:schemeClr val="accent3"/>
            </a:solidFill>
            <a:ln>
              <a:noFill/>
            </a:ln>
            <a:effectLst/>
          </c:spPr>
          <c:invertIfNegative val="0"/>
          <c:dLbls>
            <c:dLbl>
              <c:idx val="0"/>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a:t>1.509</a:t>
                    </a:r>
                    <a:endParaRPr lang="en-US" dirty="0"/>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E1B-4BA2-B870-61470D6EE346}"/>
                </c:ext>
              </c:extLst>
            </c:dLbl>
            <c:dLbl>
              <c:idx val="1"/>
              <c:layout/>
              <c:tx>
                <c:rich>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r>
                      <a:rPr lang="en-US" dirty="0"/>
                      <a:t>1.630</a:t>
                    </a:r>
                  </a:p>
                </c:rich>
              </c:tx>
              <c:spPr>
                <a:noFill/>
                <a:ln>
                  <a:noFill/>
                </a:ln>
                <a:effectLst/>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E1B-4BA2-B870-61470D6EE34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Feuil1!$A$2:$A$3</c:f>
              <c:numCache>
                <c:formatCode>General</c:formatCode>
                <c:ptCount val="2"/>
                <c:pt idx="0">
                  <c:v>2017</c:v>
                </c:pt>
                <c:pt idx="1">
                  <c:v>2018</c:v>
                </c:pt>
              </c:numCache>
            </c:numRef>
          </c:cat>
          <c:val>
            <c:numRef>
              <c:f>Feuil1!$D$2:$D$3</c:f>
              <c:numCache>
                <c:formatCode>General</c:formatCode>
                <c:ptCount val="2"/>
                <c:pt idx="0">
                  <c:v>1509</c:v>
                </c:pt>
                <c:pt idx="1">
                  <c:v>1629</c:v>
                </c:pt>
              </c:numCache>
            </c:numRef>
          </c:val>
          <c:extLst xmlns:c16r2="http://schemas.microsoft.com/office/drawing/2015/06/chart">
            <c:ext xmlns:c16="http://schemas.microsoft.com/office/drawing/2014/chart" uri="{C3380CC4-5D6E-409C-BE32-E72D297353CC}">
              <c16:uniqueId val="{00000002-7E1B-4BA2-B870-61470D6EE346}"/>
            </c:ext>
          </c:extLst>
        </c:ser>
        <c:dLbls>
          <c:showLegendKey val="0"/>
          <c:showVal val="0"/>
          <c:showCatName val="0"/>
          <c:showSerName val="0"/>
          <c:showPercent val="0"/>
          <c:showBubbleSize val="0"/>
        </c:dLbls>
        <c:gapWidth val="150"/>
        <c:overlap val="100"/>
        <c:axId val="41474304"/>
        <c:axId val="41492480"/>
      </c:barChart>
      <c:catAx>
        <c:axId val="4147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1492480"/>
        <c:crosses val="autoZero"/>
        <c:auto val="1"/>
        <c:lblAlgn val="ctr"/>
        <c:lblOffset val="100"/>
        <c:noMultiLvlLbl val="0"/>
      </c:catAx>
      <c:valAx>
        <c:axId val="41492480"/>
        <c:scaling>
          <c:orientation val="minMax"/>
        </c:scaling>
        <c:delete val="1"/>
        <c:axPos val="l"/>
        <c:numFmt formatCode="General" sourceLinked="1"/>
        <c:majorTickMark val="none"/>
        <c:minorTickMark val="none"/>
        <c:tickLblPos val="nextTo"/>
        <c:crossAx val="41474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09119280559297E-2"/>
          <c:y val="4.0334733943010494E-2"/>
          <c:w val="0.88516353566040462"/>
          <c:h val="0.92707704640368227"/>
        </c:manualLayout>
      </c:layout>
      <c:bubbleChart>
        <c:varyColors val="0"/>
        <c:ser>
          <c:idx val="0"/>
          <c:order val="0"/>
          <c:spPr>
            <a:solidFill>
              <a:schemeClr val="tx2">
                <a:lumMod val="40000"/>
                <a:lumOff val="60000"/>
              </a:schemeClr>
            </a:solidFill>
            <a:scene3d>
              <a:camera prst="orthographicFront"/>
              <a:lightRig rig="threePt" dir="t">
                <a:rot lat="0" lon="0" rev="1200000"/>
              </a:lightRig>
            </a:scene3d>
            <a:sp3d>
              <a:bevelT w="63500" h="25400"/>
            </a:sp3d>
          </c:spPr>
          <c:invertIfNegative val="0"/>
          <c:dPt>
            <c:idx val="0"/>
            <c:invertIfNegative val="0"/>
            <c:bubble3D val="0"/>
            <c:extLst xmlns:c16r2="http://schemas.microsoft.com/office/drawing/2015/06/chart">
              <c:ext xmlns:c16="http://schemas.microsoft.com/office/drawing/2014/chart" uri="{C3380CC4-5D6E-409C-BE32-E72D297353CC}">
                <c16:uniqueId val="{00000000-7D1B-402E-A9A6-0A5922182DEF}"/>
              </c:ext>
            </c:extLst>
          </c:dPt>
          <c:dPt>
            <c:idx val="1"/>
            <c:invertIfNegative val="0"/>
            <c:bubble3D val="0"/>
            <c:extLst xmlns:c16r2="http://schemas.microsoft.com/office/drawing/2015/06/chart">
              <c:ext xmlns:c16="http://schemas.microsoft.com/office/drawing/2014/chart" uri="{C3380CC4-5D6E-409C-BE32-E72D297353CC}">
                <c16:uniqueId val="{00000001-7D1B-402E-A9A6-0A5922182DEF}"/>
              </c:ext>
            </c:extLst>
          </c:dPt>
          <c:dPt>
            <c:idx val="2"/>
            <c:invertIfNegative val="0"/>
            <c:bubble3D val="0"/>
            <c:extLst xmlns:c16r2="http://schemas.microsoft.com/office/drawing/2015/06/chart">
              <c:ext xmlns:c16="http://schemas.microsoft.com/office/drawing/2014/chart" uri="{C3380CC4-5D6E-409C-BE32-E72D297353CC}">
                <c16:uniqueId val="{00000002-7D1B-402E-A9A6-0A5922182DEF}"/>
              </c:ext>
            </c:extLst>
          </c:dPt>
          <c:dPt>
            <c:idx val="3"/>
            <c:invertIfNegative val="0"/>
            <c:bubble3D val="0"/>
            <c:spPr>
              <a:solidFill>
                <a:schemeClr val="accent1">
                  <a:lumMod val="60000"/>
                  <a:lumOff val="40000"/>
                </a:schemeClr>
              </a:solidFill>
              <a:ln>
                <a:noFill/>
              </a:ln>
              <a:effectLst/>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4-7D1B-402E-A9A6-0A5922182DEF}"/>
              </c:ext>
            </c:extLst>
          </c:dPt>
          <c:dPt>
            <c:idx val="4"/>
            <c:invertIfNegative val="0"/>
            <c:bubble3D val="0"/>
            <c:extLst xmlns:c16r2="http://schemas.microsoft.com/office/drawing/2015/06/chart">
              <c:ext xmlns:c16="http://schemas.microsoft.com/office/drawing/2014/chart" uri="{C3380CC4-5D6E-409C-BE32-E72D297353CC}">
                <c16:uniqueId val="{00000005-7D1B-402E-A9A6-0A5922182DEF}"/>
              </c:ext>
            </c:extLst>
          </c:dPt>
          <c:dPt>
            <c:idx val="5"/>
            <c:invertIfNegative val="0"/>
            <c:bubble3D val="0"/>
            <c:spPr>
              <a:solidFill>
                <a:schemeClr val="accent3">
                  <a:lumMod val="75000"/>
                </a:schemeClr>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7D1B-402E-A9A6-0A5922182DEF}"/>
              </c:ext>
            </c:extLst>
          </c:dPt>
          <c:dPt>
            <c:idx val="6"/>
            <c:invertIfNegative val="0"/>
            <c:bubble3D val="0"/>
            <c:spPr>
              <a:solidFill>
                <a:schemeClr val="accent3">
                  <a:lumMod val="75000"/>
                </a:schemeClr>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7D1B-402E-A9A6-0A5922182DEF}"/>
              </c:ext>
            </c:extLst>
          </c:dPt>
          <c:dPt>
            <c:idx val="7"/>
            <c:invertIfNegative val="0"/>
            <c:bubble3D val="0"/>
            <c:spPr>
              <a:solidFill>
                <a:srgbClr val="FFCC00"/>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B-7D1B-402E-A9A6-0A5922182DEF}"/>
              </c:ext>
            </c:extLst>
          </c:dPt>
          <c:dPt>
            <c:idx val="8"/>
            <c:invertIfNegative val="0"/>
            <c:bubble3D val="0"/>
            <c:spPr>
              <a:solidFill>
                <a:schemeClr val="accent3">
                  <a:lumMod val="75000"/>
                </a:schemeClr>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D-7D1B-402E-A9A6-0A5922182DEF}"/>
              </c:ext>
            </c:extLst>
          </c:dPt>
          <c:dPt>
            <c:idx val="9"/>
            <c:invertIfNegative val="0"/>
            <c:bubble3D val="0"/>
            <c:spPr>
              <a:solidFill>
                <a:schemeClr val="accent3">
                  <a:lumMod val="75000"/>
                </a:schemeClr>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F-7D1B-402E-A9A6-0A5922182DEF}"/>
              </c:ext>
            </c:extLst>
          </c:dPt>
          <c:dPt>
            <c:idx val="10"/>
            <c:invertIfNegative val="0"/>
            <c:bubble3D val="0"/>
            <c:spPr>
              <a:solidFill>
                <a:srgbClr val="FF0000"/>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1-7D1B-402E-A9A6-0A5922182DEF}"/>
              </c:ext>
            </c:extLst>
          </c:dPt>
          <c:dPt>
            <c:idx val="11"/>
            <c:invertIfNegative val="0"/>
            <c:bubble3D val="0"/>
            <c:spPr>
              <a:solidFill>
                <a:srgbClr val="FF0000"/>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3-7D1B-402E-A9A6-0A5922182DEF}"/>
              </c:ext>
            </c:extLst>
          </c:dPt>
          <c:dPt>
            <c:idx val="12"/>
            <c:invertIfNegative val="0"/>
            <c:bubble3D val="0"/>
            <c:spPr>
              <a:solidFill>
                <a:srgbClr val="FFC000"/>
              </a:solidFill>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5-7D1B-402E-A9A6-0A5922182DEF}"/>
              </c:ext>
            </c:extLst>
          </c:dPt>
          <c:dPt>
            <c:idx val="13"/>
            <c:invertIfNegative val="0"/>
            <c:bubble3D val="0"/>
            <c:spPr>
              <a:noFill/>
              <a:effectLst/>
              <a:scene3d>
                <a:camera prst="orthographicFront"/>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7-7D1B-402E-A9A6-0A5922182DEF}"/>
              </c:ext>
            </c:extLst>
          </c:dPt>
          <c:dLbls>
            <c:dLbl>
              <c:idx val="0"/>
              <c:layout>
                <c:manualLayout>
                  <c:x val="-6.991948040393256E-2"/>
                  <c:y val="5.6401727810929461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D1B-402E-A9A6-0A5922182DEF}"/>
                </c:ext>
              </c:extLst>
            </c:dLbl>
            <c:dLbl>
              <c:idx val="1"/>
              <c:dLblPos val="b"/>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D1B-402E-A9A6-0A5922182DEF}"/>
                </c:ext>
              </c:extLst>
            </c:dLbl>
            <c:dLbl>
              <c:idx val="2"/>
              <c:layout>
                <c:manualLayout>
                  <c:x val="-8.8594003976360844E-2"/>
                  <c:y val="-6.3179737062015226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D1B-402E-A9A6-0A5922182DEF}"/>
                </c:ext>
              </c:extLst>
            </c:dLbl>
            <c:dLbl>
              <c:idx val="3"/>
              <c:layout>
                <c:manualLayout>
                  <c:x val="-7.3339698248279586E-2"/>
                  <c:y val="6.019043583677601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D1B-402E-A9A6-0A5922182DEF}"/>
                </c:ext>
              </c:extLst>
            </c:dLbl>
            <c:dLbl>
              <c:idx val="4"/>
              <c:layout>
                <c:manualLayout>
                  <c:x val="-7.3000783637377789E-2"/>
                  <c:y val="-5.7200663818367997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D1B-402E-A9A6-0A5922182DEF}"/>
                </c:ext>
              </c:extLst>
            </c:dLbl>
            <c:dLbl>
              <c:idx val="5"/>
              <c:layout>
                <c:manualLayout>
                  <c:x val="-4.1344981812084444E-2"/>
                  <c:y val="5.1221825971305153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D1B-402E-A9A6-0A5922182DEF}"/>
                </c:ext>
              </c:extLst>
            </c:dLbl>
            <c:dLbl>
              <c:idx val="7"/>
              <c:layout>
                <c:manualLayout>
                  <c:x val="-8.0319340786443483E-2"/>
                  <c:y val="-6.0190200440191612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7D1B-402E-A9A6-0A5922182DEF}"/>
                </c:ext>
              </c:extLst>
            </c:dLbl>
            <c:dLbl>
              <c:idx val="8"/>
              <c:layout>
                <c:manualLayout>
                  <c:x val="-1.7383883077196835E-2"/>
                  <c:y val="-4.7832821345762271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7D1B-402E-A9A6-0A5922182DEF}"/>
                </c:ext>
              </c:extLst>
            </c:dLbl>
            <c:dLbl>
              <c:idx val="9"/>
              <c:layout>
                <c:manualLayout>
                  <c:x val="-0.13646008069069593"/>
                  <c:y val="5.1221590574720761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7D1B-402E-A9A6-0A5922182DEF}"/>
                </c:ext>
              </c:extLst>
            </c:dLbl>
            <c:dLbl>
              <c:idx val="10"/>
              <c:layout>
                <c:manualLayout>
                  <c:x val="-9.165354330708661E-2"/>
                  <c:y val="5.7200899214952389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7D1B-402E-A9A6-0A5922182DEF}"/>
                </c:ext>
              </c:extLst>
            </c:dLbl>
            <c:dLbl>
              <c:idx val="11"/>
              <c:layout>
                <c:manualLayout>
                  <c:x val="-1.8689580360473194E-2"/>
                  <c:y val="-4.2252980709249911E-2"/>
                </c:manualLayout>
              </c:layout>
              <c:dLblPos val="r"/>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7D1B-402E-A9A6-0A5922182DEF}"/>
                </c:ext>
              </c:extLst>
            </c:dLbl>
            <c:dLbl>
              <c:idx val="12"/>
              <c:dLblPos val="b"/>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7D1B-402E-A9A6-0A5922182DEF}"/>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7D1B-402E-A9A6-0A5922182DEF}"/>
                </c:ext>
              </c:extLst>
            </c:dLbl>
            <c:spPr>
              <a:noFill/>
              <a:ln>
                <a:noFill/>
              </a:ln>
              <a:effectLst/>
            </c:spPr>
            <c:txPr>
              <a:bodyPr/>
              <a:lstStyle/>
              <a:p>
                <a:pPr>
                  <a:defRPr sz="1200" b="1"/>
                </a:pPr>
                <a:endParaRPr lang="en-US"/>
              </a:p>
            </c:txPr>
            <c:dLblPos val="t"/>
            <c:showLegendKey val="0"/>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proportionnalité'!$B$8:$B$22</c:f>
            </c:numRef>
          </c:yVal>
          <c:bubbleSize>
            <c:numRef>
              <c:f>'sans proportionnalité'!$C$8:$C$22</c:f>
            </c:numRef>
          </c:bubbleSize>
          <c:bubble3D val="0"/>
          <c:extLst xmlns:c16r2="http://schemas.microsoft.com/office/drawing/2015/06/chart">
            <c:ext xmlns:c16="http://schemas.microsoft.com/office/drawing/2014/chart" uri="{C3380CC4-5D6E-409C-BE32-E72D297353CC}">
              <c16:uniqueId val="{00000018-7D1B-402E-A9A6-0A5922182DEF}"/>
            </c:ext>
          </c:extLst>
        </c:ser>
        <c:ser>
          <c:idx val="1"/>
          <c:order val="1"/>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proportionnalité'!$D$8:$D$22</c:f>
            </c:numRef>
          </c:yVal>
          <c:bubbleSize>
            <c:numRef>
              <c:f>'sans proportionnalité'!$E$8:$E$22</c:f>
            </c:numRef>
          </c:bubbleSize>
          <c:bubble3D val="0"/>
          <c:extLst xmlns:c16r2="http://schemas.microsoft.com/office/drawing/2015/06/chart">
            <c:ext xmlns:c16="http://schemas.microsoft.com/office/drawing/2014/chart" uri="{C3380CC4-5D6E-409C-BE32-E72D297353CC}">
              <c16:uniqueId val="{00000019-7D1B-402E-A9A6-0A5922182DEF}"/>
            </c:ext>
          </c:extLst>
        </c:ser>
        <c:ser>
          <c:idx val="2"/>
          <c:order val="2"/>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proportionnalité'!$F$8:$F$22</c:f>
            </c:numRef>
          </c:yVal>
          <c:bubbleSize>
            <c:numRef>
              <c:f>'sans proportionnalité'!$G$8:$G$22</c:f>
            </c:numRef>
          </c:bubbleSize>
          <c:bubble3D val="0"/>
          <c:extLst xmlns:c16r2="http://schemas.microsoft.com/office/drawing/2015/06/chart">
            <c:ext xmlns:c16="http://schemas.microsoft.com/office/drawing/2014/chart" uri="{C3380CC4-5D6E-409C-BE32-E72D297353CC}">
              <c16:uniqueId val="{0000001A-7D1B-402E-A9A6-0A5922182DEF}"/>
            </c:ext>
          </c:extLst>
        </c:ser>
        <c:ser>
          <c:idx val="3"/>
          <c:order val="3"/>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proportionnalité'!$H$8:$H$22</c:f>
            </c:numRef>
          </c:yVal>
          <c:bubbleSize>
            <c:numRef>
              <c:f>'sans proportionnalité'!$I$8:$I$22</c:f>
            </c:numRef>
          </c:bubbleSize>
          <c:bubble3D val="0"/>
          <c:extLst xmlns:c16r2="http://schemas.microsoft.com/office/drawing/2015/06/chart">
            <c:ext xmlns:c16="http://schemas.microsoft.com/office/drawing/2014/chart" uri="{C3380CC4-5D6E-409C-BE32-E72D297353CC}">
              <c16:uniqueId val="{0000001B-7D1B-402E-A9A6-0A5922182DEF}"/>
            </c:ext>
          </c:extLst>
        </c:ser>
        <c:ser>
          <c:idx val="4"/>
          <c:order val="4"/>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proportionnalité'!$J$8:$J$22</c:f>
            </c:numRef>
          </c:yVal>
          <c:bubbleSize>
            <c:numRef>
              <c:f>'sans proportionnalité'!$K$8:$K$22</c:f>
            </c:numRef>
          </c:bubbleSize>
          <c:bubble3D val="0"/>
          <c:extLst xmlns:c16r2="http://schemas.microsoft.com/office/drawing/2015/06/chart">
            <c:ext xmlns:c16="http://schemas.microsoft.com/office/drawing/2014/chart" uri="{C3380CC4-5D6E-409C-BE32-E72D297353CC}">
              <c16:uniqueId val="{0000001C-7D1B-402E-A9A6-0A5922182DEF}"/>
            </c:ext>
          </c:extLst>
        </c:ser>
        <c:ser>
          <c:idx val="5"/>
          <c:order val="5"/>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proportionnalité'!$L$8:$L$22</c:f>
            </c:numRef>
          </c:yVal>
          <c:bubbleSize>
            <c:numRef>
              <c:f>'sans proportionnalité'!$M$8:$M$22</c:f>
            </c:numRef>
          </c:bubbleSize>
          <c:bubble3D val="0"/>
          <c:extLst xmlns:c16r2="http://schemas.microsoft.com/office/drawing/2015/06/chart">
            <c:ext xmlns:c16="http://schemas.microsoft.com/office/drawing/2014/chart" uri="{C3380CC4-5D6E-409C-BE32-E72D297353CC}">
              <c16:uniqueId val="{0000001D-7D1B-402E-A9A6-0A5922182DEF}"/>
            </c:ext>
          </c:extLst>
        </c:ser>
        <c:ser>
          <c:idx val="6"/>
          <c:order val="6"/>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proportionnalité'!$N$8:$N$22</c:f>
            </c:numRef>
          </c:yVal>
          <c:bubbleSize>
            <c:numRef>
              <c:f>'sans proportionnalité'!$O$8:$O$22</c:f>
            </c:numRef>
          </c:bubbleSize>
          <c:bubble3D val="0"/>
          <c:extLst xmlns:c16r2="http://schemas.microsoft.com/office/drawing/2015/06/chart">
            <c:ext xmlns:c16="http://schemas.microsoft.com/office/drawing/2014/chart" uri="{C3380CC4-5D6E-409C-BE32-E72D297353CC}">
              <c16:uniqueId val="{0000001E-7D1B-402E-A9A6-0A5922182DEF}"/>
            </c:ext>
          </c:extLst>
        </c:ser>
        <c:ser>
          <c:idx val="7"/>
          <c:order val="7"/>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proportionnalité'!$P$8:$P$22</c:f>
            </c:numRef>
          </c:yVal>
          <c:bubbleSize>
            <c:numRef>
              <c:f>'sans proportionnalité'!$Q$8:$Q$22</c:f>
            </c:numRef>
          </c:bubbleSize>
          <c:bubble3D val="0"/>
          <c:extLst xmlns:c16r2="http://schemas.microsoft.com/office/drawing/2015/06/chart">
            <c:ext xmlns:c16="http://schemas.microsoft.com/office/drawing/2014/chart" uri="{C3380CC4-5D6E-409C-BE32-E72D297353CC}">
              <c16:uniqueId val="{0000001F-7D1B-402E-A9A6-0A5922182DEF}"/>
            </c:ext>
          </c:extLst>
        </c:ser>
        <c:ser>
          <c:idx val="8"/>
          <c:order val="8"/>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proportionnalité'!$R$8:$R$22</c:f>
            </c:numRef>
          </c:yVal>
          <c:bubbleSize>
            <c:numRef>
              <c:f>'sans proportionnalité'!$S$8:$S$22</c:f>
            </c:numRef>
          </c:bubbleSize>
          <c:bubble3D val="0"/>
          <c:extLst xmlns:c16r2="http://schemas.microsoft.com/office/drawing/2015/06/chart">
            <c:ext xmlns:c16="http://schemas.microsoft.com/office/drawing/2014/chart" uri="{C3380CC4-5D6E-409C-BE32-E72D297353CC}">
              <c16:uniqueId val="{00000020-7D1B-402E-A9A6-0A5922182DEF}"/>
            </c:ext>
          </c:extLst>
        </c:ser>
        <c:ser>
          <c:idx val="9"/>
          <c:order val="9"/>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proportionnalité'!$T$8:$T$22</c:f>
            </c:numRef>
          </c:yVal>
          <c:bubbleSize>
            <c:numRef>
              <c:f>'sans proportionnalité'!$U$8:$U$22</c:f>
            </c:numRef>
          </c:bubbleSize>
          <c:bubble3D val="0"/>
          <c:extLst xmlns:c16r2="http://schemas.microsoft.com/office/drawing/2015/06/chart">
            <c:ext xmlns:c16="http://schemas.microsoft.com/office/drawing/2014/chart" uri="{C3380CC4-5D6E-409C-BE32-E72D297353CC}">
              <c16:uniqueId val="{00000021-7D1B-402E-A9A6-0A5922182DEF}"/>
            </c:ext>
          </c:extLst>
        </c:ser>
        <c:ser>
          <c:idx val="10"/>
          <c:order val="10"/>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proportionnalité'!$V$8:$V$22</c:f>
            </c:numRef>
          </c:yVal>
          <c:bubbleSize>
            <c:numRef>
              <c:f>'sans proportionnalité'!$W$8:$W$22</c:f>
            </c:numRef>
          </c:bubbleSize>
          <c:bubble3D val="0"/>
          <c:extLst xmlns:c16r2="http://schemas.microsoft.com/office/drawing/2015/06/chart">
            <c:ext xmlns:c16="http://schemas.microsoft.com/office/drawing/2014/chart" uri="{C3380CC4-5D6E-409C-BE32-E72D297353CC}">
              <c16:uniqueId val="{00000022-7D1B-402E-A9A6-0A5922182DEF}"/>
            </c:ext>
          </c:extLst>
        </c:ser>
        <c:ser>
          <c:idx val="11"/>
          <c:order val="11"/>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proportionnalité'!$X$8:$X$22</c:f>
            </c:numRef>
          </c:yVal>
          <c:bubbleSize>
            <c:numRef>
              <c:f>'sans proportionnalité'!$Y$8:$Y$22</c:f>
            </c:numRef>
          </c:bubbleSize>
          <c:bubble3D val="0"/>
          <c:extLst xmlns:c16r2="http://schemas.microsoft.com/office/drawing/2015/06/chart">
            <c:ext xmlns:c16="http://schemas.microsoft.com/office/drawing/2014/chart" uri="{C3380CC4-5D6E-409C-BE32-E72D297353CC}">
              <c16:uniqueId val="{00000023-7D1B-402E-A9A6-0A5922182DEF}"/>
            </c:ext>
          </c:extLst>
        </c:ser>
        <c:ser>
          <c:idx val="12"/>
          <c:order val="12"/>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proportionnalité'!$Z$8:$Z$22</c:f>
            </c:numRef>
          </c:yVal>
          <c:bubbleSize>
            <c:numRef>
              <c:f>'sans proportionnalité'!$AA$8:$AA$22</c:f>
            </c:numRef>
          </c:bubbleSize>
          <c:bubble3D val="0"/>
          <c:extLst xmlns:c16r2="http://schemas.microsoft.com/office/drawing/2015/06/chart">
            <c:ext xmlns:c16="http://schemas.microsoft.com/office/drawing/2014/chart" uri="{C3380CC4-5D6E-409C-BE32-E72D297353CC}">
              <c16:uniqueId val="{00000024-7D1B-402E-A9A6-0A5922182DEF}"/>
            </c:ext>
          </c:extLst>
        </c:ser>
        <c:ser>
          <c:idx val="13"/>
          <c:order val="13"/>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proportionnalité'!$AB$8:$AB$22</c:f>
            </c:numRef>
          </c:yVal>
          <c:bubbleSize>
            <c:numRef>
              <c:f>'sans proportionnalité'!$AC$8:$AC$22</c:f>
            </c:numRef>
          </c:bubbleSize>
          <c:bubble3D val="0"/>
          <c:extLst xmlns:c16r2="http://schemas.microsoft.com/office/drawing/2015/06/chart">
            <c:ext xmlns:c16="http://schemas.microsoft.com/office/drawing/2014/chart" uri="{C3380CC4-5D6E-409C-BE32-E72D297353CC}">
              <c16:uniqueId val="{00000025-7D1B-402E-A9A6-0A5922182DEF}"/>
            </c:ext>
          </c:extLst>
        </c:ser>
        <c:ser>
          <c:idx val="14"/>
          <c:order val="14"/>
          <c:spPr>
            <a:ln w="25400">
              <a:noFill/>
            </a:ln>
          </c:spPr>
          <c:invertIfNegative val="0"/>
          <c:dLbls>
            <c:spPr>
              <a:noFill/>
              <a:ln>
                <a:noFill/>
              </a:ln>
              <a:effectLst/>
            </c:spPr>
            <c:dLblPos val="l"/>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xVal>
            <c:strRef>
              <c:f>'sans proportionnalité'!$A$8:$A$22</c:f>
              <c:strCache>
                <c:ptCount val="15"/>
                <c:pt idx="0">
                  <c:v>CHF</c:v>
                </c:pt>
                <c:pt idx="1">
                  <c:v>GBP</c:v>
                </c:pt>
                <c:pt idx="2">
                  <c:v>HUF</c:v>
                </c:pt>
                <c:pt idx="3">
                  <c:v>PLN</c:v>
                </c:pt>
                <c:pt idx="4">
                  <c:v>CZK</c:v>
                </c:pt>
                <c:pt idx="5">
                  <c:v>RUB</c:v>
                </c:pt>
                <c:pt idx="6">
                  <c:v>UAH</c:v>
                </c:pt>
                <c:pt idx="7">
                  <c:v>USD</c:v>
                </c:pt>
                <c:pt idx="8">
                  <c:v>CLP</c:v>
                </c:pt>
                <c:pt idx="9">
                  <c:v>UYU</c:v>
                </c:pt>
                <c:pt idx="10">
                  <c:v>ARS</c:v>
                </c:pt>
                <c:pt idx="11">
                  <c:v>BRL</c:v>
                </c:pt>
                <c:pt idx="12">
                  <c:v>CNY</c:v>
                </c:pt>
                <c:pt idx="13">
                  <c:v>JPY</c:v>
                </c:pt>
                <c:pt idx="14">
                  <c:v>INR</c:v>
                </c:pt>
              </c:strCache>
            </c:strRef>
          </c:xVal>
          <c:yVal>
            <c:numRef>
              <c:f>'sans proportionnalité'!$AD$8:$AD$22</c:f>
            </c:numRef>
          </c:yVal>
          <c:bubbleSize>
            <c:numRef>
              <c:f>'sans proportionnalité'!$AE$8:$AE$22</c:f>
              <c:numCache>
                <c:formatCode>0.0</c:formatCode>
                <c:ptCount val="15"/>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numCache>
            </c:numRef>
          </c:bubbleSize>
          <c:bubble3D val="0"/>
          <c:extLst xmlns:c16r2="http://schemas.microsoft.com/office/drawing/2015/06/chart">
            <c:ext xmlns:c16="http://schemas.microsoft.com/office/drawing/2014/chart" uri="{C3380CC4-5D6E-409C-BE32-E72D297353CC}">
              <c16:uniqueId val="{00000026-7D1B-402E-A9A6-0A5922182DEF}"/>
            </c:ext>
          </c:extLst>
        </c:ser>
        <c:ser>
          <c:idx val="15"/>
          <c:order val="15"/>
          <c:spPr>
            <a:ln w="25400">
              <a:noFill/>
            </a:ln>
            <a:effectLst/>
            <a:scene3d>
              <a:camera prst="orthographicFront"/>
              <a:lightRig rig="threePt" dir="t">
                <a:rot lat="0" lon="0" rev="1200000"/>
              </a:lightRig>
            </a:scene3d>
          </c:spPr>
          <c:invertIfNegative val="0"/>
          <c:dPt>
            <c:idx val="0"/>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28-7D1B-402E-A9A6-0A5922182DEF}"/>
              </c:ext>
            </c:extLst>
          </c:dPt>
          <c:dPt>
            <c:idx val="1"/>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2A-7D1B-402E-A9A6-0A5922182DEF}"/>
              </c:ext>
            </c:extLst>
          </c:dPt>
          <c:dPt>
            <c:idx val="2"/>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2C-7D1B-402E-A9A6-0A5922182DEF}"/>
              </c:ext>
            </c:extLst>
          </c:dPt>
          <c:dPt>
            <c:idx val="3"/>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2E-7D1B-402E-A9A6-0A5922182DEF}"/>
              </c:ext>
            </c:extLst>
          </c:dPt>
          <c:dPt>
            <c:idx val="4"/>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0-7D1B-402E-A9A6-0A5922182DEF}"/>
              </c:ext>
            </c:extLst>
          </c:dPt>
          <c:dPt>
            <c:idx val="5"/>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2-7D1B-402E-A9A6-0A5922182DEF}"/>
              </c:ext>
            </c:extLst>
          </c:dPt>
          <c:dPt>
            <c:idx val="6"/>
            <c:invertIfNegative val="0"/>
            <c:bubble3D val="1"/>
            <c:spPr>
              <a:solidFill>
                <a:schemeClr val="accent1"/>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4-7D1B-402E-A9A6-0A5922182DEF}"/>
              </c:ext>
            </c:extLst>
          </c:dPt>
          <c:dPt>
            <c:idx val="7"/>
            <c:invertIfNegative val="0"/>
            <c:bubble3D val="1"/>
            <c:spPr>
              <a:solidFill>
                <a:schemeClr val="accent3"/>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6-7D1B-402E-A9A6-0A5922182DEF}"/>
              </c:ext>
            </c:extLst>
          </c:dPt>
          <c:dPt>
            <c:idx val="8"/>
            <c:invertIfNegative val="0"/>
            <c:bubble3D val="1"/>
            <c:spPr>
              <a:solidFill>
                <a:schemeClr val="accent3"/>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8-7D1B-402E-A9A6-0A5922182DEF}"/>
              </c:ext>
            </c:extLst>
          </c:dPt>
          <c:dPt>
            <c:idx val="9"/>
            <c:invertIfNegative val="0"/>
            <c:bubble3D val="1"/>
            <c:spPr>
              <a:solidFill>
                <a:schemeClr val="accent3"/>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A-7D1B-402E-A9A6-0A5922182DEF}"/>
              </c:ext>
            </c:extLst>
          </c:dPt>
          <c:dPt>
            <c:idx val="10"/>
            <c:invertIfNegative val="0"/>
            <c:bubble3D val="1"/>
            <c:spPr>
              <a:solidFill>
                <a:schemeClr val="accent3"/>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C-7D1B-402E-A9A6-0A5922182DEF}"/>
              </c:ext>
            </c:extLst>
          </c:dPt>
          <c:dPt>
            <c:idx val="11"/>
            <c:invertIfNegative val="0"/>
            <c:bubble3D val="1"/>
            <c:spPr>
              <a:solidFill>
                <a:schemeClr val="accent5"/>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3E-7D1B-402E-A9A6-0A5922182DEF}"/>
              </c:ext>
            </c:extLst>
          </c:dPt>
          <c:dPt>
            <c:idx val="12"/>
            <c:invertIfNegative val="0"/>
            <c:bubble3D val="1"/>
            <c:spPr>
              <a:solidFill>
                <a:srgbClr val="FF0000"/>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40-7D1B-402E-A9A6-0A5922182DEF}"/>
              </c:ext>
            </c:extLst>
          </c:dPt>
          <c:dPt>
            <c:idx val="13"/>
            <c:invertIfNegative val="0"/>
            <c:bubble3D val="1"/>
            <c:spPr>
              <a:solidFill>
                <a:srgbClr val="FF0000"/>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42-7D1B-402E-A9A6-0A5922182DEF}"/>
              </c:ext>
            </c:extLst>
          </c:dPt>
          <c:dPt>
            <c:idx val="14"/>
            <c:invertIfNegative val="0"/>
            <c:bubble3D val="1"/>
            <c:spPr>
              <a:solidFill>
                <a:schemeClr val="accent4">
                  <a:lumMod val="40000"/>
                  <a:lumOff val="60000"/>
                </a:schemeClr>
              </a:solidFill>
              <a:ln w="25400">
                <a:noFill/>
              </a:ln>
              <a:effectLst/>
              <a:scene3d>
                <a:camera prst="orthographicFront"/>
                <a:lightRig rig="threePt" dir="t">
                  <a:rot lat="0" lon="0" rev="1200000"/>
                </a:lightRig>
              </a:scene3d>
            </c:spPr>
            <c:extLst xmlns:c16r2="http://schemas.microsoft.com/office/drawing/2015/06/chart">
              <c:ext xmlns:c16="http://schemas.microsoft.com/office/drawing/2014/chart" uri="{C3380CC4-5D6E-409C-BE32-E72D297353CC}">
                <c16:uniqueId val="{00000044-7D1B-402E-A9A6-0A5922182DEF}"/>
              </c:ext>
            </c:extLst>
          </c:dPt>
          <c:dLbls>
            <c:dLbl>
              <c:idx val="11"/>
              <c:dLblPos val="b"/>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3E-7D1B-402E-A9A6-0A5922182DEF}"/>
                </c:ext>
              </c:extLst>
            </c:dLbl>
            <c:dLbl>
              <c:idx val="13"/>
              <c:layout/>
              <c:tx>
                <c:rich>
                  <a:bodyPr/>
                  <a:lstStyle/>
                  <a:p>
                    <a:r>
                      <a:rPr lang="en-US" baseline="0"/>
                      <a:t>JPY</a:t>
                    </a:r>
                    <a:r>
                      <a:rPr lang="en-US" baseline="0" dirty="0"/>
                      <a:t>
</a:t>
                    </a:r>
                    <a:fld id="{F108D791-02D1-413B-91F7-64EB86E9949C}" type="YVALUE">
                      <a:rPr lang="en-US" baseline="0"/>
                      <a:pPr/>
                      <a:t>[VALEUR Y]</a:t>
                    </a:fld>
                    <a:endParaRPr lang="en-US" baseline="0" dirty="0"/>
                  </a:p>
                </c:rich>
              </c:tx>
              <c:dLblPos val="b"/>
              <c:showLegendKey val="0"/>
              <c:showVal val="1"/>
              <c:showCatName val="1"/>
              <c:showSerName val="0"/>
              <c:showPercent val="0"/>
              <c:showBubbleSize val="0"/>
              <c:separator>
</c:separator>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42-7D1B-402E-A9A6-0A5922182DEF}"/>
                </c:ext>
              </c:extLst>
            </c:dLbl>
            <c:spPr>
              <a:noFill/>
              <a:ln>
                <a:noFill/>
              </a:ln>
              <a:effectLst/>
            </c:spPr>
            <c:txPr>
              <a:bodyPr wrap="square" lIns="38100" tIns="19050" rIns="38100" bIns="19050" anchor="ctr">
                <a:spAutoFit/>
              </a:bodyPr>
              <a:lstStyle/>
              <a:p>
                <a:pPr>
                  <a:defRPr sz="1400" b="1"/>
                </a:pPr>
                <a:endParaRPr lang="en-US"/>
              </a:p>
            </c:txPr>
            <c:dLblPos val="b"/>
            <c:showLegendKey val="0"/>
            <c:showVal val="1"/>
            <c:showCatName val="1"/>
            <c:showSerName val="0"/>
            <c:showPercent val="0"/>
            <c:showBubbleSize val="0"/>
            <c:separator>
</c:separator>
            <c:showLeaderLines val="0"/>
            <c:extLst xmlns:c16r2="http://schemas.microsoft.com/office/drawing/2015/06/chart">
              <c:ext xmlns:c15="http://schemas.microsoft.com/office/drawing/2012/chart" uri="{CE6537A1-D6FC-4f65-9D91-7224C49458BB}">
                <c15:showLeaderLines val="0"/>
              </c:ext>
            </c:extLst>
          </c:dLbls>
          <c:xVal>
            <c:strRef>
              <c:f>'sans proport et chiffres modifi'!$A$2:$A$16</c:f>
              <c:strCache>
                <c:ptCount val="15"/>
                <c:pt idx="0">
                  <c:v>CHF</c:v>
                </c:pt>
                <c:pt idx="1">
                  <c:v>GBP</c:v>
                </c:pt>
                <c:pt idx="2">
                  <c:v>HUF</c:v>
                </c:pt>
                <c:pt idx="3">
                  <c:v>PLN</c:v>
                </c:pt>
                <c:pt idx="4">
                  <c:v>CZK</c:v>
                </c:pt>
                <c:pt idx="5">
                  <c:v>RUB</c:v>
                </c:pt>
                <c:pt idx="6">
                  <c:v>UAH</c:v>
                </c:pt>
                <c:pt idx="7">
                  <c:v>USD</c:v>
                </c:pt>
                <c:pt idx="8">
                  <c:v>CLP</c:v>
                </c:pt>
                <c:pt idx="9">
                  <c:v>UYU</c:v>
                </c:pt>
                <c:pt idx="10">
                  <c:v>BRL</c:v>
                </c:pt>
                <c:pt idx="11">
                  <c:v>ARS</c:v>
                </c:pt>
                <c:pt idx="12">
                  <c:v>CNY</c:v>
                </c:pt>
                <c:pt idx="13">
                  <c:v>GPY</c:v>
                </c:pt>
                <c:pt idx="14">
                  <c:v>EGP</c:v>
                </c:pt>
              </c:strCache>
            </c:strRef>
          </c:xVal>
          <c:yVal>
            <c:numRef>
              <c:f>'sans proport et chiffres modifi'!$AF$2:$AF$16</c:f>
              <c:numCache>
                <c:formatCode>0.0"%"</c:formatCode>
                <c:ptCount val="15"/>
                <c:pt idx="0">
                  <c:v>-3.9</c:v>
                </c:pt>
                <c:pt idx="1">
                  <c:v>-0.9</c:v>
                </c:pt>
                <c:pt idx="2">
                  <c:v>-3.1</c:v>
                </c:pt>
                <c:pt idx="3">
                  <c:v>-0.1</c:v>
                </c:pt>
                <c:pt idx="4">
                  <c:v>2.6</c:v>
                </c:pt>
                <c:pt idx="5">
                  <c:v>-12.3</c:v>
                </c:pt>
                <c:pt idx="6">
                  <c:v>-6.9</c:v>
                </c:pt>
                <c:pt idx="7">
                  <c:v>-4.5999999999999996</c:v>
                </c:pt>
                <c:pt idx="8">
                  <c:v>-3.3</c:v>
                </c:pt>
                <c:pt idx="9">
                  <c:v>-11.8</c:v>
                </c:pt>
                <c:pt idx="10">
                  <c:v>-19</c:v>
                </c:pt>
                <c:pt idx="11">
                  <c:v>-130</c:v>
                </c:pt>
                <c:pt idx="12">
                  <c:v>-2.2999999999999998</c:v>
                </c:pt>
                <c:pt idx="13">
                  <c:v>-2.9</c:v>
                </c:pt>
                <c:pt idx="14">
                  <c:v>-4.4000000000000004</c:v>
                </c:pt>
              </c:numCache>
            </c:numRef>
          </c:yVal>
          <c:bubbleSize>
            <c:numLit>
              <c:formatCode>General</c:formatCode>
              <c:ptCount val="1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numLit>
          </c:bubbleSize>
          <c:bubble3D val="1"/>
          <c:extLst xmlns:c16r2="http://schemas.microsoft.com/office/drawing/2015/06/chart">
            <c:ext xmlns:c16="http://schemas.microsoft.com/office/drawing/2014/chart" uri="{C3380CC4-5D6E-409C-BE32-E72D297353CC}">
              <c16:uniqueId val="{00000045-7D1B-402E-A9A6-0A5922182DEF}"/>
            </c:ext>
          </c:extLst>
        </c:ser>
        <c:dLbls>
          <c:dLblPos val="l"/>
          <c:showLegendKey val="0"/>
          <c:showVal val="1"/>
          <c:showCatName val="0"/>
          <c:showSerName val="0"/>
          <c:showPercent val="0"/>
          <c:showBubbleSize val="0"/>
        </c:dLbls>
        <c:bubbleScale val="40"/>
        <c:showNegBubbles val="0"/>
        <c:axId val="163908992"/>
        <c:axId val="163927168"/>
      </c:bubbleChart>
      <c:valAx>
        <c:axId val="163908992"/>
        <c:scaling>
          <c:orientation val="minMax"/>
        </c:scaling>
        <c:delete val="1"/>
        <c:axPos val="b"/>
        <c:numFmt formatCode="General" sourceLinked="1"/>
        <c:majorTickMark val="out"/>
        <c:minorTickMark val="none"/>
        <c:tickLblPos val="nextTo"/>
        <c:crossAx val="163927168"/>
        <c:crossesAt val="20"/>
        <c:crossBetween val="midCat"/>
      </c:valAx>
      <c:valAx>
        <c:axId val="163927168"/>
        <c:scaling>
          <c:orientation val="minMax"/>
          <c:max val="15"/>
          <c:min val="-40"/>
        </c:scaling>
        <c:delete val="1"/>
        <c:axPos val="l"/>
        <c:majorGridlines>
          <c:spPr>
            <a:ln>
              <a:noFill/>
            </a:ln>
          </c:spPr>
        </c:majorGridlines>
        <c:numFmt formatCode="#,##0" sourceLinked="0"/>
        <c:majorTickMark val="none"/>
        <c:minorTickMark val="none"/>
        <c:tickLblPos val="nextTo"/>
        <c:crossAx val="163908992"/>
        <c:crosses val="autoZero"/>
        <c:crossBetween val="midCat"/>
        <c:majorUnit val="30"/>
      </c:valAx>
    </c:plotArea>
    <c:plotVisOnly val="1"/>
    <c:dispBlanksAs val="gap"/>
    <c:showDLblsOverMax val="0"/>
  </c:chart>
  <c:spPr>
    <a:ln>
      <a:noFill/>
    </a:ln>
  </c:sp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2"/>
          <c:order val="0"/>
          <c:tx>
            <c:strRef>
              <c:f>Sheet1!$A$2</c:f>
              <c:strCache>
                <c:ptCount val="1"/>
                <c:pt idx="0">
                  <c:v>Cheese Products</c:v>
                </c:pt>
              </c:strCache>
            </c:strRef>
          </c:tx>
          <c:spPr>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5291370568254111E-2"/>
                  <c:y val="0.1219292889609481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F53-4213-910B-079EABF98DF9}"/>
                </c:ext>
              </c:extLst>
            </c:dLbl>
            <c:dLbl>
              <c:idx val="1"/>
              <c:layout>
                <c:manualLayout>
                  <c:x val="-2.1599551026517359E-2"/>
                  <c:y val="0.1257907495229048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F53-4213-910B-079EABF98DF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Sheet1!$B$1:$C$1</c:f>
              <c:numCache>
                <c:formatCode>General</c:formatCode>
                <c:ptCount val="2"/>
                <c:pt idx="0">
                  <c:v>2018</c:v>
                </c:pt>
                <c:pt idx="1">
                  <c:v>2017</c:v>
                </c:pt>
              </c:numCache>
            </c:numRef>
          </c:cat>
          <c:val>
            <c:numRef>
              <c:f>Sheet1!$B$2:$C$2</c:f>
              <c:numCache>
                <c:formatCode>General</c:formatCode>
                <c:ptCount val="2"/>
                <c:pt idx="0" formatCode="0.0">
                  <c:v>159</c:v>
                </c:pt>
                <c:pt idx="1">
                  <c:v>147.30000000000001</c:v>
                </c:pt>
              </c:numCache>
            </c:numRef>
          </c:val>
          <c:extLst xmlns:c16r2="http://schemas.microsoft.com/office/drawing/2015/06/chart">
            <c:ext xmlns:c16="http://schemas.microsoft.com/office/drawing/2014/chart" uri="{C3380CC4-5D6E-409C-BE32-E72D297353CC}">
              <c16:uniqueId val="{00000002-AF53-4213-910B-079EABF98DF9}"/>
            </c:ext>
          </c:extLst>
        </c:ser>
        <c:ser>
          <c:idx val="1"/>
          <c:order val="1"/>
          <c:tx>
            <c:strRef>
              <c:f>Sheet1!$A$3</c:f>
              <c:strCache>
                <c:ptCount val="1"/>
                <c:pt idx="0">
                  <c:v>Other Dairy Products</c:v>
                </c:pt>
              </c:strCache>
            </c:strRef>
          </c:tx>
          <c:spPr>
            <a:solidFill>
              <a:srgbClr val="66CC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1552739073084973E-2"/>
                  <c:y val="0.125767943826224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F53-4213-910B-079EABF98DF9}"/>
                </c:ext>
              </c:extLst>
            </c:dLbl>
            <c:dLbl>
              <c:idx val="1"/>
              <c:layout>
                <c:manualLayout>
                  <c:x val="-1.3370469232809979E-2"/>
                  <c:y val="0.1311877936613542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F53-4213-910B-079EABF98DF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Sheet1!$B$1:$C$1</c:f>
              <c:numCache>
                <c:formatCode>General</c:formatCode>
                <c:ptCount val="2"/>
                <c:pt idx="0">
                  <c:v>2018</c:v>
                </c:pt>
                <c:pt idx="1">
                  <c:v>2017</c:v>
                </c:pt>
              </c:numCache>
            </c:numRef>
          </c:cat>
          <c:val>
            <c:numRef>
              <c:f>Sheet1!$B$3:$C$3</c:f>
              <c:numCache>
                <c:formatCode>General</c:formatCode>
                <c:ptCount val="2"/>
                <c:pt idx="0" formatCode="0.0">
                  <c:v>41</c:v>
                </c:pt>
                <c:pt idx="1">
                  <c:v>43.8</c:v>
                </c:pt>
              </c:numCache>
            </c:numRef>
          </c:val>
          <c:extLst xmlns:c16r2="http://schemas.microsoft.com/office/drawing/2015/06/chart">
            <c:ext xmlns:c16="http://schemas.microsoft.com/office/drawing/2014/chart" uri="{C3380CC4-5D6E-409C-BE32-E72D297353CC}">
              <c16:uniqueId val="{00000005-AF53-4213-910B-079EABF98DF9}"/>
            </c:ext>
          </c:extLst>
        </c:ser>
        <c:ser>
          <c:idx val="0"/>
          <c:order val="2"/>
          <c:tx>
            <c:strRef>
              <c:f>Sheet1!$A$4</c:f>
              <c:strCache>
                <c:ptCount val="1"/>
                <c:pt idx="0">
                  <c:v>Unallocated</c:v>
                </c:pt>
              </c:strCache>
            </c:strRef>
          </c:tx>
          <c:spPr>
            <a:solidFill>
              <a:srgbClr val="1BBBE9">
                <a:lumMod val="20000"/>
                <a:lumOff val="8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3474069692200746E-2"/>
                  <c:y val="9.25476456615050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F53-4213-910B-079EABF98DF9}"/>
                </c:ext>
              </c:extLst>
            </c:dLbl>
            <c:dLbl>
              <c:idx val="1"/>
              <c:layout>
                <c:manualLayout>
                  <c:x val="-6.9578297478130142E-3"/>
                  <c:y val="9.4874738950792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F53-4213-910B-079EABF98DF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Sheet1!$B$1:$C$1</c:f>
              <c:numCache>
                <c:formatCode>General</c:formatCode>
                <c:ptCount val="2"/>
                <c:pt idx="0">
                  <c:v>2018</c:v>
                </c:pt>
                <c:pt idx="1">
                  <c:v>2017</c:v>
                </c:pt>
              </c:numCache>
            </c:numRef>
          </c:cat>
          <c:val>
            <c:numRef>
              <c:f>Sheet1!$B$4:$C$4</c:f>
              <c:numCache>
                <c:formatCode>General</c:formatCode>
                <c:ptCount val="2"/>
                <c:pt idx="0">
                  <c:v>-22.4</c:v>
                </c:pt>
                <c:pt idx="1">
                  <c:v>-18.399999999999999</c:v>
                </c:pt>
              </c:numCache>
            </c:numRef>
          </c:val>
          <c:extLst xmlns:c16r2="http://schemas.microsoft.com/office/drawing/2015/06/chart">
            <c:ext xmlns:c16="http://schemas.microsoft.com/office/drawing/2014/chart" uri="{C3380CC4-5D6E-409C-BE32-E72D297353CC}">
              <c16:uniqueId val="{00000008-AF53-4213-910B-079EABF98DF9}"/>
            </c:ext>
          </c:extLst>
        </c:ser>
        <c:dLbls>
          <c:showLegendKey val="0"/>
          <c:showVal val="1"/>
          <c:showCatName val="0"/>
          <c:showSerName val="0"/>
          <c:showPercent val="0"/>
          <c:showBubbleSize val="0"/>
        </c:dLbls>
        <c:gapWidth val="150"/>
        <c:shape val="cylinder"/>
        <c:axId val="162408704"/>
        <c:axId val="162430976"/>
        <c:axId val="0"/>
      </c:bar3DChart>
      <c:catAx>
        <c:axId val="162408704"/>
        <c:scaling>
          <c:orientation val="maxMin"/>
        </c:scaling>
        <c:delete val="1"/>
        <c:axPos val="b"/>
        <c:numFmt formatCode="General" sourceLinked="1"/>
        <c:majorTickMark val="none"/>
        <c:minorTickMark val="none"/>
        <c:tickLblPos val="nextTo"/>
        <c:crossAx val="162430976"/>
        <c:crosses val="autoZero"/>
        <c:auto val="1"/>
        <c:lblAlgn val="ctr"/>
        <c:lblOffset val="100"/>
        <c:noMultiLvlLbl val="0"/>
      </c:catAx>
      <c:valAx>
        <c:axId val="162430976"/>
        <c:scaling>
          <c:orientation val="minMax"/>
          <c:max val="150"/>
          <c:min val="-30"/>
        </c:scaling>
        <c:delete val="1"/>
        <c:axPos val="r"/>
        <c:numFmt formatCode="0.0" sourceLinked="1"/>
        <c:majorTickMark val="none"/>
        <c:minorTickMark val="none"/>
        <c:tickLblPos val="nextTo"/>
        <c:crossAx val="162408704"/>
        <c:crosses val="autoZero"/>
        <c:crossBetween val="between"/>
        <c:majorUnit val="40"/>
        <c:minorUnit val="3"/>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 fin Déc.'!$A$3:$B$3</c:f>
              <c:strCache>
                <c:ptCount val="1"/>
                <c:pt idx="0">
                  <c:v> Total Savencia SA</c:v>
                </c:pt>
              </c:strCache>
            </c:strRef>
          </c:tx>
          <c:spPr>
            <a:ln w="57150" cap="rnd" cmpd="sng" algn="ctr">
              <a:solidFill>
                <a:schemeClr val="accent1">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 fin Déc.'!$K$2:$L$2</c:f>
              <c:numCache>
                <c:formatCode>General</c:formatCode>
                <c:ptCount val="2"/>
                <c:pt idx="0">
                  <c:v>2017</c:v>
                </c:pt>
                <c:pt idx="1">
                  <c:v>2018</c:v>
                </c:pt>
              </c:numCache>
            </c:numRef>
          </c:cat>
          <c:val>
            <c:numRef>
              <c:f>'A fin Déc.'!$K$3:$L$3</c:f>
              <c:numCache>
                <c:formatCode>0.0%</c:formatCode>
                <c:ptCount val="2"/>
                <c:pt idx="0">
                  <c:v>3.558770194526871E-2</c:v>
                </c:pt>
                <c:pt idx="1">
                  <c:v>3.6523670464360627E-2</c:v>
                </c:pt>
              </c:numCache>
            </c:numRef>
          </c:val>
          <c:smooth val="0"/>
          <c:extLst xmlns:c16r2="http://schemas.microsoft.com/office/drawing/2015/06/chart">
            <c:ext xmlns:c16="http://schemas.microsoft.com/office/drawing/2014/chart" uri="{C3380CC4-5D6E-409C-BE32-E72D297353CC}">
              <c16:uniqueId val="{00000000-9739-4F89-BB19-F863B1E08E80}"/>
            </c:ext>
          </c:extLst>
        </c:ser>
        <c:ser>
          <c:idx val="1"/>
          <c:order val="1"/>
          <c:tx>
            <c:strRef>
              <c:f>'A fin Déc.'!$A$6</c:f>
              <c:strCache>
                <c:ptCount val="1"/>
                <c:pt idx="0">
                  <c:v> Cheese Products</c:v>
                </c:pt>
              </c:strCache>
            </c:strRef>
          </c:tx>
          <c:spPr>
            <a:ln w="57150" cap="rnd" cmpd="sng" algn="ctr">
              <a:solidFill>
                <a:schemeClr val="accent2">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 fin Déc.'!$K$2:$L$2</c:f>
              <c:numCache>
                <c:formatCode>General</c:formatCode>
                <c:ptCount val="2"/>
                <c:pt idx="0">
                  <c:v>2017</c:v>
                </c:pt>
                <c:pt idx="1">
                  <c:v>2018</c:v>
                </c:pt>
              </c:numCache>
            </c:numRef>
          </c:cat>
          <c:val>
            <c:numRef>
              <c:f>'A fin Déc.'!$K$6:$L$6</c:f>
              <c:numCache>
                <c:formatCode>0.0%</c:formatCode>
                <c:ptCount val="2"/>
                <c:pt idx="0">
                  <c:v>5.3350235421948576E-2</c:v>
                </c:pt>
                <c:pt idx="1">
                  <c:v>5.6877123949204078E-2</c:v>
                </c:pt>
              </c:numCache>
            </c:numRef>
          </c:val>
          <c:smooth val="0"/>
          <c:extLst xmlns:c16r2="http://schemas.microsoft.com/office/drawing/2015/06/chart">
            <c:ext xmlns:c16="http://schemas.microsoft.com/office/drawing/2014/chart" uri="{C3380CC4-5D6E-409C-BE32-E72D297353CC}">
              <c16:uniqueId val="{00000001-9739-4F89-BB19-F863B1E08E80}"/>
            </c:ext>
          </c:extLst>
        </c:ser>
        <c:ser>
          <c:idx val="2"/>
          <c:order val="2"/>
          <c:tx>
            <c:strRef>
              <c:f>'A fin Déc.'!$A$9</c:f>
              <c:strCache>
                <c:ptCount val="1"/>
                <c:pt idx="0">
                  <c:v> Other Dairy Products</c:v>
                </c:pt>
              </c:strCache>
            </c:strRef>
          </c:tx>
          <c:spPr>
            <a:ln w="57150" cap="rnd" cmpd="sng" algn="ctr">
              <a:solidFill>
                <a:schemeClr val="accent3">
                  <a:shade val="95000"/>
                  <a:satMod val="105000"/>
                </a:schemeClr>
              </a:solidFill>
              <a:round/>
            </a:ln>
            <a:effectLst/>
          </c:spPr>
          <c:marker>
            <c:symbol val="circle"/>
            <c:size val="17"/>
            <c:spPr>
              <a:solidFill>
                <a:schemeClr val="l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3"/>
                    </a:solidFill>
                    <a:latin typeface="+mn-lt"/>
                    <a:ea typeface="+mn-ea"/>
                    <a:cs typeface="+mn-cs"/>
                  </a:defRPr>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 fin Déc.'!$K$2:$L$2</c:f>
              <c:numCache>
                <c:formatCode>General</c:formatCode>
                <c:ptCount val="2"/>
                <c:pt idx="0">
                  <c:v>2017</c:v>
                </c:pt>
                <c:pt idx="1">
                  <c:v>2018</c:v>
                </c:pt>
              </c:numCache>
            </c:numRef>
          </c:cat>
          <c:val>
            <c:numRef>
              <c:f>'A fin Déc.'!$K$9:$L$9</c:f>
              <c:numCache>
                <c:formatCode>0.0%</c:formatCode>
                <c:ptCount val="2"/>
                <c:pt idx="0">
                  <c:v>1.9613989521293267E-2</c:v>
                </c:pt>
                <c:pt idx="1">
                  <c:v>1.8694145540762357E-2</c:v>
                </c:pt>
              </c:numCache>
            </c:numRef>
          </c:val>
          <c:smooth val="0"/>
          <c:extLst xmlns:c16r2="http://schemas.microsoft.com/office/drawing/2015/06/chart">
            <c:ext xmlns:c16="http://schemas.microsoft.com/office/drawing/2014/chart" uri="{C3380CC4-5D6E-409C-BE32-E72D297353CC}">
              <c16:uniqueId val="{00000002-9739-4F89-BB19-F863B1E08E80}"/>
            </c:ext>
          </c:extLst>
        </c:ser>
        <c:dLbls>
          <c:showLegendKey val="0"/>
          <c:showVal val="1"/>
          <c:showCatName val="0"/>
          <c:showSerName val="0"/>
          <c:showPercent val="0"/>
          <c:showBubbleSize val="0"/>
        </c:dLbls>
        <c:marker val="1"/>
        <c:smooth val="0"/>
        <c:axId val="165265408"/>
        <c:axId val="165266944"/>
      </c:lineChart>
      <c:dateAx>
        <c:axId val="165265408"/>
        <c:scaling>
          <c:orientation val="minMax"/>
        </c:scaling>
        <c:delete val="0"/>
        <c:axPos val="b"/>
        <c:numFmt formatCode="General" sourceLinked="1"/>
        <c:majorTickMark val="none"/>
        <c:minorTickMark val="none"/>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crossAx val="165266944"/>
        <c:crosses val="autoZero"/>
        <c:auto val="0"/>
        <c:lblOffset val="100"/>
        <c:baseTimeUnit val="days"/>
      </c:dateAx>
      <c:valAx>
        <c:axId val="165266944"/>
        <c:scaling>
          <c:orientation val="minMax"/>
          <c:max val="7.0000000000000007E-2"/>
        </c:scaling>
        <c:delete val="1"/>
        <c:axPos val="l"/>
        <c:numFmt formatCode="0.0%" sourceLinked="1"/>
        <c:majorTickMark val="none"/>
        <c:minorTickMark val="none"/>
        <c:tickLblPos val="nextTo"/>
        <c:crossAx val="1652654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spPr>
        <a:solidFill>
          <a:schemeClr val="bg1">
            <a:lumMod val="95000"/>
          </a:schemeClr>
        </a:solidFill>
      </c:spPr>
    </c:floor>
    <c:sideWall>
      <c:thickness val="0"/>
    </c:sideWall>
    <c:backWall>
      <c:thickness val="0"/>
    </c:backWall>
    <c:plotArea>
      <c:layout/>
      <c:bar3DChart>
        <c:barDir val="col"/>
        <c:grouping val="percentStacked"/>
        <c:varyColors val="0"/>
        <c:ser>
          <c:idx val="0"/>
          <c:order val="0"/>
          <c:tx>
            <c:strRef>
              <c:f>Feuil1!$A$2</c:f>
              <c:strCache>
                <c:ptCount val="1"/>
                <c:pt idx="0">
                  <c:v>France</c:v>
                </c:pt>
              </c:strCache>
            </c:strRef>
          </c:tx>
          <c:spPr>
            <a:solidFill>
              <a:schemeClr val="accent1">
                <a:lumMod val="40000"/>
                <a:lumOff val="60000"/>
              </a:schemeClr>
            </a:solidFill>
          </c:spPr>
          <c:invertIfNegative val="0"/>
          <c:dLbls>
            <c:dLbl>
              <c:idx val="0"/>
              <c:layout>
                <c:manualLayout>
                  <c:x val="-2.0068951191373093E-2"/>
                  <c:y val="-8.751803336642249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281-4F0A-B9C4-31EA2BC75983}"/>
                </c:ext>
              </c:extLst>
            </c:dLbl>
            <c:dLbl>
              <c:idx val="1"/>
              <c:layout>
                <c:manualLayout>
                  <c:x val="-2.4019323933103215E-2"/>
                  <c:y val="-7.686770891226455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281-4F0A-B9C4-31EA2BC75983}"/>
                </c:ext>
              </c:extLst>
            </c:dLbl>
            <c:spPr>
              <a:noFill/>
              <a:ln>
                <a:noFill/>
              </a:ln>
              <a:effectLst/>
            </c:spPr>
            <c:txPr>
              <a:bodyPr/>
              <a:lstStyle/>
              <a:p>
                <a:pPr>
                  <a:defRPr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Feuil1!$B$2:$C$2</c:f>
              <c:numCache>
                <c:formatCode>#,##0</c:formatCode>
                <c:ptCount val="2"/>
                <c:pt idx="0">
                  <c:v>8188</c:v>
                </c:pt>
                <c:pt idx="1">
                  <c:v>8081</c:v>
                </c:pt>
              </c:numCache>
            </c:numRef>
          </c:val>
          <c:extLst xmlns:c16r2="http://schemas.microsoft.com/office/drawing/2015/06/chart">
            <c:ext xmlns:c16="http://schemas.microsoft.com/office/drawing/2014/chart" uri="{C3380CC4-5D6E-409C-BE32-E72D297353CC}">
              <c16:uniqueId val="{00000002-A281-4F0A-B9C4-31EA2BC75983}"/>
            </c:ext>
          </c:extLst>
        </c:ser>
        <c:ser>
          <c:idx val="1"/>
          <c:order val="1"/>
          <c:tx>
            <c:strRef>
              <c:f>Feuil1!$A$3</c:f>
              <c:strCache>
                <c:ptCount val="1"/>
                <c:pt idx="0">
                  <c:v>Europe</c:v>
                </c:pt>
              </c:strCache>
            </c:strRef>
          </c:tx>
          <c:spPr>
            <a:solidFill>
              <a:srgbClr val="FFFF00"/>
            </a:solidFill>
          </c:spPr>
          <c:invertIfNegative val="0"/>
          <c:dLbls>
            <c:dLbl>
              <c:idx val="0"/>
              <c:layout>
                <c:manualLayout>
                  <c:x val="-2.0574091223889895E-2"/>
                  <c:y val="-4.375901668321124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281-4F0A-B9C4-31EA2BC75983}"/>
                </c:ext>
              </c:extLst>
            </c:dLbl>
            <c:dLbl>
              <c:idx val="1"/>
              <c:layout>
                <c:manualLayout>
                  <c:x val="-2.4019323933103215E-2"/>
                  <c:y val="-4.375901668321084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281-4F0A-B9C4-31EA2BC75983}"/>
                </c:ext>
              </c:extLst>
            </c:dLbl>
            <c:spPr>
              <a:noFill/>
              <a:ln>
                <a:noFill/>
              </a:ln>
              <a:effectLst/>
            </c:spPr>
            <c:txPr>
              <a:bodyPr/>
              <a:lstStyle/>
              <a:p>
                <a:pPr>
                  <a:defRPr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Feuil1!$B$3:$C$3</c:f>
              <c:numCache>
                <c:formatCode>#,##0</c:formatCode>
                <c:ptCount val="2"/>
                <c:pt idx="0">
                  <c:v>6537</c:v>
                </c:pt>
                <c:pt idx="1">
                  <c:v>5883</c:v>
                </c:pt>
              </c:numCache>
            </c:numRef>
          </c:val>
          <c:extLst xmlns:c16r2="http://schemas.microsoft.com/office/drawing/2015/06/chart">
            <c:ext xmlns:c16="http://schemas.microsoft.com/office/drawing/2014/chart" uri="{C3380CC4-5D6E-409C-BE32-E72D297353CC}">
              <c16:uniqueId val="{00000005-A281-4F0A-B9C4-31EA2BC75983}"/>
            </c:ext>
          </c:extLst>
        </c:ser>
        <c:ser>
          <c:idx val="2"/>
          <c:order val="2"/>
          <c:tx>
            <c:strRef>
              <c:f>Feuil1!$A$4</c:f>
              <c:strCache>
                <c:ptCount val="1"/>
                <c:pt idx="0">
                  <c:v>Other countries</c:v>
                </c:pt>
              </c:strCache>
            </c:strRef>
          </c:tx>
          <c:spPr>
            <a:solidFill>
              <a:srgbClr val="00B050"/>
            </a:solidFill>
          </c:spPr>
          <c:invertIfNegative val="0"/>
          <c:dLbls>
            <c:dLbl>
              <c:idx val="0"/>
              <c:layout>
                <c:manualLayout>
                  <c:x val="-2.0321521207631494E-2"/>
                  <c:y val="4.375901668321124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281-4F0A-B9C4-31EA2BC75983}"/>
                </c:ext>
              </c:extLst>
            </c:dLbl>
            <c:dLbl>
              <c:idx val="1"/>
              <c:layout>
                <c:manualLayout>
                  <c:x val="-2.4019323933103215E-2"/>
                  <c:y val="-4.0111968582726356E-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281-4F0A-B9C4-31EA2BC75983}"/>
                </c:ext>
              </c:extLst>
            </c:dLbl>
            <c:spPr>
              <a:noFill/>
              <a:ln>
                <a:noFill/>
              </a:ln>
              <a:effectLst/>
            </c:spPr>
            <c:txPr>
              <a:bodyPr/>
              <a:lstStyle/>
              <a:p>
                <a:pPr>
                  <a:defRPr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Feuil1!$B$4:$C$4</c:f>
              <c:numCache>
                <c:formatCode>#,##0</c:formatCode>
                <c:ptCount val="2"/>
                <c:pt idx="0">
                  <c:v>5163</c:v>
                </c:pt>
                <c:pt idx="1">
                  <c:v>5181</c:v>
                </c:pt>
              </c:numCache>
            </c:numRef>
          </c:val>
          <c:extLst xmlns:c16r2="http://schemas.microsoft.com/office/drawing/2015/06/chart">
            <c:ext xmlns:c16="http://schemas.microsoft.com/office/drawing/2014/chart" uri="{C3380CC4-5D6E-409C-BE32-E72D297353CC}">
              <c16:uniqueId val="{00000008-A281-4F0A-B9C4-31EA2BC75983}"/>
            </c:ext>
          </c:extLst>
        </c:ser>
        <c:dLbls>
          <c:showLegendKey val="0"/>
          <c:showVal val="1"/>
          <c:showCatName val="0"/>
          <c:showSerName val="0"/>
          <c:showPercent val="0"/>
          <c:showBubbleSize val="0"/>
        </c:dLbls>
        <c:gapWidth val="35"/>
        <c:gapDepth val="111"/>
        <c:shape val="cylinder"/>
        <c:axId val="165058432"/>
        <c:axId val="165059968"/>
        <c:axId val="0"/>
      </c:bar3DChart>
      <c:catAx>
        <c:axId val="165058432"/>
        <c:scaling>
          <c:orientation val="maxMin"/>
        </c:scaling>
        <c:delete val="0"/>
        <c:axPos val="b"/>
        <c:numFmt formatCode="General" sourceLinked="0"/>
        <c:majorTickMark val="out"/>
        <c:minorTickMark val="none"/>
        <c:tickLblPos val="nextTo"/>
        <c:txPr>
          <a:bodyPr/>
          <a:lstStyle/>
          <a:p>
            <a:pPr>
              <a:defRPr sz="1800" b="1"/>
            </a:pPr>
            <a:endParaRPr lang="en-US"/>
          </a:p>
        </c:txPr>
        <c:crossAx val="165059968"/>
        <c:crosses val="autoZero"/>
        <c:auto val="1"/>
        <c:lblAlgn val="ctr"/>
        <c:lblOffset val="100"/>
        <c:noMultiLvlLbl val="0"/>
      </c:catAx>
      <c:valAx>
        <c:axId val="165059968"/>
        <c:scaling>
          <c:orientation val="minMax"/>
        </c:scaling>
        <c:delete val="1"/>
        <c:axPos val="r"/>
        <c:numFmt formatCode="0%" sourceLinked="1"/>
        <c:majorTickMark val="out"/>
        <c:minorTickMark val="none"/>
        <c:tickLblPos val="nextTo"/>
        <c:crossAx val="165058432"/>
        <c:crosses val="autoZero"/>
        <c:crossBetween val="between"/>
      </c:valAx>
    </c:plotArea>
    <c:legend>
      <c:legendPos val="b"/>
      <c:layout>
        <c:manualLayout>
          <c:xMode val="edge"/>
          <c:yMode val="edge"/>
          <c:x val="0.19485613279281097"/>
          <c:y val="0.87435143140123905"/>
          <c:w val="0.61983122672012525"/>
          <c:h val="8.0618110990031841E-2"/>
        </c:manualLayout>
      </c:layout>
      <c:overlay val="0"/>
      <c:spPr>
        <a:ln>
          <a:noFill/>
        </a:ln>
      </c:spPr>
      <c:txPr>
        <a:bodyPr/>
        <a:lstStyle/>
        <a:p>
          <a:pPr>
            <a:defRPr sz="1400" b="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smtClean="0">
                <a:solidFill>
                  <a:srgbClr val="004C62"/>
                </a:solidFill>
              </a:rPr>
              <a:t>Powder </a:t>
            </a:r>
            <a:r>
              <a:rPr lang="fr-FR" dirty="0">
                <a:solidFill>
                  <a:srgbClr val="004C62"/>
                </a:solidFill>
              </a:rPr>
              <a:t>CH 0%</a:t>
            </a:r>
          </a:p>
        </c:rich>
      </c:tx>
      <c:layout>
        <c:manualLayout>
          <c:xMode val="edge"/>
          <c:yMode val="edge"/>
          <c:x val="0.3226575465125936"/>
          <c:y val="2.8232532324767488E-2"/>
        </c:manualLayout>
      </c:layout>
      <c:overlay val="0"/>
    </c:title>
    <c:autoTitleDeleted val="0"/>
    <c:plotArea>
      <c:layout>
        <c:manualLayout>
          <c:layoutTarget val="inner"/>
          <c:xMode val="edge"/>
          <c:yMode val="edge"/>
          <c:x val="0.10118003629074354"/>
          <c:y val="0.14783732133290156"/>
          <c:w val="0.73203818491626205"/>
          <c:h val="0.73792503484605865"/>
        </c:manualLayout>
      </c:layout>
      <c:lineChart>
        <c:grouping val="standard"/>
        <c:varyColors val="0"/>
        <c:ser>
          <c:idx val="0"/>
          <c:order val="0"/>
          <c:tx>
            <c:v>2018</c:v>
          </c:tx>
          <c:spPr>
            <a:ln w="38100">
              <a:solidFill>
                <a:schemeClr val="accent1">
                  <a:lumMod val="75000"/>
                </a:schemeClr>
              </a:solidFill>
            </a:ln>
          </c:spPr>
          <c:marker>
            <c:symbol val="none"/>
          </c:marker>
          <c:val>
            <c:numRef>
              <c:f>'FAM Contrat-Graph PI'!$G$1047:$G$1098</c:f>
              <c:numCache>
                <c:formatCode>#,##0</c:formatCode>
                <c:ptCount val="52"/>
                <c:pt idx="0">
                  <c:v>1416</c:v>
                </c:pt>
                <c:pt idx="1">
                  <c:v>1377</c:v>
                </c:pt>
                <c:pt idx="2">
                  <c:v>1350</c:v>
                </c:pt>
                <c:pt idx="3">
                  <c:v>1350</c:v>
                </c:pt>
                <c:pt idx="4">
                  <c:v>1365</c:v>
                </c:pt>
                <c:pt idx="5">
                  <c:v>1370</c:v>
                </c:pt>
                <c:pt idx="6">
                  <c:v>1335</c:v>
                </c:pt>
                <c:pt idx="7">
                  <c:v>1302</c:v>
                </c:pt>
                <c:pt idx="8">
                  <c:v>1293</c:v>
                </c:pt>
                <c:pt idx="9">
                  <c:v>1300</c:v>
                </c:pt>
                <c:pt idx="10">
                  <c:v>1316</c:v>
                </c:pt>
                <c:pt idx="11">
                  <c:v>1320</c:v>
                </c:pt>
                <c:pt idx="12">
                  <c:v>1291</c:v>
                </c:pt>
                <c:pt idx="13">
                  <c:v>1315</c:v>
                </c:pt>
                <c:pt idx="14">
                  <c:v>1299</c:v>
                </c:pt>
                <c:pt idx="15">
                  <c:v>1333</c:v>
                </c:pt>
                <c:pt idx="16">
                  <c:v>1372</c:v>
                </c:pt>
                <c:pt idx="17">
                  <c:v>1406</c:v>
                </c:pt>
                <c:pt idx="18">
                  <c:v>1487</c:v>
                </c:pt>
                <c:pt idx="19">
                  <c:v>1491</c:v>
                </c:pt>
                <c:pt idx="20">
                  <c:v>1451</c:v>
                </c:pt>
                <c:pt idx="21">
                  <c:v>1520</c:v>
                </c:pt>
                <c:pt idx="22">
                  <c:v>1545</c:v>
                </c:pt>
                <c:pt idx="23">
                  <c:v>1583</c:v>
                </c:pt>
                <c:pt idx="24">
                  <c:v>1553</c:v>
                </c:pt>
                <c:pt idx="25">
                  <c:v>1613</c:v>
                </c:pt>
                <c:pt idx="26">
                  <c:v>1602</c:v>
                </c:pt>
                <c:pt idx="27">
                  <c:v>1644</c:v>
                </c:pt>
                <c:pt idx="28">
                  <c:v>1511</c:v>
                </c:pt>
                <c:pt idx="29">
                  <c:v>1446</c:v>
                </c:pt>
                <c:pt idx="30">
                  <c:v>1505</c:v>
                </c:pt>
                <c:pt idx="31">
                  <c:v>1537</c:v>
                </c:pt>
                <c:pt idx="32">
                  <c:v>1551</c:v>
                </c:pt>
                <c:pt idx="33">
                  <c:v>1605</c:v>
                </c:pt>
                <c:pt idx="34">
                  <c:v>1717</c:v>
                </c:pt>
                <c:pt idx="35">
                  <c:v>1646</c:v>
                </c:pt>
                <c:pt idx="36">
                  <c:v>1658</c:v>
                </c:pt>
                <c:pt idx="37">
                  <c:v>1668</c:v>
                </c:pt>
                <c:pt idx="38">
                  <c:v>1648</c:v>
                </c:pt>
                <c:pt idx="39">
                  <c:v>1579</c:v>
                </c:pt>
                <c:pt idx="40">
                  <c:v>1503</c:v>
                </c:pt>
                <c:pt idx="41">
                  <c:v>1551</c:v>
                </c:pt>
                <c:pt idx="42">
                  <c:v>1563</c:v>
                </c:pt>
                <c:pt idx="43">
                  <c:v>1564</c:v>
                </c:pt>
                <c:pt idx="44">
                  <c:v>1597</c:v>
                </c:pt>
                <c:pt idx="45">
                  <c:v>1561</c:v>
                </c:pt>
                <c:pt idx="46">
                  <c:v>1594</c:v>
                </c:pt>
                <c:pt idx="47">
                  <c:v>1612</c:v>
                </c:pt>
                <c:pt idx="48">
                  <c:v>1721</c:v>
                </c:pt>
                <c:pt idx="49">
                  <c:v>1736</c:v>
                </c:pt>
                <c:pt idx="50">
                  <c:v>1731</c:v>
                </c:pt>
                <c:pt idx="51">
                  <c:v>1826</c:v>
                </c:pt>
              </c:numCache>
            </c:numRef>
          </c:val>
          <c:smooth val="0"/>
          <c:extLst xmlns:c16r2="http://schemas.microsoft.com/office/drawing/2015/06/chart">
            <c:ext xmlns:c16="http://schemas.microsoft.com/office/drawing/2014/chart" uri="{C3380CC4-5D6E-409C-BE32-E72D297353CC}">
              <c16:uniqueId val="{00000000-EDE1-4611-80FF-C28B7BFB84F5}"/>
            </c:ext>
          </c:extLst>
        </c:ser>
        <c:ser>
          <c:idx val="1"/>
          <c:order val="1"/>
          <c:tx>
            <c:v>2017</c:v>
          </c:tx>
          <c:spPr>
            <a:ln w="28575">
              <a:solidFill>
                <a:srgbClr val="FF0000"/>
              </a:solidFill>
            </a:ln>
          </c:spPr>
          <c:marker>
            <c:symbol val="none"/>
          </c:marker>
          <c:val>
            <c:numRef>
              <c:f>'FAM Contrat-Graph PI'!$G$995:$G$1046</c:f>
              <c:numCache>
                <c:formatCode>#,##0</c:formatCode>
                <c:ptCount val="52"/>
                <c:pt idx="0">
                  <c:v>2166</c:v>
                </c:pt>
                <c:pt idx="1">
                  <c:v>2162</c:v>
                </c:pt>
                <c:pt idx="2">
                  <c:v>2167</c:v>
                </c:pt>
                <c:pt idx="3">
                  <c:v>2098</c:v>
                </c:pt>
                <c:pt idx="4">
                  <c:v>2076</c:v>
                </c:pt>
                <c:pt idx="5">
                  <c:v>2016</c:v>
                </c:pt>
                <c:pt idx="6">
                  <c:v>2043</c:v>
                </c:pt>
                <c:pt idx="7">
                  <c:v>1931</c:v>
                </c:pt>
                <c:pt idx="8">
                  <c:v>1928</c:v>
                </c:pt>
                <c:pt idx="9">
                  <c:v>1830</c:v>
                </c:pt>
                <c:pt idx="10">
                  <c:v>1731</c:v>
                </c:pt>
                <c:pt idx="11">
                  <c:v>1718</c:v>
                </c:pt>
                <c:pt idx="12">
                  <c:v>1760</c:v>
                </c:pt>
                <c:pt idx="13">
                  <c:v>1758</c:v>
                </c:pt>
                <c:pt idx="14">
                  <c:v>1748</c:v>
                </c:pt>
                <c:pt idx="15">
                  <c:v>1709</c:v>
                </c:pt>
                <c:pt idx="16">
                  <c:v>1765</c:v>
                </c:pt>
                <c:pt idx="17">
                  <c:v>1789</c:v>
                </c:pt>
                <c:pt idx="18">
                  <c:v>1800</c:v>
                </c:pt>
                <c:pt idx="19">
                  <c:v>1856</c:v>
                </c:pt>
                <c:pt idx="20">
                  <c:v>1889</c:v>
                </c:pt>
                <c:pt idx="21">
                  <c:v>1940</c:v>
                </c:pt>
                <c:pt idx="22">
                  <c:v>2006</c:v>
                </c:pt>
                <c:pt idx="23">
                  <c:v>2006</c:v>
                </c:pt>
                <c:pt idx="24">
                  <c:v>1945</c:v>
                </c:pt>
                <c:pt idx="25">
                  <c:v>1872</c:v>
                </c:pt>
                <c:pt idx="26">
                  <c:v>1870</c:v>
                </c:pt>
                <c:pt idx="27">
                  <c:v>1795</c:v>
                </c:pt>
                <c:pt idx="28">
                  <c:v>1755</c:v>
                </c:pt>
                <c:pt idx="29">
                  <c:v>1773</c:v>
                </c:pt>
                <c:pt idx="30">
                  <c:v>1732</c:v>
                </c:pt>
                <c:pt idx="31">
                  <c:v>1767</c:v>
                </c:pt>
                <c:pt idx="32">
                  <c:v>1711</c:v>
                </c:pt>
                <c:pt idx="33">
                  <c:v>1693</c:v>
                </c:pt>
                <c:pt idx="34">
                  <c:v>1650</c:v>
                </c:pt>
                <c:pt idx="35">
                  <c:v>1665</c:v>
                </c:pt>
                <c:pt idx="36">
                  <c:v>1644</c:v>
                </c:pt>
                <c:pt idx="37">
                  <c:v>1640</c:v>
                </c:pt>
                <c:pt idx="38">
                  <c:v>1551</c:v>
                </c:pt>
                <c:pt idx="39">
                  <c:v>1650</c:v>
                </c:pt>
                <c:pt idx="40">
                  <c:v>1564</c:v>
                </c:pt>
                <c:pt idx="41">
                  <c:v>1484</c:v>
                </c:pt>
                <c:pt idx="42">
                  <c:v>1437</c:v>
                </c:pt>
                <c:pt idx="43">
                  <c:v>1481</c:v>
                </c:pt>
                <c:pt idx="44">
                  <c:v>1425</c:v>
                </c:pt>
                <c:pt idx="45">
                  <c:v>1476</c:v>
                </c:pt>
                <c:pt idx="46">
                  <c:v>1443</c:v>
                </c:pt>
                <c:pt idx="47">
                  <c:v>1494</c:v>
                </c:pt>
                <c:pt idx="48">
                  <c:v>1424</c:v>
                </c:pt>
                <c:pt idx="49">
                  <c:v>1465</c:v>
                </c:pt>
                <c:pt idx="50">
                  <c:v>1385</c:v>
                </c:pt>
                <c:pt idx="51">
                  <c:v>1403</c:v>
                </c:pt>
              </c:numCache>
            </c:numRef>
          </c:val>
          <c:smooth val="0"/>
          <c:extLst xmlns:c16r2="http://schemas.microsoft.com/office/drawing/2015/06/chart">
            <c:ext xmlns:c16="http://schemas.microsoft.com/office/drawing/2014/chart" uri="{C3380CC4-5D6E-409C-BE32-E72D297353CC}">
              <c16:uniqueId val="{00000001-EDE1-4611-80FF-C28B7BFB84F5}"/>
            </c:ext>
          </c:extLst>
        </c:ser>
        <c:dLbls>
          <c:showLegendKey val="0"/>
          <c:showVal val="0"/>
          <c:showCatName val="0"/>
          <c:showSerName val="0"/>
          <c:showPercent val="0"/>
          <c:showBubbleSize val="0"/>
        </c:dLbls>
        <c:marker val="1"/>
        <c:smooth val="0"/>
        <c:axId val="215082112"/>
        <c:axId val="215083648"/>
      </c:lineChart>
      <c:catAx>
        <c:axId val="215082112"/>
        <c:scaling>
          <c:orientation val="minMax"/>
        </c:scaling>
        <c:delete val="1"/>
        <c:axPos val="b"/>
        <c:numFmt formatCode="General" sourceLinked="1"/>
        <c:majorTickMark val="none"/>
        <c:minorTickMark val="none"/>
        <c:tickLblPos val="nextTo"/>
        <c:crossAx val="215083648"/>
        <c:crosses val="autoZero"/>
        <c:auto val="1"/>
        <c:lblAlgn val="ctr"/>
        <c:lblOffset val="100"/>
        <c:noMultiLvlLbl val="0"/>
      </c:catAx>
      <c:valAx>
        <c:axId val="215083648"/>
        <c:scaling>
          <c:orientation val="minMax"/>
          <c:min val="1200"/>
        </c:scaling>
        <c:delete val="0"/>
        <c:axPos val="l"/>
        <c:majorGridlines/>
        <c:numFmt formatCode="#,##0" sourceLinked="1"/>
        <c:majorTickMark val="none"/>
        <c:minorTickMark val="none"/>
        <c:tickLblPos val="nextTo"/>
        <c:txPr>
          <a:bodyPr rot="0" vert="horz"/>
          <a:lstStyle/>
          <a:p>
            <a:pPr>
              <a:defRPr/>
            </a:pPr>
            <a:endParaRPr lang="en-US"/>
          </a:p>
        </c:txPr>
        <c:crossAx val="215082112"/>
        <c:crosses val="autoZero"/>
        <c:crossBetween val="between"/>
        <c:majorUnit val="300"/>
        <c:minorUnit val="100"/>
      </c:valAx>
    </c:plotArea>
    <c:legend>
      <c:legendPos val="r"/>
      <c:overlay val="0"/>
    </c:legend>
    <c:plotVisOnly val="1"/>
    <c:dispBlanksAs val="gap"/>
    <c:showDLblsOverMax val="0"/>
  </c:chart>
  <c:spPr>
    <a:noFill/>
    <a:ln w="25400">
      <a:solidFill>
        <a:srgbClr val="004B62"/>
      </a:solidFill>
    </a:ln>
  </c:sp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spPr>
        <a:solidFill>
          <a:schemeClr val="bg1">
            <a:lumMod val="95000"/>
          </a:schemeClr>
        </a:solidFill>
      </c:spPr>
    </c:floor>
    <c:sideWall>
      <c:thickness val="0"/>
    </c:sideWall>
    <c:backWall>
      <c:thickness val="0"/>
    </c:backWall>
    <c:plotArea>
      <c:layout>
        <c:manualLayout>
          <c:layoutTarget val="inner"/>
          <c:xMode val="edge"/>
          <c:yMode val="edge"/>
          <c:x val="2.6390408021777282E-2"/>
          <c:y val="4.0628062736475977E-2"/>
          <c:w val="0.94721918395644544"/>
          <c:h val="0.65469723804787539"/>
        </c:manualLayout>
      </c:layout>
      <c:bar3DChart>
        <c:barDir val="col"/>
        <c:grouping val="percentStacked"/>
        <c:varyColors val="0"/>
        <c:ser>
          <c:idx val="0"/>
          <c:order val="0"/>
          <c:tx>
            <c:strRef>
              <c:f>Feuil1!$A$2</c:f>
              <c:strCache>
                <c:ptCount val="1"/>
                <c:pt idx="0">
                  <c:v>Cheese Products</c:v>
                </c:pt>
              </c:strCache>
            </c:strRef>
          </c:tx>
          <c:spPr>
            <a:solidFill>
              <a:schemeClr val="accent6">
                <a:lumMod val="40000"/>
                <a:lumOff val="60000"/>
              </a:schemeClr>
            </a:solidFill>
          </c:spPr>
          <c:invertIfNegative val="0"/>
          <c:dLbls>
            <c:dLbl>
              <c:idx val="0"/>
              <c:layout>
                <c:manualLayout>
                  <c:x val="-1.7413536528854884E-2"/>
                  <c:y val="-7.256883439825679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383-465C-AB0C-D1C604FE1A72}"/>
                </c:ext>
              </c:extLst>
            </c:dLbl>
            <c:dLbl>
              <c:idx val="1"/>
              <c:layout>
                <c:manualLayout>
                  <c:x val="-1.2105927889479029E-2"/>
                  <c:y val="-1.936599126872946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383-465C-AB0C-D1C604FE1A72}"/>
                </c:ext>
              </c:extLst>
            </c:dLbl>
            <c:spPr>
              <a:noFill/>
              <a:ln>
                <a:noFill/>
              </a:ln>
              <a:effectLst/>
            </c:spPr>
            <c:txPr>
              <a:bodyPr anchor="b" anchorCtr="1"/>
              <a:lstStyle/>
              <a:p>
                <a:pPr>
                  <a:defRPr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Feuil1!$B$2:$C$2</c:f>
              <c:numCache>
                <c:formatCode>#,##0</c:formatCode>
                <c:ptCount val="2"/>
                <c:pt idx="0">
                  <c:v>14232</c:v>
                </c:pt>
                <c:pt idx="1">
                  <c:v>13506</c:v>
                </c:pt>
              </c:numCache>
            </c:numRef>
          </c:val>
          <c:extLst xmlns:c16r2="http://schemas.microsoft.com/office/drawing/2015/06/chart">
            <c:ext xmlns:c16="http://schemas.microsoft.com/office/drawing/2014/chart" uri="{C3380CC4-5D6E-409C-BE32-E72D297353CC}">
              <c16:uniqueId val="{00000002-7383-465C-AB0C-D1C604FE1A72}"/>
            </c:ext>
          </c:extLst>
        </c:ser>
        <c:ser>
          <c:idx val="1"/>
          <c:order val="1"/>
          <c:tx>
            <c:strRef>
              <c:f>Feuil1!$A$3</c:f>
              <c:strCache>
                <c:ptCount val="1"/>
                <c:pt idx="0">
                  <c:v>Other Dairy Products</c:v>
                </c:pt>
              </c:strCache>
            </c:strRef>
          </c:tx>
          <c:spPr>
            <a:solidFill>
              <a:srgbClr val="F7CE00">
                <a:lumMod val="20000"/>
                <a:lumOff val="80000"/>
              </a:srgbClr>
            </a:solidFill>
          </c:spPr>
          <c:invertIfNegative val="0"/>
          <c:dLbls>
            <c:dLbl>
              <c:idx val="0"/>
              <c:layout>
                <c:manualLayout>
                  <c:x val="-2.3019330256527255E-2"/>
                  <c:y val="-4.036369276301236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383-465C-AB0C-D1C604FE1A72}"/>
                </c:ext>
              </c:extLst>
            </c:dLbl>
            <c:dLbl>
              <c:idx val="1"/>
              <c:layout>
                <c:manualLayout>
                  <c:x val="-1.4536093392944571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383-465C-AB0C-D1C604FE1A72}"/>
                </c:ext>
              </c:extLst>
            </c:dLbl>
            <c:spPr>
              <a:noFill/>
              <a:ln>
                <a:noFill/>
              </a:ln>
              <a:effectLst/>
            </c:spPr>
            <c:txPr>
              <a:bodyPr/>
              <a:lstStyle/>
              <a:p>
                <a:pPr>
                  <a:defRPr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Feuil1!$B$3:$C$3</c:f>
              <c:numCache>
                <c:formatCode>#,##0</c:formatCode>
                <c:ptCount val="2"/>
                <c:pt idx="0">
                  <c:v>4921</c:v>
                </c:pt>
                <c:pt idx="1">
                  <c:v>4920</c:v>
                </c:pt>
              </c:numCache>
            </c:numRef>
          </c:val>
          <c:extLst xmlns:c16r2="http://schemas.microsoft.com/office/drawing/2015/06/chart">
            <c:ext xmlns:c16="http://schemas.microsoft.com/office/drawing/2014/chart" uri="{C3380CC4-5D6E-409C-BE32-E72D297353CC}">
              <c16:uniqueId val="{00000005-7383-465C-AB0C-D1C604FE1A72}"/>
            </c:ext>
          </c:extLst>
        </c:ser>
        <c:ser>
          <c:idx val="2"/>
          <c:order val="2"/>
          <c:tx>
            <c:strRef>
              <c:f>Feuil1!$A$4</c:f>
              <c:strCache>
                <c:ptCount val="1"/>
                <c:pt idx="0">
                  <c:v>Unallocated</c:v>
                </c:pt>
              </c:strCache>
            </c:strRef>
          </c:tx>
          <c:spPr>
            <a:solidFill>
              <a:schemeClr val="tx1">
                <a:lumMod val="40000"/>
                <a:lumOff val="60000"/>
              </a:schemeClr>
            </a:solidFill>
          </c:spPr>
          <c:invertIfNegative val="0"/>
          <c:dLbls>
            <c:dLbl>
              <c:idx val="0"/>
              <c:layout>
                <c:manualLayout>
                  <c:x val="-2.1804247504794486E-2"/>
                  <c:y val="-5.968614209545409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1015704772701543"/>
                      <c:h val="0.10080848158779962"/>
                    </c:manualLayout>
                  </c15:layout>
                </c:ext>
                <c:ext xmlns:c16="http://schemas.microsoft.com/office/drawing/2014/chart" uri="{C3380CC4-5D6E-409C-BE32-E72D297353CC}">
                  <c16:uniqueId val="{00000006-7383-465C-AB0C-D1C604FE1A72}"/>
                </c:ext>
              </c:extLst>
            </c:dLbl>
            <c:dLbl>
              <c:idx val="1"/>
              <c:layout>
                <c:manualLayout>
                  <c:x val="-1.4983371025389344E-2"/>
                  <c:y val="-6.3722511371755344E-2"/>
                </c:manualLayout>
              </c:layout>
              <c:tx>
                <c:rich>
                  <a:bodyPr/>
                  <a:lstStyle/>
                  <a:p>
                    <a:fld id="{EFE65D55-E3B6-49C8-AA43-2E2C819B8622}" type="VALUE">
                      <a:rPr lang="en-US" smtClean="0"/>
                      <a:pPr/>
                      <a:t>[VALEUR]</a:t>
                    </a:fld>
                    <a:r>
                      <a:rPr lang="en-US" dirty="0"/>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9.1058593584681019E-2"/>
                      <c:h val="0.10080848158779962"/>
                    </c:manualLayout>
                  </c15:layout>
                  <c15:dlblFieldTable/>
                  <c15:showDataLabelsRange val="0"/>
                </c:ext>
                <c:ext xmlns:c16="http://schemas.microsoft.com/office/drawing/2014/chart" uri="{C3380CC4-5D6E-409C-BE32-E72D297353CC}">
                  <c16:uniqueId val="{00000007-7383-465C-AB0C-D1C604FE1A72}"/>
                </c:ext>
              </c:extLst>
            </c:dLbl>
            <c:spPr>
              <a:noFill/>
              <a:ln>
                <a:noFill/>
              </a:ln>
              <a:effectLst/>
            </c:spPr>
            <c:txPr>
              <a:bodyPr/>
              <a:lstStyle/>
              <a:p>
                <a:pPr>
                  <a:defRPr sz="1800" b="1">
                    <a:solidFill>
                      <a:schemeClr val="tx1">
                        <a:lumMod val="50000"/>
                      </a:schemeClr>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Feuil1!$B$1:$C$1</c:f>
              <c:strCache>
                <c:ptCount val="2"/>
                <c:pt idx="0">
                  <c:v>2018</c:v>
                </c:pt>
                <c:pt idx="1">
                  <c:v>2017</c:v>
                </c:pt>
              </c:strCache>
            </c:strRef>
          </c:cat>
          <c:val>
            <c:numRef>
              <c:f>Feuil1!$B$4:$C$4</c:f>
              <c:numCache>
                <c:formatCode>#,##0</c:formatCode>
                <c:ptCount val="2"/>
                <c:pt idx="0">
                  <c:v>735</c:v>
                </c:pt>
                <c:pt idx="1">
                  <c:v>719</c:v>
                </c:pt>
              </c:numCache>
            </c:numRef>
          </c:val>
          <c:extLst xmlns:c16r2="http://schemas.microsoft.com/office/drawing/2015/06/chart">
            <c:ext xmlns:c16="http://schemas.microsoft.com/office/drawing/2014/chart" uri="{C3380CC4-5D6E-409C-BE32-E72D297353CC}">
              <c16:uniqueId val="{00000008-7383-465C-AB0C-D1C604FE1A72}"/>
            </c:ext>
          </c:extLst>
        </c:ser>
        <c:dLbls>
          <c:showLegendKey val="0"/>
          <c:showVal val="1"/>
          <c:showCatName val="0"/>
          <c:showSerName val="0"/>
          <c:showPercent val="0"/>
          <c:showBubbleSize val="0"/>
        </c:dLbls>
        <c:gapWidth val="25"/>
        <c:gapDepth val="111"/>
        <c:shape val="cylinder"/>
        <c:axId val="165123968"/>
        <c:axId val="165125504"/>
        <c:axId val="0"/>
      </c:bar3DChart>
      <c:catAx>
        <c:axId val="165123968"/>
        <c:scaling>
          <c:orientation val="maxMin"/>
        </c:scaling>
        <c:delete val="0"/>
        <c:axPos val="b"/>
        <c:numFmt formatCode="General" sourceLinked="0"/>
        <c:majorTickMark val="out"/>
        <c:minorTickMark val="none"/>
        <c:tickLblPos val="nextTo"/>
        <c:txPr>
          <a:bodyPr/>
          <a:lstStyle/>
          <a:p>
            <a:pPr>
              <a:defRPr b="1"/>
            </a:pPr>
            <a:endParaRPr lang="en-US"/>
          </a:p>
        </c:txPr>
        <c:crossAx val="165125504"/>
        <c:crosses val="autoZero"/>
        <c:auto val="1"/>
        <c:lblAlgn val="ctr"/>
        <c:lblOffset val="100"/>
        <c:noMultiLvlLbl val="0"/>
      </c:catAx>
      <c:valAx>
        <c:axId val="165125504"/>
        <c:scaling>
          <c:orientation val="minMax"/>
          <c:max val="1"/>
        </c:scaling>
        <c:delete val="1"/>
        <c:axPos val="r"/>
        <c:numFmt formatCode="0%" sourceLinked="1"/>
        <c:majorTickMark val="out"/>
        <c:minorTickMark val="none"/>
        <c:tickLblPos val="nextTo"/>
        <c:crossAx val="165123968"/>
        <c:crosses val="autoZero"/>
        <c:crossBetween val="between"/>
      </c:valAx>
    </c:plotArea>
    <c:legend>
      <c:legendPos val="b"/>
      <c:layout>
        <c:manualLayout>
          <c:xMode val="edge"/>
          <c:yMode val="edge"/>
          <c:x val="1.3603055771225201E-2"/>
          <c:y val="0.84639393225554094"/>
          <c:w val="0.94321264019313922"/>
          <c:h val="0.13144530625183584"/>
        </c:manualLayout>
      </c:layout>
      <c:overlay val="0"/>
      <c:spPr>
        <a:ln cmpd="dbl">
          <a:noFill/>
        </a:ln>
      </c:spPr>
      <c:txPr>
        <a:bodyPr/>
        <a:lstStyle/>
        <a:p>
          <a:pPr>
            <a:defRPr sz="1400" b="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3221-4C1C-BF6A-62AEBF216E6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'2017'!$B$27:$C$27</c:f>
              <c:numCache>
                <c:formatCode>General</c:formatCode>
                <c:ptCount val="2"/>
                <c:pt idx="0">
                  <c:v>1493</c:v>
                </c:pt>
                <c:pt idx="1">
                  <c:v>1378</c:v>
                </c:pt>
              </c:numCache>
            </c:numRef>
          </c:val>
          <c:extLst xmlns:c16r2="http://schemas.microsoft.com/office/drawing/2015/06/chart">
            <c:ext xmlns:c16="http://schemas.microsoft.com/office/drawing/2014/chart" uri="{C3380CC4-5D6E-409C-BE32-E72D297353CC}">
              <c16:uniqueId val="{00000000-3221-4C1C-BF6A-62AEBF216E68}"/>
            </c:ext>
          </c:extLst>
        </c:ser>
        <c:ser>
          <c:idx val="1"/>
          <c:order val="1"/>
          <c:spPr>
            <a:solidFill>
              <a:schemeClr val="accent2"/>
            </a:solidFill>
            <a:ln>
              <a:noFill/>
            </a:ln>
            <a:effectLst/>
          </c:spPr>
          <c:invertIfNegative val="0"/>
          <c:dPt>
            <c:idx val="1"/>
            <c:invertIfNegative val="0"/>
            <c:bubble3D val="0"/>
            <c:spPr>
              <a:solidFill>
                <a:sysClr val="window" lastClr="FFFFFF">
                  <a:lumMod val="75000"/>
                </a:sysClr>
              </a:solidFill>
              <a:ln>
                <a:noFill/>
              </a:ln>
              <a:effectLst/>
            </c:spPr>
            <c:extLst xmlns:c16r2="http://schemas.microsoft.com/office/drawing/2015/06/chart">
              <c:ext xmlns:c16="http://schemas.microsoft.com/office/drawing/2014/chart" uri="{C3380CC4-5D6E-409C-BE32-E72D297353CC}">
                <c16:uniqueId val="{00000005-3221-4C1C-BF6A-62AEBF216E68}"/>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'2017'!$B$28:$C$28</c:f>
              <c:numCache>
                <c:formatCode>General</c:formatCode>
                <c:ptCount val="2"/>
                <c:pt idx="0">
                  <c:v>151</c:v>
                </c:pt>
                <c:pt idx="1">
                  <c:v>532</c:v>
                </c:pt>
              </c:numCache>
            </c:numRef>
          </c:val>
          <c:extLst xmlns:c16r2="http://schemas.microsoft.com/office/drawing/2015/06/chart">
            <c:ext xmlns:c16="http://schemas.microsoft.com/office/drawing/2014/chart" uri="{C3380CC4-5D6E-409C-BE32-E72D297353CC}">
              <c16:uniqueId val="{00000001-3221-4C1C-BF6A-62AEBF216E68}"/>
            </c:ext>
          </c:extLst>
        </c:ser>
        <c:ser>
          <c:idx val="2"/>
          <c:order val="2"/>
          <c:spPr>
            <a:solidFill>
              <a:schemeClr val="accent3"/>
            </a:solidFill>
            <a:ln>
              <a:noFill/>
            </a:ln>
            <a:effectLst/>
          </c:spPr>
          <c:invertIfNegative val="0"/>
          <c:dPt>
            <c:idx val="1"/>
            <c:invertIfNegative val="0"/>
            <c:bubble3D val="0"/>
            <c:spPr>
              <a:solidFill>
                <a:srgbClr val="72C4F6"/>
              </a:solidFill>
              <a:ln>
                <a:noFill/>
              </a:ln>
              <a:effectLst/>
            </c:spPr>
            <c:extLst xmlns:c16r2="http://schemas.microsoft.com/office/drawing/2015/06/chart">
              <c:ext xmlns:c16="http://schemas.microsoft.com/office/drawing/2014/chart" uri="{C3380CC4-5D6E-409C-BE32-E72D297353CC}">
                <c16:uniqueId val="{00000004-3221-4C1C-BF6A-62AEBF216E68}"/>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4C62"/>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'2017'!$B$29:$C$29</c:f>
              <c:numCache>
                <c:formatCode>General</c:formatCode>
                <c:ptCount val="2"/>
                <c:pt idx="0">
                  <c:v>284</c:v>
                </c:pt>
                <c:pt idx="1">
                  <c:v>18</c:v>
                </c:pt>
              </c:numCache>
            </c:numRef>
          </c:val>
          <c:extLst xmlns:c16r2="http://schemas.microsoft.com/office/drawing/2015/06/chart">
            <c:ext xmlns:c16="http://schemas.microsoft.com/office/drawing/2014/chart" uri="{C3380CC4-5D6E-409C-BE32-E72D297353CC}">
              <c16:uniqueId val="{00000002-3221-4C1C-BF6A-62AEBF216E68}"/>
            </c:ext>
          </c:extLst>
        </c:ser>
        <c:dLbls>
          <c:dLblPos val="ctr"/>
          <c:showLegendKey val="0"/>
          <c:showVal val="1"/>
          <c:showCatName val="0"/>
          <c:showSerName val="0"/>
          <c:showPercent val="0"/>
          <c:showBubbleSize val="0"/>
        </c:dLbls>
        <c:gapWidth val="79"/>
        <c:overlap val="100"/>
        <c:axId val="213024128"/>
        <c:axId val="213038208"/>
      </c:barChart>
      <c:catAx>
        <c:axId val="213024128"/>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213038208"/>
        <c:crosses val="autoZero"/>
        <c:auto val="1"/>
        <c:lblAlgn val="ctr"/>
        <c:lblOffset val="100"/>
        <c:noMultiLvlLbl val="0"/>
      </c:catAx>
      <c:valAx>
        <c:axId val="213038208"/>
        <c:scaling>
          <c:orientation val="minMax"/>
        </c:scaling>
        <c:delete val="1"/>
        <c:axPos val="l"/>
        <c:numFmt formatCode="0%" sourceLinked="1"/>
        <c:majorTickMark val="none"/>
        <c:minorTickMark val="none"/>
        <c:tickLblPos val="nextTo"/>
        <c:crossAx val="213024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spPr>
            <a:solidFill>
              <a:schemeClr val="accent1"/>
            </a:solidFill>
            <a:ln>
              <a:noFill/>
            </a:ln>
            <a:effectLst/>
          </c:spPr>
          <c:invertIfNegative val="0"/>
          <c:dPt>
            <c:idx val="1"/>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3-69DA-4862-A69A-BD9D6689137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'2017'!$I$27:$J$27</c:f>
              <c:numCache>
                <c:formatCode>General</c:formatCode>
                <c:ptCount val="2"/>
                <c:pt idx="0">
                  <c:v>1555</c:v>
                </c:pt>
                <c:pt idx="1">
                  <c:v>1396</c:v>
                </c:pt>
              </c:numCache>
            </c:numRef>
          </c:val>
          <c:extLst xmlns:c16r2="http://schemas.microsoft.com/office/drawing/2015/06/chart">
            <c:ext xmlns:c16="http://schemas.microsoft.com/office/drawing/2014/chart" uri="{C3380CC4-5D6E-409C-BE32-E72D297353CC}">
              <c16:uniqueId val="{00000000-69DA-4862-A69A-BD9D66891372}"/>
            </c:ext>
          </c:extLst>
        </c:ser>
        <c:ser>
          <c:idx val="1"/>
          <c:order val="1"/>
          <c:spPr>
            <a:solidFill>
              <a:schemeClr val="accent2"/>
            </a:solidFill>
            <a:ln>
              <a:noFill/>
            </a:ln>
            <a:effectLst/>
          </c:spPr>
          <c:invertIfNegative val="0"/>
          <c:dPt>
            <c:idx val="1"/>
            <c:invertIfNegative val="0"/>
            <c:bubble3D val="0"/>
            <c:spPr>
              <a:solidFill>
                <a:sysClr val="window" lastClr="FFFFFF">
                  <a:lumMod val="75000"/>
                </a:sysClr>
              </a:solidFill>
              <a:ln>
                <a:noFill/>
              </a:ln>
              <a:effectLst/>
            </c:spPr>
            <c:extLst xmlns:c16r2="http://schemas.microsoft.com/office/drawing/2015/06/chart">
              <c:ext xmlns:c16="http://schemas.microsoft.com/office/drawing/2014/chart" uri="{C3380CC4-5D6E-409C-BE32-E72D297353CC}">
                <c16:uniqueId val="{00000005-69DA-4862-A69A-BD9D6689137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'2017'!$I$28:$J$28</c:f>
              <c:numCache>
                <c:formatCode>General</c:formatCode>
                <c:ptCount val="2"/>
                <c:pt idx="0">
                  <c:v>163</c:v>
                </c:pt>
                <c:pt idx="1">
                  <c:v>564</c:v>
                </c:pt>
              </c:numCache>
            </c:numRef>
          </c:val>
          <c:extLst xmlns:c16r2="http://schemas.microsoft.com/office/drawing/2015/06/chart">
            <c:ext xmlns:c16="http://schemas.microsoft.com/office/drawing/2014/chart" uri="{C3380CC4-5D6E-409C-BE32-E72D297353CC}">
              <c16:uniqueId val="{00000001-69DA-4862-A69A-BD9D66891372}"/>
            </c:ext>
          </c:extLst>
        </c:ser>
        <c:ser>
          <c:idx val="2"/>
          <c:order val="2"/>
          <c:spPr>
            <a:solidFill>
              <a:schemeClr val="accent3"/>
            </a:solidFill>
            <a:ln>
              <a:noFill/>
            </a:ln>
            <a:effectLst/>
          </c:spPr>
          <c:invertIfNegative val="0"/>
          <c:dPt>
            <c:idx val="1"/>
            <c:invertIfNegative val="0"/>
            <c:bubble3D val="0"/>
            <c:spPr>
              <a:solidFill>
                <a:srgbClr val="72C4F6"/>
              </a:solidFill>
              <a:ln>
                <a:noFill/>
              </a:ln>
              <a:effectLst/>
            </c:spPr>
            <c:extLst xmlns:c16r2="http://schemas.microsoft.com/office/drawing/2015/06/chart">
              <c:ext xmlns:c16="http://schemas.microsoft.com/office/drawing/2014/chart" uri="{C3380CC4-5D6E-409C-BE32-E72D297353CC}">
                <c16:uniqueId val="{00000004-69DA-4862-A69A-BD9D66891372}"/>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val>
            <c:numRef>
              <c:f>'2017'!$I$29:$J$29</c:f>
              <c:numCache>
                <c:formatCode>General</c:formatCode>
                <c:ptCount val="2"/>
                <c:pt idx="0">
                  <c:v>283</c:v>
                </c:pt>
                <c:pt idx="1">
                  <c:v>41</c:v>
                </c:pt>
              </c:numCache>
            </c:numRef>
          </c:val>
          <c:extLst xmlns:c16r2="http://schemas.microsoft.com/office/drawing/2015/06/chart">
            <c:ext xmlns:c16="http://schemas.microsoft.com/office/drawing/2014/chart" uri="{C3380CC4-5D6E-409C-BE32-E72D297353CC}">
              <c16:uniqueId val="{00000002-69DA-4862-A69A-BD9D66891372}"/>
            </c:ext>
          </c:extLst>
        </c:ser>
        <c:dLbls>
          <c:dLblPos val="ctr"/>
          <c:showLegendKey val="0"/>
          <c:showVal val="1"/>
          <c:showCatName val="0"/>
          <c:showSerName val="0"/>
          <c:showPercent val="0"/>
          <c:showBubbleSize val="0"/>
        </c:dLbls>
        <c:gapWidth val="79"/>
        <c:overlap val="100"/>
        <c:axId val="213229568"/>
        <c:axId val="213231104"/>
      </c:barChart>
      <c:catAx>
        <c:axId val="213229568"/>
        <c:scaling>
          <c:orientation val="minMax"/>
        </c:scaling>
        <c:delete val="1"/>
        <c:axPos val="b"/>
        <c:majorGridlines>
          <c:spPr>
            <a:ln w="9525" cap="flat" cmpd="sng" algn="ctr">
              <a:solidFill>
                <a:schemeClr val="tx1">
                  <a:lumMod val="15000"/>
                  <a:lumOff val="85000"/>
                </a:schemeClr>
              </a:solidFill>
              <a:round/>
            </a:ln>
            <a:effectLst/>
          </c:spPr>
        </c:majorGridlines>
        <c:majorTickMark val="none"/>
        <c:minorTickMark val="none"/>
        <c:tickLblPos val="nextTo"/>
        <c:crossAx val="213231104"/>
        <c:crosses val="autoZero"/>
        <c:auto val="1"/>
        <c:lblAlgn val="ctr"/>
        <c:lblOffset val="100"/>
        <c:noMultiLvlLbl val="0"/>
      </c:catAx>
      <c:valAx>
        <c:axId val="213231104"/>
        <c:scaling>
          <c:orientation val="minMax"/>
        </c:scaling>
        <c:delete val="1"/>
        <c:axPos val="l"/>
        <c:numFmt formatCode="0%" sourceLinked="1"/>
        <c:majorTickMark val="none"/>
        <c:minorTickMark val="none"/>
        <c:tickLblPos val="nextTo"/>
        <c:crossAx val="213229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'WORKSHEET 2018'!$B$1</c:f>
              <c:strCache>
                <c:ptCount val="1"/>
                <c:pt idx="0">
                  <c:v>SAVENCIA</c:v>
                </c:pt>
              </c:strCache>
            </c:strRef>
          </c:tx>
          <c:spPr>
            <a:ln w="28575" cap="rnd">
              <a:solidFill>
                <a:schemeClr val="accent1"/>
              </a:solidFill>
              <a:round/>
            </a:ln>
            <a:effectLst/>
          </c:spPr>
          <c:marker>
            <c:symbol val="none"/>
          </c:marker>
          <c:cat>
            <c:numRef>
              <c:f>'WORKSHEET 2018'!$A$2:$A$255</c:f>
              <c:numCache>
                <c:formatCode>d/mm/yy;@</c:formatCode>
                <c:ptCount val="254"/>
                <c:pt idx="0">
                  <c:v>43102</c:v>
                </c:pt>
                <c:pt idx="1">
                  <c:v>43103</c:v>
                </c:pt>
                <c:pt idx="2">
                  <c:v>43104</c:v>
                </c:pt>
                <c:pt idx="3">
                  <c:v>43105</c:v>
                </c:pt>
                <c:pt idx="4">
                  <c:v>43108</c:v>
                </c:pt>
                <c:pt idx="5">
                  <c:v>43109</c:v>
                </c:pt>
                <c:pt idx="6">
                  <c:v>43110</c:v>
                </c:pt>
                <c:pt idx="7">
                  <c:v>43111</c:v>
                </c:pt>
                <c:pt idx="8">
                  <c:v>43112</c:v>
                </c:pt>
                <c:pt idx="9">
                  <c:v>43115</c:v>
                </c:pt>
                <c:pt idx="10">
                  <c:v>43116</c:v>
                </c:pt>
                <c:pt idx="11">
                  <c:v>43117</c:v>
                </c:pt>
                <c:pt idx="12">
                  <c:v>43118</c:v>
                </c:pt>
                <c:pt idx="13">
                  <c:v>43119</c:v>
                </c:pt>
                <c:pt idx="14">
                  <c:v>43122</c:v>
                </c:pt>
                <c:pt idx="15">
                  <c:v>43123</c:v>
                </c:pt>
                <c:pt idx="16">
                  <c:v>43124</c:v>
                </c:pt>
                <c:pt idx="17">
                  <c:v>43125</c:v>
                </c:pt>
                <c:pt idx="18">
                  <c:v>43126</c:v>
                </c:pt>
                <c:pt idx="19">
                  <c:v>43129</c:v>
                </c:pt>
                <c:pt idx="20">
                  <c:v>43130</c:v>
                </c:pt>
                <c:pt idx="21">
                  <c:v>43131</c:v>
                </c:pt>
                <c:pt idx="22">
                  <c:v>43132</c:v>
                </c:pt>
                <c:pt idx="23">
                  <c:v>43133</c:v>
                </c:pt>
                <c:pt idx="24">
                  <c:v>43136</c:v>
                </c:pt>
                <c:pt idx="25">
                  <c:v>43137</c:v>
                </c:pt>
                <c:pt idx="26">
                  <c:v>43138</c:v>
                </c:pt>
                <c:pt idx="27">
                  <c:v>43139</c:v>
                </c:pt>
                <c:pt idx="28">
                  <c:v>43140</c:v>
                </c:pt>
                <c:pt idx="29">
                  <c:v>43143</c:v>
                </c:pt>
                <c:pt idx="30">
                  <c:v>43144</c:v>
                </c:pt>
                <c:pt idx="31">
                  <c:v>43145</c:v>
                </c:pt>
                <c:pt idx="32">
                  <c:v>43146</c:v>
                </c:pt>
                <c:pt idx="33">
                  <c:v>43147</c:v>
                </c:pt>
                <c:pt idx="34">
                  <c:v>43150</c:v>
                </c:pt>
                <c:pt idx="35">
                  <c:v>43151</c:v>
                </c:pt>
                <c:pt idx="36">
                  <c:v>43152</c:v>
                </c:pt>
                <c:pt idx="37">
                  <c:v>43153</c:v>
                </c:pt>
                <c:pt idx="38">
                  <c:v>43154</c:v>
                </c:pt>
                <c:pt idx="39">
                  <c:v>43157</c:v>
                </c:pt>
                <c:pt idx="40">
                  <c:v>43158</c:v>
                </c:pt>
                <c:pt idx="41">
                  <c:v>43159</c:v>
                </c:pt>
                <c:pt idx="42">
                  <c:v>43160</c:v>
                </c:pt>
                <c:pt idx="43">
                  <c:v>43161</c:v>
                </c:pt>
                <c:pt idx="44">
                  <c:v>43164</c:v>
                </c:pt>
                <c:pt idx="45">
                  <c:v>43165</c:v>
                </c:pt>
                <c:pt idx="46">
                  <c:v>43166</c:v>
                </c:pt>
                <c:pt idx="47">
                  <c:v>43167</c:v>
                </c:pt>
                <c:pt idx="48">
                  <c:v>43168</c:v>
                </c:pt>
                <c:pt idx="49">
                  <c:v>43171</c:v>
                </c:pt>
                <c:pt idx="50">
                  <c:v>43172</c:v>
                </c:pt>
                <c:pt idx="51">
                  <c:v>43173</c:v>
                </c:pt>
                <c:pt idx="52">
                  <c:v>43174</c:v>
                </c:pt>
                <c:pt idx="53">
                  <c:v>43175</c:v>
                </c:pt>
                <c:pt idx="54">
                  <c:v>43178</c:v>
                </c:pt>
                <c:pt idx="55">
                  <c:v>43179</c:v>
                </c:pt>
                <c:pt idx="56">
                  <c:v>43180</c:v>
                </c:pt>
                <c:pt idx="57">
                  <c:v>43181</c:v>
                </c:pt>
                <c:pt idx="58">
                  <c:v>43182</c:v>
                </c:pt>
                <c:pt idx="59">
                  <c:v>43185</c:v>
                </c:pt>
                <c:pt idx="60">
                  <c:v>43186</c:v>
                </c:pt>
                <c:pt idx="61">
                  <c:v>43187</c:v>
                </c:pt>
                <c:pt idx="62">
                  <c:v>43188</c:v>
                </c:pt>
                <c:pt idx="63">
                  <c:v>43193</c:v>
                </c:pt>
                <c:pt idx="64">
                  <c:v>43194</c:v>
                </c:pt>
                <c:pt idx="65">
                  <c:v>43195</c:v>
                </c:pt>
                <c:pt idx="66">
                  <c:v>43196</c:v>
                </c:pt>
                <c:pt idx="67">
                  <c:v>43199</c:v>
                </c:pt>
                <c:pt idx="68">
                  <c:v>43200</c:v>
                </c:pt>
                <c:pt idx="69">
                  <c:v>43202</c:v>
                </c:pt>
                <c:pt idx="70">
                  <c:v>43203</c:v>
                </c:pt>
                <c:pt idx="71">
                  <c:v>43206</c:v>
                </c:pt>
                <c:pt idx="72">
                  <c:v>43207</c:v>
                </c:pt>
                <c:pt idx="73">
                  <c:v>43208</c:v>
                </c:pt>
                <c:pt idx="74">
                  <c:v>43209</c:v>
                </c:pt>
                <c:pt idx="75">
                  <c:v>43210</c:v>
                </c:pt>
                <c:pt idx="76">
                  <c:v>43213</c:v>
                </c:pt>
                <c:pt idx="77">
                  <c:v>43214</c:v>
                </c:pt>
                <c:pt idx="78">
                  <c:v>43215</c:v>
                </c:pt>
                <c:pt idx="79">
                  <c:v>43216</c:v>
                </c:pt>
                <c:pt idx="80">
                  <c:v>43217</c:v>
                </c:pt>
                <c:pt idx="81">
                  <c:v>43220</c:v>
                </c:pt>
                <c:pt idx="82">
                  <c:v>43222</c:v>
                </c:pt>
                <c:pt idx="83">
                  <c:v>43223</c:v>
                </c:pt>
                <c:pt idx="84">
                  <c:v>43224</c:v>
                </c:pt>
                <c:pt idx="85">
                  <c:v>43227</c:v>
                </c:pt>
                <c:pt idx="86">
                  <c:v>43228</c:v>
                </c:pt>
                <c:pt idx="87">
                  <c:v>43229</c:v>
                </c:pt>
                <c:pt idx="88">
                  <c:v>43230</c:v>
                </c:pt>
                <c:pt idx="89">
                  <c:v>43231</c:v>
                </c:pt>
                <c:pt idx="90">
                  <c:v>43234</c:v>
                </c:pt>
                <c:pt idx="91">
                  <c:v>43235</c:v>
                </c:pt>
                <c:pt idx="92">
                  <c:v>43236</c:v>
                </c:pt>
                <c:pt idx="93">
                  <c:v>43237</c:v>
                </c:pt>
                <c:pt idx="94">
                  <c:v>43238</c:v>
                </c:pt>
                <c:pt idx="95">
                  <c:v>43241</c:v>
                </c:pt>
                <c:pt idx="96">
                  <c:v>43242</c:v>
                </c:pt>
                <c:pt idx="97">
                  <c:v>43243</c:v>
                </c:pt>
                <c:pt idx="98">
                  <c:v>43244</c:v>
                </c:pt>
                <c:pt idx="99">
                  <c:v>43245</c:v>
                </c:pt>
                <c:pt idx="100">
                  <c:v>43248</c:v>
                </c:pt>
                <c:pt idx="101">
                  <c:v>43249</c:v>
                </c:pt>
                <c:pt idx="102">
                  <c:v>43250</c:v>
                </c:pt>
                <c:pt idx="103">
                  <c:v>43251</c:v>
                </c:pt>
                <c:pt idx="104">
                  <c:v>43252</c:v>
                </c:pt>
                <c:pt idx="105">
                  <c:v>43255</c:v>
                </c:pt>
                <c:pt idx="106">
                  <c:v>43256</c:v>
                </c:pt>
                <c:pt idx="107">
                  <c:v>43257</c:v>
                </c:pt>
                <c:pt idx="108">
                  <c:v>43258</c:v>
                </c:pt>
                <c:pt idx="109">
                  <c:v>43259</c:v>
                </c:pt>
                <c:pt idx="110">
                  <c:v>43262</c:v>
                </c:pt>
                <c:pt idx="111">
                  <c:v>43263</c:v>
                </c:pt>
                <c:pt idx="112">
                  <c:v>43264</c:v>
                </c:pt>
                <c:pt idx="113">
                  <c:v>43265</c:v>
                </c:pt>
                <c:pt idx="114">
                  <c:v>43266</c:v>
                </c:pt>
                <c:pt idx="115">
                  <c:v>43269</c:v>
                </c:pt>
                <c:pt idx="116">
                  <c:v>43270</c:v>
                </c:pt>
                <c:pt idx="117">
                  <c:v>43271</c:v>
                </c:pt>
                <c:pt idx="118">
                  <c:v>43272</c:v>
                </c:pt>
                <c:pt idx="119">
                  <c:v>43273</c:v>
                </c:pt>
                <c:pt idx="120">
                  <c:v>43276</c:v>
                </c:pt>
                <c:pt idx="121">
                  <c:v>43277</c:v>
                </c:pt>
                <c:pt idx="122">
                  <c:v>43278</c:v>
                </c:pt>
                <c:pt idx="123">
                  <c:v>43279</c:v>
                </c:pt>
                <c:pt idx="124">
                  <c:v>43280</c:v>
                </c:pt>
                <c:pt idx="125">
                  <c:v>43283</c:v>
                </c:pt>
                <c:pt idx="126">
                  <c:v>43284</c:v>
                </c:pt>
                <c:pt idx="127">
                  <c:v>43285</c:v>
                </c:pt>
                <c:pt idx="128">
                  <c:v>43286</c:v>
                </c:pt>
                <c:pt idx="129">
                  <c:v>43287</c:v>
                </c:pt>
                <c:pt idx="130">
                  <c:v>43290</c:v>
                </c:pt>
                <c:pt idx="131">
                  <c:v>43291</c:v>
                </c:pt>
                <c:pt idx="132">
                  <c:v>43292</c:v>
                </c:pt>
                <c:pt idx="133">
                  <c:v>43293</c:v>
                </c:pt>
                <c:pt idx="134">
                  <c:v>43294</c:v>
                </c:pt>
                <c:pt idx="135">
                  <c:v>43297</c:v>
                </c:pt>
                <c:pt idx="136">
                  <c:v>43298</c:v>
                </c:pt>
                <c:pt idx="137">
                  <c:v>43299</c:v>
                </c:pt>
                <c:pt idx="138">
                  <c:v>43300</c:v>
                </c:pt>
                <c:pt idx="139">
                  <c:v>43301</c:v>
                </c:pt>
                <c:pt idx="140">
                  <c:v>43304</c:v>
                </c:pt>
                <c:pt idx="141">
                  <c:v>43305</c:v>
                </c:pt>
                <c:pt idx="142">
                  <c:v>43306</c:v>
                </c:pt>
                <c:pt idx="143">
                  <c:v>43307</c:v>
                </c:pt>
                <c:pt idx="144">
                  <c:v>43308</c:v>
                </c:pt>
                <c:pt idx="145">
                  <c:v>43311</c:v>
                </c:pt>
                <c:pt idx="146">
                  <c:v>43312</c:v>
                </c:pt>
                <c:pt idx="147">
                  <c:v>43313</c:v>
                </c:pt>
                <c:pt idx="148">
                  <c:v>43314</c:v>
                </c:pt>
                <c:pt idx="149">
                  <c:v>43315</c:v>
                </c:pt>
                <c:pt idx="150">
                  <c:v>43318</c:v>
                </c:pt>
                <c:pt idx="151">
                  <c:v>43319</c:v>
                </c:pt>
                <c:pt idx="152">
                  <c:v>43320</c:v>
                </c:pt>
                <c:pt idx="153">
                  <c:v>43321</c:v>
                </c:pt>
                <c:pt idx="154">
                  <c:v>43322</c:v>
                </c:pt>
                <c:pt idx="155">
                  <c:v>43325</c:v>
                </c:pt>
                <c:pt idx="156">
                  <c:v>43326</c:v>
                </c:pt>
                <c:pt idx="157">
                  <c:v>43327</c:v>
                </c:pt>
                <c:pt idx="158">
                  <c:v>43328</c:v>
                </c:pt>
                <c:pt idx="159">
                  <c:v>43329</c:v>
                </c:pt>
                <c:pt idx="160">
                  <c:v>43332</c:v>
                </c:pt>
                <c:pt idx="161">
                  <c:v>43333</c:v>
                </c:pt>
                <c:pt idx="162">
                  <c:v>43334</c:v>
                </c:pt>
                <c:pt idx="163">
                  <c:v>43335</c:v>
                </c:pt>
                <c:pt idx="164">
                  <c:v>43336</c:v>
                </c:pt>
                <c:pt idx="165">
                  <c:v>43339</c:v>
                </c:pt>
                <c:pt idx="166">
                  <c:v>43340</c:v>
                </c:pt>
                <c:pt idx="167">
                  <c:v>43341</c:v>
                </c:pt>
                <c:pt idx="168">
                  <c:v>43342</c:v>
                </c:pt>
                <c:pt idx="169">
                  <c:v>43343</c:v>
                </c:pt>
                <c:pt idx="170">
                  <c:v>43346</c:v>
                </c:pt>
                <c:pt idx="171">
                  <c:v>43347</c:v>
                </c:pt>
                <c:pt idx="172">
                  <c:v>43348</c:v>
                </c:pt>
                <c:pt idx="173">
                  <c:v>43349</c:v>
                </c:pt>
                <c:pt idx="174">
                  <c:v>43350</c:v>
                </c:pt>
                <c:pt idx="175">
                  <c:v>43353</c:v>
                </c:pt>
                <c:pt idx="176">
                  <c:v>43354</c:v>
                </c:pt>
                <c:pt idx="177">
                  <c:v>43355</c:v>
                </c:pt>
                <c:pt idx="178">
                  <c:v>43356</c:v>
                </c:pt>
                <c:pt idx="179">
                  <c:v>43357</c:v>
                </c:pt>
                <c:pt idx="180">
                  <c:v>43360</c:v>
                </c:pt>
                <c:pt idx="181">
                  <c:v>43361</c:v>
                </c:pt>
                <c:pt idx="182">
                  <c:v>43362</c:v>
                </c:pt>
                <c:pt idx="183">
                  <c:v>43363</c:v>
                </c:pt>
                <c:pt idx="184">
                  <c:v>43364</c:v>
                </c:pt>
                <c:pt idx="185">
                  <c:v>43367</c:v>
                </c:pt>
                <c:pt idx="186">
                  <c:v>43368</c:v>
                </c:pt>
                <c:pt idx="187">
                  <c:v>43369</c:v>
                </c:pt>
                <c:pt idx="188">
                  <c:v>43370</c:v>
                </c:pt>
                <c:pt idx="189">
                  <c:v>43371</c:v>
                </c:pt>
                <c:pt idx="190">
                  <c:v>43374</c:v>
                </c:pt>
                <c:pt idx="191">
                  <c:v>43375</c:v>
                </c:pt>
                <c:pt idx="192">
                  <c:v>43376</c:v>
                </c:pt>
                <c:pt idx="193">
                  <c:v>43377</c:v>
                </c:pt>
                <c:pt idx="194">
                  <c:v>43378</c:v>
                </c:pt>
                <c:pt idx="195">
                  <c:v>43381</c:v>
                </c:pt>
                <c:pt idx="196">
                  <c:v>43382</c:v>
                </c:pt>
                <c:pt idx="197">
                  <c:v>43383</c:v>
                </c:pt>
                <c:pt idx="198">
                  <c:v>43384</c:v>
                </c:pt>
                <c:pt idx="199">
                  <c:v>43385</c:v>
                </c:pt>
                <c:pt idx="200">
                  <c:v>43388</c:v>
                </c:pt>
                <c:pt idx="201">
                  <c:v>43389</c:v>
                </c:pt>
                <c:pt idx="202">
                  <c:v>43390</c:v>
                </c:pt>
                <c:pt idx="203">
                  <c:v>43391</c:v>
                </c:pt>
                <c:pt idx="204">
                  <c:v>43392</c:v>
                </c:pt>
                <c:pt idx="205">
                  <c:v>43395</c:v>
                </c:pt>
                <c:pt idx="206">
                  <c:v>43396</c:v>
                </c:pt>
                <c:pt idx="207">
                  <c:v>43397</c:v>
                </c:pt>
                <c:pt idx="208">
                  <c:v>43398</c:v>
                </c:pt>
                <c:pt idx="209">
                  <c:v>43399</c:v>
                </c:pt>
                <c:pt idx="210">
                  <c:v>43402</c:v>
                </c:pt>
                <c:pt idx="211">
                  <c:v>43403</c:v>
                </c:pt>
                <c:pt idx="212">
                  <c:v>43404</c:v>
                </c:pt>
                <c:pt idx="213">
                  <c:v>43405</c:v>
                </c:pt>
                <c:pt idx="214">
                  <c:v>43406</c:v>
                </c:pt>
                <c:pt idx="215">
                  <c:v>43409</c:v>
                </c:pt>
                <c:pt idx="216">
                  <c:v>43410</c:v>
                </c:pt>
                <c:pt idx="217">
                  <c:v>43411</c:v>
                </c:pt>
                <c:pt idx="218">
                  <c:v>43412</c:v>
                </c:pt>
                <c:pt idx="219">
                  <c:v>43413</c:v>
                </c:pt>
                <c:pt idx="220">
                  <c:v>43416</c:v>
                </c:pt>
                <c:pt idx="221">
                  <c:v>43417</c:v>
                </c:pt>
                <c:pt idx="222">
                  <c:v>43418</c:v>
                </c:pt>
                <c:pt idx="223">
                  <c:v>43419</c:v>
                </c:pt>
                <c:pt idx="224">
                  <c:v>43420</c:v>
                </c:pt>
                <c:pt idx="225">
                  <c:v>43423</c:v>
                </c:pt>
                <c:pt idx="226">
                  <c:v>43424</c:v>
                </c:pt>
                <c:pt idx="227">
                  <c:v>43425</c:v>
                </c:pt>
                <c:pt idx="228">
                  <c:v>43426</c:v>
                </c:pt>
                <c:pt idx="229">
                  <c:v>43427</c:v>
                </c:pt>
                <c:pt idx="230">
                  <c:v>43430</c:v>
                </c:pt>
                <c:pt idx="231">
                  <c:v>43431</c:v>
                </c:pt>
                <c:pt idx="232">
                  <c:v>43432</c:v>
                </c:pt>
                <c:pt idx="233">
                  <c:v>43433</c:v>
                </c:pt>
                <c:pt idx="234">
                  <c:v>43434</c:v>
                </c:pt>
                <c:pt idx="235">
                  <c:v>43437</c:v>
                </c:pt>
                <c:pt idx="236">
                  <c:v>43438</c:v>
                </c:pt>
                <c:pt idx="237">
                  <c:v>43439</c:v>
                </c:pt>
                <c:pt idx="238">
                  <c:v>43440</c:v>
                </c:pt>
                <c:pt idx="239">
                  <c:v>43441</c:v>
                </c:pt>
                <c:pt idx="240">
                  <c:v>43444</c:v>
                </c:pt>
                <c:pt idx="241">
                  <c:v>43445</c:v>
                </c:pt>
                <c:pt idx="242">
                  <c:v>43446</c:v>
                </c:pt>
                <c:pt idx="243">
                  <c:v>43447</c:v>
                </c:pt>
                <c:pt idx="244">
                  <c:v>43448</c:v>
                </c:pt>
                <c:pt idx="245">
                  <c:v>43451</c:v>
                </c:pt>
                <c:pt idx="246">
                  <c:v>43452</c:v>
                </c:pt>
                <c:pt idx="247">
                  <c:v>43453</c:v>
                </c:pt>
                <c:pt idx="248">
                  <c:v>43454</c:v>
                </c:pt>
                <c:pt idx="249">
                  <c:v>43455</c:v>
                </c:pt>
                <c:pt idx="250">
                  <c:v>43458</c:v>
                </c:pt>
                <c:pt idx="251">
                  <c:v>43461</c:v>
                </c:pt>
                <c:pt idx="252">
                  <c:v>43462</c:v>
                </c:pt>
                <c:pt idx="253">
                  <c:v>43465</c:v>
                </c:pt>
              </c:numCache>
            </c:numRef>
          </c:cat>
          <c:val>
            <c:numRef>
              <c:f>'WORKSHEET 2018'!$B$2:$B$255</c:f>
              <c:numCache>
                <c:formatCode>#,##0.00</c:formatCode>
                <c:ptCount val="254"/>
                <c:pt idx="0">
                  <c:v>79.400000000000006</c:v>
                </c:pt>
                <c:pt idx="1">
                  <c:v>79.400000000000006</c:v>
                </c:pt>
                <c:pt idx="2">
                  <c:v>79.400000000000006</c:v>
                </c:pt>
                <c:pt idx="3">
                  <c:v>81</c:v>
                </c:pt>
                <c:pt idx="4">
                  <c:v>81</c:v>
                </c:pt>
                <c:pt idx="5">
                  <c:v>81.8</c:v>
                </c:pt>
                <c:pt idx="6">
                  <c:v>81.599999999999994</c:v>
                </c:pt>
                <c:pt idx="7">
                  <c:v>81</c:v>
                </c:pt>
                <c:pt idx="8">
                  <c:v>82</c:v>
                </c:pt>
                <c:pt idx="9">
                  <c:v>82.2</c:v>
                </c:pt>
                <c:pt idx="10">
                  <c:v>82.2</c:v>
                </c:pt>
                <c:pt idx="11">
                  <c:v>81.599999999999994</c:v>
                </c:pt>
                <c:pt idx="12">
                  <c:v>81.400000000000006</c:v>
                </c:pt>
                <c:pt idx="13">
                  <c:v>81</c:v>
                </c:pt>
                <c:pt idx="14">
                  <c:v>80.599999999999994</c:v>
                </c:pt>
                <c:pt idx="15">
                  <c:v>80.400000000000006</c:v>
                </c:pt>
                <c:pt idx="16">
                  <c:v>81</c:v>
                </c:pt>
                <c:pt idx="17">
                  <c:v>80</c:v>
                </c:pt>
                <c:pt idx="18">
                  <c:v>81</c:v>
                </c:pt>
                <c:pt idx="19">
                  <c:v>81.400000000000006</c:v>
                </c:pt>
                <c:pt idx="20">
                  <c:v>81.8</c:v>
                </c:pt>
                <c:pt idx="21">
                  <c:v>81.8</c:v>
                </c:pt>
                <c:pt idx="22">
                  <c:v>79.8</c:v>
                </c:pt>
                <c:pt idx="23">
                  <c:v>79.8</c:v>
                </c:pt>
                <c:pt idx="24">
                  <c:v>79.599999999999994</c:v>
                </c:pt>
                <c:pt idx="25">
                  <c:v>78.8</c:v>
                </c:pt>
                <c:pt idx="26">
                  <c:v>79.8</c:v>
                </c:pt>
                <c:pt idx="27">
                  <c:v>80.400000000000006</c:v>
                </c:pt>
                <c:pt idx="28">
                  <c:v>78.400000000000006</c:v>
                </c:pt>
                <c:pt idx="29">
                  <c:v>80</c:v>
                </c:pt>
                <c:pt idx="30">
                  <c:v>81.400000000000006</c:v>
                </c:pt>
                <c:pt idx="31">
                  <c:v>82.4</c:v>
                </c:pt>
                <c:pt idx="32">
                  <c:v>83</c:v>
                </c:pt>
                <c:pt idx="33">
                  <c:v>81.8</c:v>
                </c:pt>
                <c:pt idx="34">
                  <c:v>83.8</c:v>
                </c:pt>
                <c:pt idx="35">
                  <c:v>84.8</c:v>
                </c:pt>
                <c:pt idx="36">
                  <c:v>84</c:v>
                </c:pt>
                <c:pt idx="37">
                  <c:v>84</c:v>
                </c:pt>
                <c:pt idx="38">
                  <c:v>85</c:v>
                </c:pt>
                <c:pt idx="39">
                  <c:v>84.6</c:v>
                </c:pt>
                <c:pt idx="40">
                  <c:v>83.8</c:v>
                </c:pt>
                <c:pt idx="41">
                  <c:v>82.8</c:v>
                </c:pt>
                <c:pt idx="42">
                  <c:v>82.6</c:v>
                </c:pt>
                <c:pt idx="43">
                  <c:v>83.4</c:v>
                </c:pt>
                <c:pt idx="44">
                  <c:v>82</c:v>
                </c:pt>
                <c:pt idx="45">
                  <c:v>81.8</c:v>
                </c:pt>
                <c:pt idx="46">
                  <c:v>82.6</c:v>
                </c:pt>
                <c:pt idx="47">
                  <c:v>82.4</c:v>
                </c:pt>
                <c:pt idx="48">
                  <c:v>83</c:v>
                </c:pt>
                <c:pt idx="49">
                  <c:v>82.8</c:v>
                </c:pt>
                <c:pt idx="50">
                  <c:v>83.4</c:v>
                </c:pt>
                <c:pt idx="51">
                  <c:v>83.4</c:v>
                </c:pt>
                <c:pt idx="52">
                  <c:v>81.599999999999994</c:v>
                </c:pt>
                <c:pt idx="53">
                  <c:v>84.2</c:v>
                </c:pt>
                <c:pt idx="54">
                  <c:v>84.2</c:v>
                </c:pt>
                <c:pt idx="55">
                  <c:v>84.8</c:v>
                </c:pt>
                <c:pt idx="56">
                  <c:v>84.6</c:v>
                </c:pt>
                <c:pt idx="57">
                  <c:v>84.4</c:v>
                </c:pt>
                <c:pt idx="58">
                  <c:v>83.8</c:v>
                </c:pt>
                <c:pt idx="59">
                  <c:v>84.2</c:v>
                </c:pt>
                <c:pt idx="60">
                  <c:v>84.6</c:v>
                </c:pt>
                <c:pt idx="61">
                  <c:v>87.6</c:v>
                </c:pt>
                <c:pt idx="62">
                  <c:v>87.2</c:v>
                </c:pt>
                <c:pt idx="63">
                  <c:v>87.6</c:v>
                </c:pt>
                <c:pt idx="64">
                  <c:v>87</c:v>
                </c:pt>
                <c:pt idx="65">
                  <c:v>88</c:v>
                </c:pt>
                <c:pt idx="66">
                  <c:v>88.2</c:v>
                </c:pt>
                <c:pt idx="67">
                  <c:v>87.8</c:v>
                </c:pt>
                <c:pt idx="68">
                  <c:v>88.6</c:v>
                </c:pt>
                <c:pt idx="69">
                  <c:v>88.4</c:v>
                </c:pt>
                <c:pt idx="70">
                  <c:v>87.6</c:v>
                </c:pt>
                <c:pt idx="71">
                  <c:v>87</c:v>
                </c:pt>
                <c:pt idx="72">
                  <c:v>86.2</c:v>
                </c:pt>
                <c:pt idx="73">
                  <c:v>87.4</c:v>
                </c:pt>
                <c:pt idx="74">
                  <c:v>87.2</c:v>
                </c:pt>
                <c:pt idx="75">
                  <c:v>87.6</c:v>
                </c:pt>
                <c:pt idx="76">
                  <c:v>87.8</c:v>
                </c:pt>
                <c:pt idx="77">
                  <c:v>86.6</c:v>
                </c:pt>
                <c:pt idx="78">
                  <c:v>85.6</c:v>
                </c:pt>
                <c:pt idx="79">
                  <c:v>85</c:v>
                </c:pt>
                <c:pt idx="80">
                  <c:v>85.6</c:v>
                </c:pt>
                <c:pt idx="81">
                  <c:v>85.8</c:v>
                </c:pt>
                <c:pt idx="82">
                  <c:v>85</c:v>
                </c:pt>
                <c:pt idx="83">
                  <c:v>84.4</c:v>
                </c:pt>
                <c:pt idx="84">
                  <c:v>84.2</c:v>
                </c:pt>
                <c:pt idx="85">
                  <c:v>85.2</c:v>
                </c:pt>
                <c:pt idx="86">
                  <c:v>85.2</c:v>
                </c:pt>
                <c:pt idx="87">
                  <c:v>84.6</c:v>
                </c:pt>
                <c:pt idx="88">
                  <c:v>85.2</c:v>
                </c:pt>
                <c:pt idx="89">
                  <c:v>84.6</c:v>
                </c:pt>
                <c:pt idx="90">
                  <c:v>85.8</c:v>
                </c:pt>
                <c:pt idx="91">
                  <c:v>84.6</c:v>
                </c:pt>
                <c:pt idx="92">
                  <c:v>84.6</c:v>
                </c:pt>
                <c:pt idx="93">
                  <c:v>84.6</c:v>
                </c:pt>
                <c:pt idx="94">
                  <c:v>90.8</c:v>
                </c:pt>
                <c:pt idx="95">
                  <c:v>88</c:v>
                </c:pt>
                <c:pt idx="96">
                  <c:v>84.6</c:v>
                </c:pt>
                <c:pt idx="97">
                  <c:v>82</c:v>
                </c:pt>
                <c:pt idx="98">
                  <c:v>81</c:v>
                </c:pt>
                <c:pt idx="99">
                  <c:v>81.2</c:v>
                </c:pt>
                <c:pt idx="100">
                  <c:v>79.8</c:v>
                </c:pt>
                <c:pt idx="101">
                  <c:v>79.8</c:v>
                </c:pt>
                <c:pt idx="102">
                  <c:v>79.8</c:v>
                </c:pt>
                <c:pt idx="103">
                  <c:v>80</c:v>
                </c:pt>
                <c:pt idx="104">
                  <c:v>79.2</c:v>
                </c:pt>
                <c:pt idx="105">
                  <c:v>79.8</c:v>
                </c:pt>
                <c:pt idx="106">
                  <c:v>80</c:v>
                </c:pt>
                <c:pt idx="107">
                  <c:v>79.2</c:v>
                </c:pt>
                <c:pt idx="108">
                  <c:v>78.599999999999994</c:v>
                </c:pt>
                <c:pt idx="109">
                  <c:v>79.8</c:v>
                </c:pt>
                <c:pt idx="110">
                  <c:v>79.400000000000006</c:v>
                </c:pt>
                <c:pt idx="111">
                  <c:v>78.599999999999994</c:v>
                </c:pt>
                <c:pt idx="112">
                  <c:v>78.8</c:v>
                </c:pt>
                <c:pt idx="113">
                  <c:v>78</c:v>
                </c:pt>
                <c:pt idx="114">
                  <c:v>78.400000000000006</c:v>
                </c:pt>
                <c:pt idx="115">
                  <c:v>78</c:v>
                </c:pt>
                <c:pt idx="116">
                  <c:v>77.8</c:v>
                </c:pt>
                <c:pt idx="117">
                  <c:v>77.8</c:v>
                </c:pt>
                <c:pt idx="118">
                  <c:v>77.8</c:v>
                </c:pt>
                <c:pt idx="119">
                  <c:v>77.8</c:v>
                </c:pt>
                <c:pt idx="120">
                  <c:v>75.400000000000006</c:v>
                </c:pt>
                <c:pt idx="121">
                  <c:v>75.599999999999994</c:v>
                </c:pt>
                <c:pt idx="122">
                  <c:v>74.599999999999994</c:v>
                </c:pt>
                <c:pt idx="123">
                  <c:v>74.400000000000006</c:v>
                </c:pt>
                <c:pt idx="124">
                  <c:v>75</c:v>
                </c:pt>
                <c:pt idx="125">
                  <c:v>75.599999999999994</c:v>
                </c:pt>
                <c:pt idx="126">
                  <c:v>75.599999999999994</c:v>
                </c:pt>
                <c:pt idx="127">
                  <c:v>75</c:v>
                </c:pt>
                <c:pt idx="128">
                  <c:v>75</c:v>
                </c:pt>
                <c:pt idx="129">
                  <c:v>74.2</c:v>
                </c:pt>
                <c:pt idx="130">
                  <c:v>74.2</c:v>
                </c:pt>
                <c:pt idx="131">
                  <c:v>73</c:v>
                </c:pt>
                <c:pt idx="132">
                  <c:v>72.8</c:v>
                </c:pt>
                <c:pt idx="133">
                  <c:v>73.400000000000006</c:v>
                </c:pt>
                <c:pt idx="134">
                  <c:v>77.8</c:v>
                </c:pt>
                <c:pt idx="135">
                  <c:v>77.599999999999994</c:v>
                </c:pt>
                <c:pt idx="136">
                  <c:v>76.599999999999994</c:v>
                </c:pt>
                <c:pt idx="137">
                  <c:v>73.8</c:v>
                </c:pt>
                <c:pt idx="138">
                  <c:v>75.2</c:v>
                </c:pt>
                <c:pt idx="139">
                  <c:v>74.8</c:v>
                </c:pt>
                <c:pt idx="140">
                  <c:v>74</c:v>
                </c:pt>
                <c:pt idx="141">
                  <c:v>74.599999999999994</c:v>
                </c:pt>
                <c:pt idx="142">
                  <c:v>73.599999999999994</c:v>
                </c:pt>
                <c:pt idx="143">
                  <c:v>73.599999999999994</c:v>
                </c:pt>
                <c:pt idx="144">
                  <c:v>74.400000000000006</c:v>
                </c:pt>
                <c:pt idx="145">
                  <c:v>74.400000000000006</c:v>
                </c:pt>
                <c:pt idx="146">
                  <c:v>75.2</c:v>
                </c:pt>
                <c:pt idx="147">
                  <c:v>75.2</c:v>
                </c:pt>
                <c:pt idx="148">
                  <c:v>76</c:v>
                </c:pt>
                <c:pt idx="149">
                  <c:v>76.2</c:v>
                </c:pt>
                <c:pt idx="150">
                  <c:v>76.2</c:v>
                </c:pt>
                <c:pt idx="151">
                  <c:v>76.2</c:v>
                </c:pt>
                <c:pt idx="152">
                  <c:v>76</c:v>
                </c:pt>
                <c:pt idx="153">
                  <c:v>75.400000000000006</c:v>
                </c:pt>
                <c:pt idx="154">
                  <c:v>75.2</c:v>
                </c:pt>
                <c:pt idx="155">
                  <c:v>75</c:v>
                </c:pt>
                <c:pt idx="156">
                  <c:v>74.599999999999994</c:v>
                </c:pt>
                <c:pt idx="157">
                  <c:v>74.599999999999994</c:v>
                </c:pt>
                <c:pt idx="158">
                  <c:v>74.400000000000006</c:v>
                </c:pt>
                <c:pt idx="159">
                  <c:v>74.599999999999994</c:v>
                </c:pt>
                <c:pt idx="160">
                  <c:v>74.599999999999994</c:v>
                </c:pt>
                <c:pt idx="161">
                  <c:v>75.2</c:v>
                </c:pt>
                <c:pt idx="162">
                  <c:v>74.8</c:v>
                </c:pt>
                <c:pt idx="163">
                  <c:v>74</c:v>
                </c:pt>
                <c:pt idx="164">
                  <c:v>73.400000000000006</c:v>
                </c:pt>
                <c:pt idx="165">
                  <c:v>73.599999999999994</c:v>
                </c:pt>
                <c:pt idx="166">
                  <c:v>73.2</c:v>
                </c:pt>
                <c:pt idx="167">
                  <c:v>73.2</c:v>
                </c:pt>
                <c:pt idx="168">
                  <c:v>72.599999999999994</c:v>
                </c:pt>
                <c:pt idx="169">
                  <c:v>73.2</c:v>
                </c:pt>
                <c:pt idx="170">
                  <c:v>73</c:v>
                </c:pt>
                <c:pt idx="171">
                  <c:v>73</c:v>
                </c:pt>
                <c:pt idx="172">
                  <c:v>72.400000000000006</c:v>
                </c:pt>
                <c:pt idx="173">
                  <c:v>72.400000000000006</c:v>
                </c:pt>
                <c:pt idx="174">
                  <c:v>71.599999999999994</c:v>
                </c:pt>
                <c:pt idx="175">
                  <c:v>71.599999999999994</c:v>
                </c:pt>
                <c:pt idx="176">
                  <c:v>73</c:v>
                </c:pt>
                <c:pt idx="177">
                  <c:v>71</c:v>
                </c:pt>
                <c:pt idx="178">
                  <c:v>69.400000000000006</c:v>
                </c:pt>
                <c:pt idx="179">
                  <c:v>70</c:v>
                </c:pt>
                <c:pt idx="180">
                  <c:v>69</c:v>
                </c:pt>
                <c:pt idx="181">
                  <c:v>68.2</c:v>
                </c:pt>
                <c:pt idx="182">
                  <c:v>67.2</c:v>
                </c:pt>
                <c:pt idx="183">
                  <c:v>67.8</c:v>
                </c:pt>
                <c:pt idx="184">
                  <c:v>67.8</c:v>
                </c:pt>
                <c:pt idx="185">
                  <c:v>67.8</c:v>
                </c:pt>
                <c:pt idx="186">
                  <c:v>67.599999999999994</c:v>
                </c:pt>
                <c:pt idx="187">
                  <c:v>65.599999999999994</c:v>
                </c:pt>
                <c:pt idx="188">
                  <c:v>65.599999999999994</c:v>
                </c:pt>
                <c:pt idx="189">
                  <c:v>65.599999999999994</c:v>
                </c:pt>
                <c:pt idx="190">
                  <c:v>65.599999999999994</c:v>
                </c:pt>
                <c:pt idx="191">
                  <c:v>65.599999999999994</c:v>
                </c:pt>
                <c:pt idx="192">
                  <c:v>65.599999999999994</c:v>
                </c:pt>
                <c:pt idx="193">
                  <c:v>66.8</c:v>
                </c:pt>
                <c:pt idx="194">
                  <c:v>66.8</c:v>
                </c:pt>
                <c:pt idx="195">
                  <c:v>66.8</c:v>
                </c:pt>
                <c:pt idx="196">
                  <c:v>67.400000000000006</c:v>
                </c:pt>
                <c:pt idx="197">
                  <c:v>66.400000000000006</c:v>
                </c:pt>
                <c:pt idx="198">
                  <c:v>66.400000000000006</c:v>
                </c:pt>
                <c:pt idx="199">
                  <c:v>67</c:v>
                </c:pt>
                <c:pt idx="200">
                  <c:v>69.599999999999994</c:v>
                </c:pt>
                <c:pt idx="201">
                  <c:v>68.599999999999994</c:v>
                </c:pt>
                <c:pt idx="202">
                  <c:v>68.599999999999994</c:v>
                </c:pt>
                <c:pt idx="203">
                  <c:v>68.599999999999994</c:v>
                </c:pt>
                <c:pt idx="204">
                  <c:v>70</c:v>
                </c:pt>
                <c:pt idx="205">
                  <c:v>69.599999999999994</c:v>
                </c:pt>
                <c:pt idx="206">
                  <c:v>68.8</c:v>
                </c:pt>
                <c:pt idx="207">
                  <c:v>68</c:v>
                </c:pt>
                <c:pt idx="208">
                  <c:v>65.8</c:v>
                </c:pt>
                <c:pt idx="209">
                  <c:v>65.400000000000006</c:v>
                </c:pt>
                <c:pt idx="210">
                  <c:v>65.599999999999994</c:v>
                </c:pt>
                <c:pt idx="211">
                  <c:v>63.8</c:v>
                </c:pt>
                <c:pt idx="212">
                  <c:v>64.8</c:v>
                </c:pt>
                <c:pt idx="213">
                  <c:v>65.8</c:v>
                </c:pt>
                <c:pt idx="214">
                  <c:v>65.599999999999994</c:v>
                </c:pt>
                <c:pt idx="215">
                  <c:v>67</c:v>
                </c:pt>
                <c:pt idx="216">
                  <c:v>67</c:v>
                </c:pt>
                <c:pt idx="217">
                  <c:v>66.400000000000006</c:v>
                </c:pt>
                <c:pt idx="218">
                  <c:v>66.400000000000006</c:v>
                </c:pt>
                <c:pt idx="219">
                  <c:v>67.8</c:v>
                </c:pt>
                <c:pt idx="220">
                  <c:v>68.2</c:v>
                </c:pt>
                <c:pt idx="221">
                  <c:v>67</c:v>
                </c:pt>
                <c:pt idx="222">
                  <c:v>67.599999999999994</c:v>
                </c:pt>
                <c:pt idx="223">
                  <c:v>66.8</c:v>
                </c:pt>
                <c:pt idx="224">
                  <c:v>67.599999999999994</c:v>
                </c:pt>
                <c:pt idx="225">
                  <c:v>67</c:v>
                </c:pt>
                <c:pt idx="226">
                  <c:v>66.400000000000006</c:v>
                </c:pt>
                <c:pt idx="227">
                  <c:v>65.599999999999994</c:v>
                </c:pt>
                <c:pt idx="228">
                  <c:v>65.400000000000006</c:v>
                </c:pt>
                <c:pt idx="229">
                  <c:v>65.599999999999994</c:v>
                </c:pt>
                <c:pt idx="230">
                  <c:v>65.599999999999994</c:v>
                </c:pt>
                <c:pt idx="231">
                  <c:v>65.400000000000006</c:v>
                </c:pt>
                <c:pt idx="232">
                  <c:v>65.8</c:v>
                </c:pt>
                <c:pt idx="233">
                  <c:v>63.6</c:v>
                </c:pt>
                <c:pt idx="234">
                  <c:v>62.6</c:v>
                </c:pt>
                <c:pt idx="235">
                  <c:v>60.2</c:v>
                </c:pt>
                <c:pt idx="236">
                  <c:v>60.4</c:v>
                </c:pt>
                <c:pt idx="237">
                  <c:v>60.4</c:v>
                </c:pt>
                <c:pt idx="238">
                  <c:v>60.6</c:v>
                </c:pt>
                <c:pt idx="239">
                  <c:v>60.4</c:v>
                </c:pt>
                <c:pt idx="240">
                  <c:v>60.8</c:v>
                </c:pt>
                <c:pt idx="241">
                  <c:v>61</c:v>
                </c:pt>
                <c:pt idx="242">
                  <c:v>60.8</c:v>
                </c:pt>
                <c:pt idx="243">
                  <c:v>62.2</c:v>
                </c:pt>
                <c:pt idx="244">
                  <c:v>61.2</c:v>
                </c:pt>
                <c:pt idx="245">
                  <c:v>62</c:v>
                </c:pt>
                <c:pt idx="246">
                  <c:v>60</c:v>
                </c:pt>
                <c:pt idx="247">
                  <c:v>59.6</c:v>
                </c:pt>
                <c:pt idx="248">
                  <c:v>58.2</c:v>
                </c:pt>
                <c:pt idx="249">
                  <c:v>57.6</c:v>
                </c:pt>
                <c:pt idx="250">
                  <c:v>57.4</c:v>
                </c:pt>
                <c:pt idx="251">
                  <c:v>57</c:v>
                </c:pt>
                <c:pt idx="252">
                  <c:v>55.4</c:v>
                </c:pt>
                <c:pt idx="253">
                  <c:v>55.8</c:v>
                </c:pt>
              </c:numCache>
            </c:numRef>
          </c:val>
          <c:smooth val="0"/>
          <c:extLst xmlns:c16r2="http://schemas.microsoft.com/office/drawing/2015/06/chart">
            <c:ext xmlns:c16="http://schemas.microsoft.com/office/drawing/2014/chart" uri="{C3380CC4-5D6E-409C-BE32-E72D297353CC}">
              <c16:uniqueId val="{00000000-C6A6-4495-A9BE-48E46B429F10}"/>
            </c:ext>
          </c:extLst>
        </c:ser>
        <c:ser>
          <c:idx val="1"/>
          <c:order val="1"/>
          <c:tx>
            <c:strRef>
              <c:f>'WORKSHEET 2018'!$C$1</c:f>
              <c:strCache>
                <c:ptCount val="1"/>
                <c:pt idx="0">
                  <c:v>CAC ALL TRADABLE</c:v>
                </c:pt>
              </c:strCache>
            </c:strRef>
          </c:tx>
          <c:spPr>
            <a:ln w="28575" cap="rnd">
              <a:solidFill>
                <a:schemeClr val="accent3"/>
              </a:solidFill>
              <a:round/>
            </a:ln>
            <a:effectLst/>
          </c:spPr>
          <c:marker>
            <c:symbol val="none"/>
          </c:marker>
          <c:cat>
            <c:numRef>
              <c:f>'WORKSHEET 2018'!$A$2:$A$255</c:f>
              <c:numCache>
                <c:formatCode>d/mm/yy;@</c:formatCode>
                <c:ptCount val="254"/>
                <c:pt idx="0">
                  <c:v>43102</c:v>
                </c:pt>
                <c:pt idx="1">
                  <c:v>43103</c:v>
                </c:pt>
                <c:pt idx="2">
                  <c:v>43104</c:v>
                </c:pt>
                <c:pt idx="3">
                  <c:v>43105</c:v>
                </c:pt>
                <c:pt idx="4">
                  <c:v>43108</c:v>
                </c:pt>
                <c:pt idx="5">
                  <c:v>43109</c:v>
                </c:pt>
                <c:pt idx="6">
                  <c:v>43110</c:v>
                </c:pt>
                <c:pt idx="7">
                  <c:v>43111</c:v>
                </c:pt>
                <c:pt idx="8">
                  <c:v>43112</c:v>
                </c:pt>
                <c:pt idx="9">
                  <c:v>43115</c:v>
                </c:pt>
                <c:pt idx="10">
                  <c:v>43116</c:v>
                </c:pt>
                <c:pt idx="11">
                  <c:v>43117</c:v>
                </c:pt>
                <c:pt idx="12">
                  <c:v>43118</c:v>
                </c:pt>
                <c:pt idx="13">
                  <c:v>43119</c:v>
                </c:pt>
                <c:pt idx="14">
                  <c:v>43122</c:v>
                </c:pt>
                <c:pt idx="15">
                  <c:v>43123</c:v>
                </c:pt>
                <c:pt idx="16">
                  <c:v>43124</c:v>
                </c:pt>
                <c:pt idx="17">
                  <c:v>43125</c:v>
                </c:pt>
                <c:pt idx="18">
                  <c:v>43126</c:v>
                </c:pt>
                <c:pt idx="19">
                  <c:v>43129</c:v>
                </c:pt>
                <c:pt idx="20">
                  <c:v>43130</c:v>
                </c:pt>
                <c:pt idx="21">
                  <c:v>43131</c:v>
                </c:pt>
                <c:pt idx="22">
                  <c:v>43132</c:v>
                </c:pt>
                <c:pt idx="23">
                  <c:v>43133</c:v>
                </c:pt>
                <c:pt idx="24">
                  <c:v>43136</c:v>
                </c:pt>
                <c:pt idx="25">
                  <c:v>43137</c:v>
                </c:pt>
                <c:pt idx="26">
                  <c:v>43138</c:v>
                </c:pt>
                <c:pt idx="27">
                  <c:v>43139</c:v>
                </c:pt>
                <c:pt idx="28">
                  <c:v>43140</c:v>
                </c:pt>
                <c:pt idx="29">
                  <c:v>43143</c:v>
                </c:pt>
                <c:pt idx="30">
                  <c:v>43144</c:v>
                </c:pt>
                <c:pt idx="31">
                  <c:v>43145</c:v>
                </c:pt>
                <c:pt idx="32">
                  <c:v>43146</c:v>
                </c:pt>
                <c:pt idx="33">
                  <c:v>43147</c:v>
                </c:pt>
                <c:pt idx="34">
                  <c:v>43150</c:v>
                </c:pt>
                <c:pt idx="35">
                  <c:v>43151</c:v>
                </c:pt>
                <c:pt idx="36">
                  <c:v>43152</c:v>
                </c:pt>
                <c:pt idx="37">
                  <c:v>43153</c:v>
                </c:pt>
                <c:pt idx="38">
                  <c:v>43154</c:v>
                </c:pt>
                <c:pt idx="39">
                  <c:v>43157</c:v>
                </c:pt>
                <c:pt idx="40">
                  <c:v>43158</c:v>
                </c:pt>
                <c:pt idx="41">
                  <c:v>43159</c:v>
                </c:pt>
                <c:pt idx="42">
                  <c:v>43160</c:v>
                </c:pt>
                <c:pt idx="43">
                  <c:v>43161</c:v>
                </c:pt>
                <c:pt idx="44">
                  <c:v>43164</c:v>
                </c:pt>
                <c:pt idx="45">
                  <c:v>43165</c:v>
                </c:pt>
                <c:pt idx="46">
                  <c:v>43166</c:v>
                </c:pt>
                <c:pt idx="47">
                  <c:v>43167</c:v>
                </c:pt>
                <c:pt idx="48">
                  <c:v>43168</c:v>
                </c:pt>
                <c:pt idx="49">
                  <c:v>43171</c:v>
                </c:pt>
                <c:pt idx="50">
                  <c:v>43172</c:v>
                </c:pt>
                <c:pt idx="51">
                  <c:v>43173</c:v>
                </c:pt>
                <c:pt idx="52">
                  <c:v>43174</c:v>
                </c:pt>
                <c:pt idx="53">
                  <c:v>43175</c:v>
                </c:pt>
                <c:pt idx="54">
                  <c:v>43178</c:v>
                </c:pt>
                <c:pt idx="55">
                  <c:v>43179</c:v>
                </c:pt>
                <c:pt idx="56">
                  <c:v>43180</c:v>
                </c:pt>
                <c:pt idx="57">
                  <c:v>43181</c:v>
                </c:pt>
                <c:pt idx="58">
                  <c:v>43182</c:v>
                </c:pt>
                <c:pt idx="59">
                  <c:v>43185</c:v>
                </c:pt>
                <c:pt idx="60">
                  <c:v>43186</c:v>
                </c:pt>
                <c:pt idx="61">
                  <c:v>43187</c:v>
                </c:pt>
                <c:pt idx="62">
                  <c:v>43188</c:v>
                </c:pt>
                <c:pt idx="63">
                  <c:v>43193</c:v>
                </c:pt>
                <c:pt idx="64">
                  <c:v>43194</c:v>
                </c:pt>
                <c:pt idx="65">
                  <c:v>43195</c:v>
                </c:pt>
                <c:pt idx="66">
                  <c:v>43196</c:v>
                </c:pt>
                <c:pt idx="67">
                  <c:v>43199</c:v>
                </c:pt>
                <c:pt idx="68">
                  <c:v>43200</c:v>
                </c:pt>
                <c:pt idx="69">
                  <c:v>43202</c:v>
                </c:pt>
                <c:pt idx="70">
                  <c:v>43203</c:v>
                </c:pt>
                <c:pt idx="71">
                  <c:v>43206</c:v>
                </c:pt>
                <c:pt idx="72">
                  <c:v>43207</c:v>
                </c:pt>
                <c:pt idx="73">
                  <c:v>43208</c:v>
                </c:pt>
                <c:pt idx="74">
                  <c:v>43209</c:v>
                </c:pt>
                <c:pt idx="75">
                  <c:v>43210</c:v>
                </c:pt>
                <c:pt idx="76">
                  <c:v>43213</c:v>
                </c:pt>
                <c:pt idx="77">
                  <c:v>43214</c:v>
                </c:pt>
                <c:pt idx="78">
                  <c:v>43215</c:v>
                </c:pt>
                <c:pt idx="79">
                  <c:v>43216</c:v>
                </c:pt>
                <c:pt idx="80">
                  <c:v>43217</c:v>
                </c:pt>
                <c:pt idx="81">
                  <c:v>43220</c:v>
                </c:pt>
                <c:pt idx="82">
                  <c:v>43222</c:v>
                </c:pt>
                <c:pt idx="83">
                  <c:v>43223</c:v>
                </c:pt>
                <c:pt idx="84">
                  <c:v>43224</c:v>
                </c:pt>
                <c:pt idx="85">
                  <c:v>43227</c:v>
                </c:pt>
                <c:pt idx="86">
                  <c:v>43228</c:v>
                </c:pt>
                <c:pt idx="87">
                  <c:v>43229</c:v>
                </c:pt>
                <c:pt idx="88">
                  <c:v>43230</c:v>
                </c:pt>
                <c:pt idx="89">
                  <c:v>43231</c:v>
                </c:pt>
                <c:pt idx="90">
                  <c:v>43234</c:v>
                </c:pt>
                <c:pt idx="91">
                  <c:v>43235</c:v>
                </c:pt>
                <c:pt idx="92">
                  <c:v>43236</c:v>
                </c:pt>
                <c:pt idx="93">
                  <c:v>43237</c:v>
                </c:pt>
                <c:pt idx="94">
                  <c:v>43238</c:v>
                </c:pt>
                <c:pt idx="95">
                  <c:v>43241</c:v>
                </c:pt>
                <c:pt idx="96">
                  <c:v>43242</c:v>
                </c:pt>
                <c:pt idx="97">
                  <c:v>43243</c:v>
                </c:pt>
                <c:pt idx="98">
                  <c:v>43244</c:v>
                </c:pt>
                <c:pt idx="99">
                  <c:v>43245</c:v>
                </c:pt>
                <c:pt idx="100">
                  <c:v>43248</c:v>
                </c:pt>
                <c:pt idx="101">
                  <c:v>43249</c:v>
                </c:pt>
                <c:pt idx="102">
                  <c:v>43250</c:v>
                </c:pt>
                <c:pt idx="103">
                  <c:v>43251</c:v>
                </c:pt>
                <c:pt idx="104">
                  <c:v>43252</c:v>
                </c:pt>
                <c:pt idx="105">
                  <c:v>43255</c:v>
                </c:pt>
                <c:pt idx="106">
                  <c:v>43256</c:v>
                </c:pt>
                <c:pt idx="107">
                  <c:v>43257</c:v>
                </c:pt>
                <c:pt idx="108">
                  <c:v>43258</c:v>
                </c:pt>
                <c:pt idx="109">
                  <c:v>43259</c:v>
                </c:pt>
                <c:pt idx="110">
                  <c:v>43262</c:v>
                </c:pt>
                <c:pt idx="111">
                  <c:v>43263</c:v>
                </c:pt>
                <c:pt idx="112">
                  <c:v>43264</c:v>
                </c:pt>
                <c:pt idx="113">
                  <c:v>43265</c:v>
                </c:pt>
                <c:pt idx="114">
                  <c:v>43266</c:v>
                </c:pt>
                <c:pt idx="115">
                  <c:v>43269</c:v>
                </c:pt>
                <c:pt idx="116">
                  <c:v>43270</c:v>
                </c:pt>
                <c:pt idx="117">
                  <c:v>43271</c:v>
                </c:pt>
                <c:pt idx="118">
                  <c:v>43272</c:v>
                </c:pt>
                <c:pt idx="119">
                  <c:v>43273</c:v>
                </c:pt>
                <c:pt idx="120">
                  <c:v>43276</c:v>
                </c:pt>
                <c:pt idx="121">
                  <c:v>43277</c:v>
                </c:pt>
                <c:pt idx="122">
                  <c:v>43278</c:v>
                </c:pt>
                <c:pt idx="123">
                  <c:v>43279</c:v>
                </c:pt>
                <c:pt idx="124">
                  <c:v>43280</c:v>
                </c:pt>
                <c:pt idx="125">
                  <c:v>43283</c:v>
                </c:pt>
                <c:pt idx="126">
                  <c:v>43284</c:v>
                </c:pt>
                <c:pt idx="127">
                  <c:v>43285</c:v>
                </c:pt>
                <c:pt idx="128">
                  <c:v>43286</c:v>
                </c:pt>
                <c:pt idx="129">
                  <c:v>43287</c:v>
                </c:pt>
                <c:pt idx="130">
                  <c:v>43290</c:v>
                </c:pt>
                <c:pt idx="131">
                  <c:v>43291</c:v>
                </c:pt>
                <c:pt idx="132">
                  <c:v>43292</c:v>
                </c:pt>
                <c:pt idx="133">
                  <c:v>43293</c:v>
                </c:pt>
                <c:pt idx="134">
                  <c:v>43294</c:v>
                </c:pt>
                <c:pt idx="135">
                  <c:v>43297</c:v>
                </c:pt>
                <c:pt idx="136">
                  <c:v>43298</c:v>
                </c:pt>
                <c:pt idx="137">
                  <c:v>43299</c:v>
                </c:pt>
                <c:pt idx="138">
                  <c:v>43300</c:v>
                </c:pt>
                <c:pt idx="139">
                  <c:v>43301</c:v>
                </c:pt>
                <c:pt idx="140">
                  <c:v>43304</c:v>
                </c:pt>
                <c:pt idx="141">
                  <c:v>43305</c:v>
                </c:pt>
                <c:pt idx="142">
                  <c:v>43306</c:v>
                </c:pt>
                <c:pt idx="143">
                  <c:v>43307</c:v>
                </c:pt>
                <c:pt idx="144">
                  <c:v>43308</c:v>
                </c:pt>
                <c:pt idx="145">
                  <c:v>43311</c:v>
                </c:pt>
                <c:pt idx="146">
                  <c:v>43312</c:v>
                </c:pt>
                <c:pt idx="147">
                  <c:v>43313</c:v>
                </c:pt>
                <c:pt idx="148">
                  <c:v>43314</c:v>
                </c:pt>
                <c:pt idx="149">
                  <c:v>43315</c:v>
                </c:pt>
                <c:pt idx="150">
                  <c:v>43318</c:v>
                </c:pt>
                <c:pt idx="151">
                  <c:v>43319</c:v>
                </c:pt>
                <c:pt idx="152">
                  <c:v>43320</c:v>
                </c:pt>
                <c:pt idx="153">
                  <c:v>43321</c:v>
                </c:pt>
                <c:pt idx="154">
                  <c:v>43322</c:v>
                </c:pt>
                <c:pt idx="155">
                  <c:v>43325</c:v>
                </c:pt>
                <c:pt idx="156">
                  <c:v>43326</c:v>
                </c:pt>
                <c:pt idx="157">
                  <c:v>43327</c:v>
                </c:pt>
                <c:pt idx="158">
                  <c:v>43328</c:v>
                </c:pt>
                <c:pt idx="159">
                  <c:v>43329</c:v>
                </c:pt>
                <c:pt idx="160">
                  <c:v>43332</c:v>
                </c:pt>
                <c:pt idx="161">
                  <c:v>43333</c:v>
                </c:pt>
                <c:pt idx="162">
                  <c:v>43334</c:v>
                </c:pt>
                <c:pt idx="163">
                  <c:v>43335</c:v>
                </c:pt>
                <c:pt idx="164">
                  <c:v>43336</c:v>
                </c:pt>
                <c:pt idx="165">
                  <c:v>43339</c:v>
                </c:pt>
                <c:pt idx="166">
                  <c:v>43340</c:v>
                </c:pt>
                <c:pt idx="167">
                  <c:v>43341</c:v>
                </c:pt>
                <c:pt idx="168">
                  <c:v>43342</c:v>
                </c:pt>
                <c:pt idx="169">
                  <c:v>43343</c:v>
                </c:pt>
                <c:pt idx="170">
                  <c:v>43346</c:v>
                </c:pt>
                <c:pt idx="171">
                  <c:v>43347</c:v>
                </c:pt>
                <c:pt idx="172">
                  <c:v>43348</c:v>
                </c:pt>
                <c:pt idx="173">
                  <c:v>43349</c:v>
                </c:pt>
                <c:pt idx="174">
                  <c:v>43350</c:v>
                </c:pt>
                <c:pt idx="175">
                  <c:v>43353</c:v>
                </c:pt>
                <c:pt idx="176">
                  <c:v>43354</c:v>
                </c:pt>
                <c:pt idx="177">
                  <c:v>43355</c:v>
                </c:pt>
                <c:pt idx="178">
                  <c:v>43356</c:v>
                </c:pt>
                <c:pt idx="179">
                  <c:v>43357</c:v>
                </c:pt>
                <c:pt idx="180">
                  <c:v>43360</c:v>
                </c:pt>
                <c:pt idx="181">
                  <c:v>43361</c:v>
                </c:pt>
                <c:pt idx="182">
                  <c:v>43362</c:v>
                </c:pt>
                <c:pt idx="183">
                  <c:v>43363</c:v>
                </c:pt>
                <c:pt idx="184">
                  <c:v>43364</c:v>
                </c:pt>
                <c:pt idx="185">
                  <c:v>43367</c:v>
                </c:pt>
                <c:pt idx="186">
                  <c:v>43368</c:v>
                </c:pt>
                <c:pt idx="187">
                  <c:v>43369</c:v>
                </c:pt>
                <c:pt idx="188">
                  <c:v>43370</c:v>
                </c:pt>
                <c:pt idx="189">
                  <c:v>43371</c:v>
                </c:pt>
                <c:pt idx="190">
                  <c:v>43374</c:v>
                </c:pt>
                <c:pt idx="191">
                  <c:v>43375</c:v>
                </c:pt>
                <c:pt idx="192">
                  <c:v>43376</c:v>
                </c:pt>
                <c:pt idx="193">
                  <c:v>43377</c:v>
                </c:pt>
                <c:pt idx="194">
                  <c:v>43378</c:v>
                </c:pt>
                <c:pt idx="195">
                  <c:v>43381</c:v>
                </c:pt>
                <c:pt idx="196">
                  <c:v>43382</c:v>
                </c:pt>
                <c:pt idx="197">
                  <c:v>43383</c:v>
                </c:pt>
                <c:pt idx="198">
                  <c:v>43384</c:v>
                </c:pt>
                <c:pt idx="199">
                  <c:v>43385</c:v>
                </c:pt>
                <c:pt idx="200">
                  <c:v>43388</c:v>
                </c:pt>
                <c:pt idx="201">
                  <c:v>43389</c:v>
                </c:pt>
                <c:pt idx="202">
                  <c:v>43390</c:v>
                </c:pt>
                <c:pt idx="203">
                  <c:v>43391</c:v>
                </c:pt>
                <c:pt idx="204">
                  <c:v>43392</c:v>
                </c:pt>
                <c:pt idx="205">
                  <c:v>43395</c:v>
                </c:pt>
                <c:pt idx="206">
                  <c:v>43396</c:v>
                </c:pt>
                <c:pt idx="207">
                  <c:v>43397</c:v>
                </c:pt>
                <c:pt idx="208">
                  <c:v>43398</c:v>
                </c:pt>
                <c:pt idx="209">
                  <c:v>43399</c:v>
                </c:pt>
                <c:pt idx="210">
                  <c:v>43402</c:v>
                </c:pt>
                <c:pt idx="211">
                  <c:v>43403</c:v>
                </c:pt>
                <c:pt idx="212">
                  <c:v>43404</c:v>
                </c:pt>
                <c:pt idx="213">
                  <c:v>43405</c:v>
                </c:pt>
                <c:pt idx="214">
                  <c:v>43406</c:v>
                </c:pt>
                <c:pt idx="215">
                  <c:v>43409</c:v>
                </c:pt>
                <c:pt idx="216">
                  <c:v>43410</c:v>
                </c:pt>
                <c:pt idx="217">
                  <c:v>43411</c:v>
                </c:pt>
                <c:pt idx="218">
                  <c:v>43412</c:v>
                </c:pt>
                <c:pt idx="219">
                  <c:v>43413</c:v>
                </c:pt>
                <c:pt idx="220">
                  <c:v>43416</c:v>
                </c:pt>
                <c:pt idx="221">
                  <c:v>43417</c:v>
                </c:pt>
                <c:pt idx="222">
                  <c:v>43418</c:v>
                </c:pt>
                <c:pt idx="223">
                  <c:v>43419</c:v>
                </c:pt>
                <c:pt idx="224">
                  <c:v>43420</c:v>
                </c:pt>
                <c:pt idx="225">
                  <c:v>43423</c:v>
                </c:pt>
                <c:pt idx="226">
                  <c:v>43424</c:v>
                </c:pt>
                <c:pt idx="227">
                  <c:v>43425</c:v>
                </c:pt>
                <c:pt idx="228">
                  <c:v>43426</c:v>
                </c:pt>
                <c:pt idx="229">
                  <c:v>43427</c:v>
                </c:pt>
                <c:pt idx="230">
                  <c:v>43430</c:v>
                </c:pt>
                <c:pt idx="231">
                  <c:v>43431</c:v>
                </c:pt>
                <c:pt idx="232">
                  <c:v>43432</c:v>
                </c:pt>
                <c:pt idx="233">
                  <c:v>43433</c:v>
                </c:pt>
                <c:pt idx="234">
                  <c:v>43434</c:v>
                </c:pt>
                <c:pt idx="235">
                  <c:v>43437</c:v>
                </c:pt>
                <c:pt idx="236">
                  <c:v>43438</c:v>
                </c:pt>
                <c:pt idx="237">
                  <c:v>43439</c:v>
                </c:pt>
                <c:pt idx="238">
                  <c:v>43440</c:v>
                </c:pt>
                <c:pt idx="239">
                  <c:v>43441</c:v>
                </c:pt>
                <c:pt idx="240">
                  <c:v>43444</c:v>
                </c:pt>
                <c:pt idx="241">
                  <c:v>43445</c:v>
                </c:pt>
                <c:pt idx="242">
                  <c:v>43446</c:v>
                </c:pt>
                <c:pt idx="243">
                  <c:v>43447</c:v>
                </c:pt>
                <c:pt idx="244">
                  <c:v>43448</c:v>
                </c:pt>
                <c:pt idx="245">
                  <c:v>43451</c:v>
                </c:pt>
                <c:pt idx="246">
                  <c:v>43452</c:v>
                </c:pt>
                <c:pt idx="247">
                  <c:v>43453</c:v>
                </c:pt>
                <c:pt idx="248">
                  <c:v>43454</c:v>
                </c:pt>
                <c:pt idx="249">
                  <c:v>43455</c:v>
                </c:pt>
                <c:pt idx="250">
                  <c:v>43458</c:v>
                </c:pt>
                <c:pt idx="251">
                  <c:v>43461</c:v>
                </c:pt>
                <c:pt idx="252">
                  <c:v>43462</c:v>
                </c:pt>
                <c:pt idx="253">
                  <c:v>43465</c:v>
                </c:pt>
              </c:numCache>
            </c:numRef>
          </c:cat>
          <c:val>
            <c:numRef>
              <c:f>'WORKSHEET 2018'!$C$2:$C$255</c:f>
              <c:numCache>
                <c:formatCode>#,##0.00</c:formatCode>
                <c:ptCount val="254"/>
                <c:pt idx="0">
                  <c:v>79.400000000000006</c:v>
                </c:pt>
                <c:pt idx="1">
                  <c:v>80.036468368782764</c:v>
                </c:pt>
                <c:pt idx="2">
                  <c:v>81.152762323002548</c:v>
                </c:pt>
                <c:pt idx="3">
                  <c:v>81.951964081530903</c:v>
                </c:pt>
                <c:pt idx="4">
                  <c:v>82.220331426023634</c:v>
                </c:pt>
                <c:pt idx="5">
                  <c:v>82.751356171509258</c:v>
                </c:pt>
                <c:pt idx="6">
                  <c:v>82.418085802568271</c:v>
                </c:pt>
                <c:pt idx="7">
                  <c:v>82.151431441125496</c:v>
                </c:pt>
                <c:pt idx="8">
                  <c:v>82.522006774265463</c:v>
                </c:pt>
                <c:pt idx="9">
                  <c:v>82.435405964517798</c:v>
                </c:pt>
                <c:pt idx="10">
                  <c:v>82.569399305314178</c:v>
                </c:pt>
                <c:pt idx="11">
                  <c:v>82.351660126520073</c:v>
                </c:pt>
                <c:pt idx="12">
                  <c:v>82.368218962669616</c:v>
                </c:pt>
                <c:pt idx="13">
                  <c:v>82.836053666756953</c:v>
                </c:pt>
                <c:pt idx="14">
                  <c:v>83.061786766450865</c:v>
                </c:pt>
                <c:pt idx="15">
                  <c:v>82.982228220352994</c:v>
                </c:pt>
                <c:pt idx="16">
                  <c:v>82.364412333669733</c:v>
                </c:pt>
                <c:pt idx="17">
                  <c:v>82.101564601226855</c:v>
                </c:pt>
                <c:pt idx="18">
                  <c:v>82.755924126309125</c:v>
                </c:pt>
                <c:pt idx="19">
                  <c:v>82.630305369312538</c:v>
                </c:pt>
                <c:pt idx="20">
                  <c:v>81.958625682280726</c:v>
                </c:pt>
                <c:pt idx="21">
                  <c:v>82.126688352626175</c:v>
                </c:pt>
                <c:pt idx="22">
                  <c:v>81.829200296284228</c:v>
                </c:pt>
                <c:pt idx="23">
                  <c:v>80.527523509769466</c:v>
                </c:pt>
                <c:pt idx="24">
                  <c:v>79.303692286302606</c:v>
                </c:pt>
                <c:pt idx="25">
                  <c:v>77.478984675202014</c:v>
                </c:pt>
                <c:pt idx="26">
                  <c:v>78.910467510613259</c:v>
                </c:pt>
                <c:pt idx="27">
                  <c:v>77.352033598055471</c:v>
                </c:pt>
                <c:pt idx="28">
                  <c:v>76.357551771832391</c:v>
                </c:pt>
                <c:pt idx="29">
                  <c:v>77.202433078359505</c:v>
                </c:pt>
                <c:pt idx="30">
                  <c:v>76.78027792227094</c:v>
                </c:pt>
                <c:pt idx="31">
                  <c:v>77.65085397454736</c:v>
                </c:pt>
                <c:pt idx="32">
                  <c:v>78.454814019325596</c:v>
                </c:pt>
                <c:pt idx="33">
                  <c:v>79.321773774052133</c:v>
                </c:pt>
                <c:pt idx="34">
                  <c:v>78.982793461611308</c:v>
                </c:pt>
                <c:pt idx="35">
                  <c:v>79.45881241804841</c:v>
                </c:pt>
                <c:pt idx="36">
                  <c:v>79.672364304942619</c:v>
                </c:pt>
                <c:pt idx="37">
                  <c:v>79.672935299292618</c:v>
                </c:pt>
                <c:pt idx="38">
                  <c:v>79.772478647639915</c:v>
                </c:pt>
                <c:pt idx="39">
                  <c:v>80.153902873429587</c:v>
                </c:pt>
                <c:pt idx="40">
                  <c:v>80.091093494931272</c:v>
                </c:pt>
                <c:pt idx="41">
                  <c:v>79.728892745591097</c:v>
                </c:pt>
                <c:pt idx="42">
                  <c:v>78.894860331713687</c:v>
                </c:pt>
                <c:pt idx="43">
                  <c:v>77.137339722461263</c:v>
                </c:pt>
                <c:pt idx="44">
                  <c:v>77.571676091349502</c:v>
                </c:pt>
                <c:pt idx="45">
                  <c:v>77.738406441544996</c:v>
                </c:pt>
                <c:pt idx="46">
                  <c:v>78.036275160786943</c:v>
                </c:pt>
                <c:pt idx="47">
                  <c:v>79.002968595310762</c:v>
                </c:pt>
                <c:pt idx="48">
                  <c:v>79.334716312651764</c:v>
                </c:pt>
                <c:pt idx="49">
                  <c:v>79.436924301299001</c:v>
                </c:pt>
                <c:pt idx="50">
                  <c:v>78.924361706462889</c:v>
                </c:pt>
                <c:pt idx="51">
                  <c:v>78.777616158516864</c:v>
                </c:pt>
                <c:pt idx="52">
                  <c:v>79.219565785404882</c:v>
                </c:pt>
                <c:pt idx="53">
                  <c:v>79.347087856901439</c:v>
                </c:pt>
                <c:pt idx="54">
                  <c:v>78.541034166173262</c:v>
                </c:pt>
                <c:pt idx="55">
                  <c:v>78.905518892913378</c:v>
                </c:pt>
                <c:pt idx="56">
                  <c:v>78.750969755517573</c:v>
                </c:pt>
                <c:pt idx="57">
                  <c:v>77.706050095045867</c:v>
                </c:pt>
                <c:pt idx="58">
                  <c:v>76.720704178422551</c:v>
                </c:pt>
                <c:pt idx="59">
                  <c:v>76.318724156033454</c:v>
                </c:pt>
                <c:pt idx="60">
                  <c:v>77.088424539812593</c:v>
                </c:pt>
                <c:pt idx="61">
                  <c:v>77.279707647057421</c:v>
                </c:pt>
                <c:pt idx="62">
                  <c:v>77.716708656245572</c:v>
                </c:pt>
                <c:pt idx="63">
                  <c:v>77.430830818353328</c:v>
                </c:pt>
                <c:pt idx="64">
                  <c:v>77.171980046360346</c:v>
                </c:pt>
                <c:pt idx="65">
                  <c:v>79.073391231808856</c:v>
                </c:pt>
                <c:pt idx="66">
                  <c:v>78.879062821364116</c:v>
                </c:pt>
                <c:pt idx="67">
                  <c:v>78.983364455961279</c:v>
                </c:pt>
                <c:pt idx="68">
                  <c:v>79.584431175044998</c:v>
                </c:pt>
                <c:pt idx="69">
                  <c:v>79.601561005544539</c:v>
                </c:pt>
                <c:pt idx="70">
                  <c:v>79.742406278540727</c:v>
                </c:pt>
                <c:pt idx="71">
                  <c:v>79.729844402841081</c:v>
                </c:pt>
                <c:pt idx="72">
                  <c:v>80.337763054124608</c:v>
                </c:pt>
                <c:pt idx="73">
                  <c:v>80.724135897614147</c:v>
                </c:pt>
                <c:pt idx="74">
                  <c:v>80.907996078309168</c:v>
                </c:pt>
                <c:pt idx="75">
                  <c:v>81.137916469902933</c:v>
                </c:pt>
                <c:pt idx="76">
                  <c:v>81.368027192946712</c:v>
                </c:pt>
                <c:pt idx="77">
                  <c:v>81.389724978246122</c:v>
                </c:pt>
                <c:pt idx="78">
                  <c:v>80.852228963460675</c:v>
                </c:pt>
                <c:pt idx="79">
                  <c:v>81.486413354843506</c:v>
                </c:pt>
                <c:pt idx="80">
                  <c:v>81.984891422380002</c:v>
                </c:pt>
                <c:pt idx="81">
                  <c:v>82.447396845867473</c:v>
                </c:pt>
                <c:pt idx="82">
                  <c:v>82.688166130110972</c:v>
                </c:pt>
                <c:pt idx="83">
                  <c:v>82.309216213171226</c:v>
                </c:pt>
                <c:pt idx="84">
                  <c:v>82.523339094415434</c:v>
                </c:pt>
                <c:pt idx="85">
                  <c:v>82.779334894658504</c:v>
                </c:pt>
                <c:pt idx="86">
                  <c:v>82.737842638559627</c:v>
                </c:pt>
                <c:pt idx="87">
                  <c:v>82.911234589504915</c:v>
                </c:pt>
                <c:pt idx="88">
                  <c:v>83.08196190015029</c:v>
                </c:pt>
                <c:pt idx="89">
                  <c:v>83.036092020701545</c:v>
                </c:pt>
                <c:pt idx="90">
                  <c:v>83.000309708102506</c:v>
                </c:pt>
                <c:pt idx="91">
                  <c:v>82.999548382302535</c:v>
                </c:pt>
                <c:pt idx="92">
                  <c:v>83.14667459314856</c:v>
                </c:pt>
                <c:pt idx="93">
                  <c:v>83.933504807427241</c:v>
                </c:pt>
                <c:pt idx="94">
                  <c:v>83.812263673780535</c:v>
                </c:pt>
                <c:pt idx="95">
                  <c:v>84.176748400520665</c:v>
                </c:pt>
                <c:pt idx="96">
                  <c:v>84.206249775269853</c:v>
                </c:pt>
                <c:pt idx="97">
                  <c:v>83.178269613847704</c:v>
                </c:pt>
                <c:pt idx="98">
                  <c:v>82.985844517902905</c:v>
                </c:pt>
                <c:pt idx="99">
                  <c:v>82.96224341810354</c:v>
                </c:pt>
                <c:pt idx="100">
                  <c:v>82.497454017216128</c:v>
                </c:pt>
                <c:pt idx="101">
                  <c:v>81.432168891594969</c:v>
                </c:pt>
                <c:pt idx="102">
                  <c:v>81.303885494298441</c:v>
                </c:pt>
                <c:pt idx="103">
                  <c:v>81.050744665805311</c:v>
                </c:pt>
                <c:pt idx="104">
                  <c:v>81.920940055181745</c:v>
                </c:pt>
                <c:pt idx="105">
                  <c:v>82.107084213276693</c:v>
                </c:pt>
                <c:pt idx="106">
                  <c:v>81.927982318831539</c:v>
                </c:pt>
                <c:pt idx="107">
                  <c:v>81.88344475953275</c:v>
                </c:pt>
                <c:pt idx="108">
                  <c:v>81.645720778489192</c:v>
                </c:pt>
                <c:pt idx="109">
                  <c:v>81.637536526139399</c:v>
                </c:pt>
                <c:pt idx="110">
                  <c:v>81.949109109780991</c:v>
                </c:pt>
                <c:pt idx="111">
                  <c:v>81.757064676736192</c:v>
                </c:pt>
                <c:pt idx="112">
                  <c:v>81.851088413033622</c:v>
                </c:pt>
                <c:pt idx="113">
                  <c:v>82.848425211006628</c:v>
                </c:pt>
                <c:pt idx="114">
                  <c:v>82.493457056766232</c:v>
                </c:pt>
                <c:pt idx="115">
                  <c:v>81.793227652235188</c:v>
                </c:pt>
                <c:pt idx="116">
                  <c:v>80.968711810857528</c:v>
                </c:pt>
                <c:pt idx="117">
                  <c:v>80.725468217764131</c:v>
                </c:pt>
                <c:pt idx="118">
                  <c:v>79.971565344334522</c:v>
                </c:pt>
                <c:pt idx="119">
                  <c:v>80.870120119760202</c:v>
                </c:pt>
                <c:pt idx="120">
                  <c:v>79.432356346499134</c:v>
                </c:pt>
                <c:pt idx="121">
                  <c:v>79.38572514125039</c:v>
                </c:pt>
                <c:pt idx="122">
                  <c:v>79.990979152234004</c:v>
                </c:pt>
                <c:pt idx="123">
                  <c:v>79.244118542454217</c:v>
                </c:pt>
                <c:pt idx="124">
                  <c:v>79.862695754937462</c:v>
                </c:pt>
                <c:pt idx="125">
                  <c:v>79.151807789206728</c:v>
                </c:pt>
                <c:pt idx="126">
                  <c:v>79.694062090242042</c:v>
                </c:pt>
                <c:pt idx="127">
                  <c:v>79.664560715492826</c:v>
                </c:pt>
                <c:pt idx="128">
                  <c:v>80.274192349826336</c:v>
                </c:pt>
                <c:pt idx="129">
                  <c:v>80.4744210352209</c:v>
                </c:pt>
                <c:pt idx="130">
                  <c:v>80.83167316686125</c:v>
                </c:pt>
                <c:pt idx="131">
                  <c:v>81.357178300297008</c:v>
                </c:pt>
                <c:pt idx="132">
                  <c:v>80.301219415725612</c:v>
                </c:pt>
                <c:pt idx="133">
                  <c:v>81.067303501954868</c:v>
                </c:pt>
                <c:pt idx="134">
                  <c:v>81.328438251347791</c:v>
                </c:pt>
                <c:pt idx="135">
                  <c:v>81.097566202504026</c:v>
                </c:pt>
                <c:pt idx="136">
                  <c:v>81.217665347450776</c:v>
                </c:pt>
                <c:pt idx="137">
                  <c:v>81.557597317141571</c:v>
                </c:pt>
                <c:pt idx="138">
                  <c:v>81.129732217553169</c:v>
                </c:pt>
                <c:pt idx="139">
                  <c:v>80.85318062071066</c:v>
                </c:pt>
                <c:pt idx="140">
                  <c:v>80.537230413719215</c:v>
                </c:pt>
                <c:pt idx="141">
                  <c:v>81.286945995248914</c:v>
                </c:pt>
                <c:pt idx="142">
                  <c:v>81.207958443501042</c:v>
                </c:pt>
                <c:pt idx="143">
                  <c:v>81.924366021281656</c:v>
                </c:pt>
                <c:pt idx="144">
                  <c:v>82.40362061236867</c:v>
                </c:pt>
                <c:pt idx="145">
                  <c:v>82.122120397826293</c:v>
                </c:pt>
                <c:pt idx="146">
                  <c:v>82.336623941970487</c:v>
                </c:pt>
                <c:pt idx="147">
                  <c:v>82.140582548475791</c:v>
                </c:pt>
                <c:pt idx="148">
                  <c:v>81.680170770938275</c:v>
                </c:pt>
                <c:pt idx="149">
                  <c:v>81.984130096580017</c:v>
                </c:pt>
                <c:pt idx="150">
                  <c:v>81.961290322580652</c:v>
                </c:pt>
                <c:pt idx="151">
                  <c:v>82.536091301565079</c:v>
                </c:pt>
                <c:pt idx="152">
                  <c:v>82.318732785670974</c:v>
                </c:pt>
                <c:pt idx="153">
                  <c:v>82.382874484319231</c:v>
                </c:pt>
                <c:pt idx="154">
                  <c:v>81.247357053649978</c:v>
                </c:pt>
                <c:pt idx="155">
                  <c:v>81.141152104552845</c:v>
                </c:pt>
                <c:pt idx="156">
                  <c:v>81.01077506130639</c:v>
                </c:pt>
                <c:pt idx="157">
                  <c:v>79.683213197592352</c:v>
                </c:pt>
                <c:pt idx="158">
                  <c:v>80.276856990126248</c:v>
                </c:pt>
                <c:pt idx="159">
                  <c:v>80.232700093727459</c:v>
                </c:pt>
                <c:pt idx="160">
                  <c:v>80.797984500212138</c:v>
                </c:pt>
                <c:pt idx="161">
                  <c:v>81.212907061200923</c:v>
                </c:pt>
                <c:pt idx="162">
                  <c:v>81.393721938696018</c:v>
                </c:pt>
                <c:pt idx="163">
                  <c:v>81.401525528145811</c:v>
                </c:pt>
                <c:pt idx="164">
                  <c:v>81.560642620341497</c:v>
                </c:pt>
                <c:pt idx="165">
                  <c:v>82.230799655773353</c:v>
                </c:pt>
                <c:pt idx="166">
                  <c:v>82.310167870421196</c:v>
                </c:pt>
                <c:pt idx="167">
                  <c:v>82.521626111365478</c:v>
                </c:pt>
                <c:pt idx="168">
                  <c:v>82.188355742424505</c:v>
                </c:pt>
                <c:pt idx="169">
                  <c:v>81.236317829550273</c:v>
                </c:pt>
                <c:pt idx="170">
                  <c:v>81.239553464200185</c:v>
                </c:pt>
                <c:pt idx="171">
                  <c:v>80.30769068502542</c:v>
                </c:pt>
                <c:pt idx="172">
                  <c:v>79.108221887157896</c:v>
                </c:pt>
                <c:pt idx="173">
                  <c:v>78.893147348663732</c:v>
                </c:pt>
                <c:pt idx="174">
                  <c:v>79.038750907909787</c:v>
                </c:pt>
                <c:pt idx="175">
                  <c:v>79.309021566902473</c:v>
                </c:pt>
                <c:pt idx="176">
                  <c:v>79.493452741947465</c:v>
                </c:pt>
                <c:pt idx="177">
                  <c:v>80.157138508079498</c:v>
                </c:pt>
                <c:pt idx="178">
                  <c:v>80.045033284032542</c:v>
                </c:pt>
                <c:pt idx="179">
                  <c:v>80.407614696272717</c:v>
                </c:pt>
                <c:pt idx="180">
                  <c:v>80.366312771623825</c:v>
                </c:pt>
                <c:pt idx="181">
                  <c:v>80.616979291267043</c:v>
                </c:pt>
                <c:pt idx="182">
                  <c:v>80.930645520858562</c:v>
                </c:pt>
                <c:pt idx="183">
                  <c:v>81.649527407489089</c:v>
                </c:pt>
                <c:pt idx="184">
                  <c:v>82.228706009823412</c:v>
                </c:pt>
                <c:pt idx="185">
                  <c:v>81.985272085279988</c:v>
                </c:pt>
                <c:pt idx="186">
                  <c:v>82.024099701078953</c:v>
                </c:pt>
                <c:pt idx="187">
                  <c:v>82.426650717818049</c:v>
                </c:pt>
                <c:pt idx="188">
                  <c:v>82.750785177159273</c:v>
                </c:pt>
                <c:pt idx="189">
                  <c:v>82.118694431726396</c:v>
                </c:pt>
                <c:pt idx="190">
                  <c:v>82.317210134071004</c:v>
                </c:pt>
                <c:pt idx="191">
                  <c:v>81.745644789736488</c:v>
                </c:pt>
                <c:pt idx="192">
                  <c:v>82.108606864876649</c:v>
                </c:pt>
                <c:pt idx="193">
                  <c:v>80.939591099008325</c:v>
                </c:pt>
                <c:pt idx="194">
                  <c:v>80.178074967578937</c:v>
                </c:pt>
                <c:pt idx="195">
                  <c:v>79.296459691202799</c:v>
                </c:pt>
                <c:pt idx="196">
                  <c:v>79.469280647798143</c:v>
                </c:pt>
                <c:pt idx="197">
                  <c:v>77.72679622309532</c:v>
                </c:pt>
                <c:pt idx="198">
                  <c:v>76.292077753034164</c:v>
                </c:pt>
                <c:pt idx="199">
                  <c:v>76.216516167386217</c:v>
                </c:pt>
                <c:pt idx="200">
                  <c:v>76.121921436738774</c:v>
                </c:pt>
                <c:pt idx="201">
                  <c:v>77.396000163004274</c:v>
                </c:pt>
                <c:pt idx="202">
                  <c:v>77.080240287462814</c:v>
                </c:pt>
                <c:pt idx="203">
                  <c:v>76.710806943022817</c:v>
                </c:pt>
                <c:pt idx="204">
                  <c:v>76.192153741786868</c:v>
                </c:pt>
                <c:pt idx="205">
                  <c:v>75.682065455800682</c:v>
                </c:pt>
                <c:pt idx="206">
                  <c:v>74.307872386837886</c:v>
                </c:pt>
                <c:pt idx="207">
                  <c:v>74.144377671292318</c:v>
                </c:pt>
                <c:pt idx="208">
                  <c:v>75.258006985212177</c:v>
                </c:pt>
                <c:pt idx="209">
                  <c:v>74.333757464037191</c:v>
                </c:pt>
                <c:pt idx="210">
                  <c:v>74.710994397926967</c:v>
                </c:pt>
                <c:pt idx="211">
                  <c:v>74.54845133963137</c:v>
                </c:pt>
                <c:pt idx="212">
                  <c:v>76.144190216388168</c:v>
                </c:pt>
                <c:pt idx="213">
                  <c:v>76.107836909439158</c:v>
                </c:pt>
                <c:pt idx="214">
                  <c:v>76.413889881030869</c:v>
                </c:pt>
                <c:pt idx="215">
                  <c:v>76.290364769984208</c:v>
                </c:pt>
                <c:pt idx="216">
                  <c:v>75.970036939642881</c:v>
                </c:pt>
                <c:pt idx="217">
                  <c:v>76.91274861146735</c:v>
                </c:pt>
                <c:pt idx="218">
                  <c:v>76.834332054069478</c:v>
                </c:pt>
                <c:pt idx="219">
                  <c:v>76.40189899968118</c:v>
                </c:pt>
                <c:pt idx="220">
                  <c:v>75.643808834351717</c:v>
                </c:pt>
                <c:pt idx="221">
                  <c:v>76.196721696586749</c:v>
                </c:pt>
                <c:pt idx="222">
                  <c:v>75.758388367248614</c:v>
                </c:pt>
                <c:pt idx="223">
                  <c:v>75.13143657096559</c:v>
                </c:pt>
                <c:pt idx="224">
                  <c:v>74.956331636970333</c:v>
                </c:pt>
                <c:pt idx="225">
                  <c:v>74.294739516788241</c:v>
                </c:pt>
                <c:pt idx="226">
                  <c:v>73.276275927865811</c:v>
                </c:pt>
                <c:pt idx="227">
                  <c:v>74.026943166645495</c:v>
                </c:pt>
                <c:pt idx="228">
                  <c:v>73.46965268106058</c:v>
                </c:pt>
                <c:pt idx="229">
                  <c:v>73.631244082106221</c:v>
                </c:pt>
                <c:pt idx="230">
                  <c:v>74.394663528035537</c:v>
                </c:pt>
                <c:pt idx="231">
                  <c:v>74.287506921688447</c:v>
                </c:pt>
                <c:pt idx="232">
                  <c:v>74.300259128838093</c:v>
                </c:pt>
                <c:pt idx="233">
                  <c:v>74.676925068377898</c:v>
                </c:pt>
                <c:pt idx="234">
                  <c:v>74.569007136230823</c:v>
                </c:pt>
                <c:pt idx="235">
                  <c:v>75.255913339262221</c:v>
                </c:pt>
                <c:pt idx="236">
                  <c:v>74.53741211553168</c:v>
                </c:pt>
                <c:pt idx="237">
                  <c:v>73.537220345808748</c:v>
                </c:pt>
                <c:pt idx="238">
                  <c:v>71.050349620176092</c:v>
                </c:pt>
                <c:pt idx="239">
                  <c:v>71.560818569062278</c:v>
                </c:pt>
                <c:pt idx="240">
                  <c:v>70.380002253294251</c:v>
                </c:pt>
                <c:pt idx="241">
                  <c:v>71.32271392511872</c:v>
                </c:pt>
                <c:pt idx="242">
                  <c:v>72.842891216227557</c:v>
                </c:pt>
                <c:pt idx="243">
                  <c:v>72.667595950782299</c:v>
                </c:pt>
                <c:pt idx="244">
                  <c:v>72.014378414399985</c:v>
                </c:pt>
                <c:pt idx="245">
                  <c:v>71.156554569273212</c:v>
                </c:pt>
                <c:pt idx="246">
                  <c:v>70.486587865291369</c:v>
                </c:pt>
                <c:pt idx="247">
                  <c:v>70.778365978133465</c:v>
                </c:pt>
                <c:pt idx="248">
                  <c:v>69.445855496719531</c:v>
                </c:pt>
                <c:pt idx="249">
                  <c:v>69.426061025920077</c:v>
                </c:pt>
                <c:pt idx="250">
                  <c:v>68.523889952944501</c:v>
                </c:pt>
                <c:pt idx="251">
                  <c:v>68.08784060100632</c:v>
                </c:pt>
                <c:pt idx="252">
                  <c:v>69.306723206773299</c:v>
                </c:pt>
                <c:pt idx="253">
                  <c:v>70.12134181275124</c:v>
                </c:pt>
              </c:numCache>
            </c:numRef>
          </c:val>
          <c:smooth val="0"/>
          <c:extLst xmlns:c16r2="http://schemas.microsoft.com/office/drawing/2015/06/chart">
            <c:ext xmlns:c16="http://schemas.microsoft.com/office/drawing/2014/chart" uri="{C3380CC4-5D6E-409C-BE32-E72D297353CC}">
              <c16:uniqueId val="{00000001-C6A6-4495-A9BE-48E46B429F10}"/>
            </c:ext>
          </c:extLst>
        </c:ser>
        <c:ser>
          <c:idx val="2"/>
          <c:order val="2"/>
          <c:tx>
            <c:strRef>
              <c:f>'WORKSHEET 2018'!$D$1</c:f>
              <c:strCache>
                <c:ptCount val="1"/>
                <c:pt idx="0">
                  <c:v>ENFAM</c:v>
                </c:pt>
              </c:strCache>
            </c:strRef>
          </c:tx>
          <c:spPr>
            <a:ln w="28575" cap="rnd">
              <a:solidFill>
                <a:schemeClr val="accent5"/>
              </a:solidFill>
              <a:round/>
            </a:ln>
            <a:effectLst/>
          </c:spPr>
          <c:marker>
            <c:symbol val="none"/>
          </c:marker>
          <c:cat>
            <c:numRef>
              <c:f>'WORKSHEET 2018'!$A$2:$A$255</c:f>
              <c:numCache>
                <c:formatCode>d/mm/yy;@</c:formatCode>
                <c:ptCount val="254"/>
                <c:pt idx="0">
                  <c:v>43102</c:v>
                </c:pt>
                <c:pt idx="1">
                  <c:v>43103</c:v>
                </c:pt>
                <c:pt idx="2">
                  <c:v>43104</c:v>
                </c:pt>
                <c:pt idx="3">
                  <c:v>43105</c:v>
                </c:pt>
                <c:pt idx="4">
                  <c:v>43108</c:v>
                </c:pt>
                <c:pt idx="5">
                  <c:v>43109</c:v>
                </c:pt>
                <c:pt idx="6">
                  <c:v>43110</c:v>
                </c:pt>
                <c:pt idx="7">
                  <c:v>43111</c:v>
                </c:pt>
                <c:pt idx="8">
                  <c:v>43112</c:v>
                </c:pt>
                <c:pt idx="9">
                  <c:v>43115</c:v>
                </c:pt>
                <c:pt idx="10">
                  <c:v>43116</c:v>
                </c:pt>
                <c:pt idx="11">
                  <c:v>43117</c:v>
                </c:pt>
                <c:pt idx="12">
                  <c:v>43118</c:v>
                </c:pt>
                <c:pt idx="13">
                  <c:v>43119</c:v>
                </c:pt>
                <c:pt idx="14">
                  <c:v>43122</c:v>
                </c:pt>
                <c:pt idx="15">
                  <c:v>43123</c:v>
                </c:pt>
                <c:pt idx="16">
                  <c:v>43124</c:v>
                </c:pt>
                <c:pt idx="17">
                  <c:v>43125</c:v>
                </c:pt>
                <c:pt idx="18">
                  <c:v>43126</c:v>
                </c:pt>
                <c:pt idx="19">
                  <c:v>43129</c:v>
                </c:pt>
                <c:pt idx="20">
                  <c:v>43130</c:v>
                </c:pt>
                <c:pt idx="21">
                  <c:v>43131</c:v>
                </c:pt>
                <c:pt idx="22">
                  <c:v>43132</c:v>
                </c:pt>
                <c:pt idx="23">
                  <c:v>43133</c:v>
                </c:pt>
                <c:pt idx="24">
                  <c:v>43136</c:v>
                </c:pt>
                <c:pt idx="25">
                  <c:v>43137</c:v>
                </c:pt>
                <c:pt idx="26">
                  <c:v>43138</c:v>
                </c:pt>
                <c:pt idx="27">
                  <c:v>43139</c:v>
                </c:pt>
                <c:pt idx="28">
                  <c:v>43140</c:v>
                </c:pt>
                <c:pt idx="29">
                  <c:v>43143</c:v>
                </c:pt>
                <c:pt idx="30">
                  <c:v>43144</c:v>
                </c:pt>
                <c:pt idx="31">
                  <c:v>43145</c:v>
                </c:pt>
                <c:pt idx="32">
                  <c:v>43146</c:v>
                </c:pt>
                <c:pt idx="33">
                  <c:v>43147</c:v>
                </c:pt>
                <c:pt idx="34">
                  <c:v>43150</c:v>
                </c:pt>
                <c:pt idx="35">
                  <c:v>43151</c:v>
                </c:pt>
                <c:pt idx="36">
                  <c:v>43152</c:v>
                </c:pt>
                <c:pt idx="37">
                  <c:v>43153</c:v>
                </c:pt>
                <c:pt idx="38">
                  <c:v>43154</c:v>
                </c:pt>
                <c:pt idx="39">
                  <c:v>43157</c:v>
                </c:pt>
                <c:pt idx="40">
                  <c:v>43158</c:v>
                </c:pt>
                <c:pt idx="41">
                  <c:v>43159</c:v>
                </c:pt>
                <c:pt idx="42">
                  <c:v>43160</c:v>
                </c:pt>
                <c:pt idx="43">
                  <c:v>43161</c:v>
                </c:pt>
                <c:pt idx="44">
                  <c:v>43164</c:v>
                </c:pt>
                <c:pt idx="45">
                  <c:v>43165</c:v>
                </c:pt>
                <c:pt idx="46">
                  <c:v>43166</c:v>
                </c:pt>
                <c:pt idx="47">
                  <c:v>43167</c:v>
                </c:pt>
                <c:pt idx="48">
                  <c:v>43168</c:v>
                </c:pt>
                <c:pt idx="49">
                  <c:v>43171</c:v>
                </c:pt>
                <c:pt idx="50">
                  <c:v>43172</c:v>
                </c:pt>
                <c:pt idx="51">
                  <c:v>43173</c:v>
                </c:pt>
                <c:pt idx="52">
                  <c:v>43174</c:v>
                </c:pt>
                <c:pt idx="53">
                  <c:v>43175</c:v>
                </c:pt>
                <c:pt idx="54">
                  <c:v>43178</c:v>
                </c:pt>
                <c:pt idx="55">
                  <c:v>43179</c:v>
                </c:pt>
                <c:pt idx="56">
                  <c:v>43180</c:v>
                </c:pt>
                <c:pt idx="57">
                  <c:v>43181</c:v>
                </c:pt>
                <c:pt idx="58">
                  <c:v>43182</c:v>
                </c:pt>
                <c:pt idx="59">
                  <c:v>43185</c:v>
                </c:pt>
                <c:pt idx="60">
                  <c:v>43186</c:v>
                </c:pt>
                <c:pt idx="61">
                  <c:v>43187</c:v>
                </c:pt>
                <c:pt idx="62">
                  <c:v>43188</c:v>
                </c:pt>
                <c:pt idx="63">
                  <c:v>43193</c:v>
                </c:pt>
                <c:pt idx="64">
                  <c:v>43194</c:v>
                </c:pt>
                <c:pt idx="65">
                  <c:v>43195</c:v>
                </c:pt>
                <c:pt idx="66">
                  <c:v>43196</c:v>
                </c:pt>
                <c:pt idx="67">
                  <c:v>43199</c:v>
                </c:pt>
                <c:pt idx="68">
                  <c:v>43200</c:v>
                </c:pt>
                <c:pt idx="69">
                  <c:v>43202</c:v>
                </c:pt>
                <c:pt idx="70">
                  <c:v>43203</c:v>
                </c:pt>
                <c:pt idx="71">
                  <c:v>43206</c:v>
                </c:pt>
                <c:pt idx="72">
                  <c:v>43207</c:v>
                </c:pt>
                <c:pt idx="73">
                  <c:v>43208</c:v>
                </c:pt>
                <c:pt idx="74">
                  <c:v>43209</c:v>
                </c:pt>
                <c:pt idx="75">
                  <c:v>43210</c:v>
                </c:pt>
                <c:pt idx="76">
                  <c:v>43213</c:v>
                </c:pt>
                <c:pt idx="77">
                  <c:v>43214</c:v>
                </c:pt>
                <c:pt idx="78">
                  <c:v>43215</c:v>
                </c:pt>
                <c:pt idx="79">
                  <c:v>43216</c:v>
                </c:pt>
                <c:pt idx="80">
                  <c:v>43217</c:v>
                </c:pt>
                <c:pt idx="81">
                  <c:v>43220</c:v>
                </c:pt>
                <c:pt idx="82">
                  <c:v>43222</c:v>
                </c:pt>
                <c:pt idx="83">
                  <c:v>43223</c:v>
                </c:pt>
                <c:pt idx="84">
                  <c:v>43224</c:v>
                </c:pt>
                <c:pt idx="85">
                  <c:v>43227</c:v>
                </c:pt>
                <c:pt idx="86">
                  <c:v>43228</c:v>
                </c:pt>
                <c:pt idx="87">
                  <c:v>43229</c:v>
                </c:pt>
                <c:pt idx="88">
                  <c:v>43230</c:v>
                </c:pt>
                <c:pt idx="89">
                  <c:v>43231</c:v>
                </c:pt>
                <c:pt idx="90">
                  <c:v>43234</c:v>
                </c:pt>
                <c:pt idx="91">
                  <c:v>43235</c:v>
                </c:pt>
                <c:pt idx="92">
                  <c:v>43236</c:v>
                </c:pt>
                <c:pt idx="93">
                  <c:v>43237</c:v>
                </c:pt>
                <c:pt idx="94">
                  <c:v>43238</c:v>
                </c:pt>
                <c:pt idx="95">
                  <c:v>43241</c:v>
                </c:pt>
                <c:pt idx="96">
                  <c:v>43242</c:v>
                </c:pt>
                <c:pt idx="97">
                  <c:v>43243</c:v>
                </c:pt>
                <c:pt idx="98">
                  <c:v>43244</c:v>
                </c:pt>
                <c:pt idx="99">
                  <c:v>43245</c:v>
                </c:pt>
                <c:pt idx="100">
                  <c:v>43248</c:v>
                </c:pt>
                <c:pt idx="101">
                  <c:v>43249</c:v>
                </c:pt>
                <c:pt idx="102">
                  <c:v>43250</c:v>
                </c:pt>
                <c:pt idx="103">
                  <c:v>43251</c:v>
                </c:pt>
                <c:pt idx="104">
                  <c:v>43252</c:v>
                </c:pt>
                <c:pt idx="105">
                  <c:v>43255</c:v>
                </c:pt>
                <c:pt idx="106">
                  <c:v>43256</c:v>
                </c:pt>
                <c:pt idx="107">
                  <c:v>43257</c:v>
                </c:pt>
                <c:pt idx="108">
                  <c:v>43258</c:v>
                </c:pt>
                <c:pt idx="109">
                  <c:v>43259</c:v>
                </c:pt>
                <c:pt idx="110">
                  <c:v>43262</c:v>
                </c:pt>
                <c:pt idx="111">
                  <c:v>43263</c:v>
                </c:pt>
                <c:pt idx="112">
                  <c:v>43264</c:v>
                </c:pt>
                <c:pt idx="113">
                  <c:v>43265</c:v>
                </c:pt>
                <c:pt idx="114">
                  <c:v>43266</c:v>
                </c:pt>
                <c:pt idx="115">
                  <c:v>43269</c:v>
                </c:pt>
                <c:pt idx="116">
                  <c:v>43270</c:v>
                </c:pt>
                <c:pt idx="117">
                  <c:v>43271</c:v>
                </c:pt>
                <c:pt idx="118">
                  <c:v>43272</c:v>
                </c:pt>
                <c:pt idx="119">
                  <c:v>43273</c:v>
                </c:pt>
                <c:pt idx="120">
                  <c:v>43276</c:v>
                </c:pt>
                <c:pt idx="121">
                  <c:v>43277</c:v>
                </c:pt>
                <c:pt idx="122">
                  <c:v>43278</c:v>
                </c:pt>
                <c:pt idx="123">
                  <c:v>43279</c:v>
                </c:pt>
                <c:pt idx="124">
                  <c:v>43280</c:v>
                </c:pt>
                <c:pt idx="125">
                  <c:v>43283</c:v>
                </c:pt>
                <c:pt idx="126">
                  <c:v>43284</c:v>
                </c:pt>
                <c:pt idx="127">
                  <c:v>43285</c:v>
                </c:pt>
                <c:pt idx="128">
                  <c:v>43286</c:v>
                </c:pt>
                <c:pt idx="129">
                  <c:v>43287</c:v>
                </c:pt>
                <c:pt idx="130">
                  <c:v>43290</c:v>
                </c:pt>
                <c:pt idx="131">
                  <c:v>43291</c:v>
                </c:pt>
                <c:pt idx="132">
                  <c:v>43292</c:v>
                </c:pt>
                <c:pt idx="133">
                  <c:v>43293</c:v>
                </c:pt>
                <c:pt idx="134">
                  <c:v>43294</c:v>
                </c:pt>
                <c:pt idx="135">
                  <c:v>43297</c:v>
                </c:pt>
                <c:pt idx="136">
                  <c:v>43298</c:v>
                </c:pt>
                <c:pt idx="137">
                  <c:v>43299</c:v>
                </c:pt>
                <c:pt idx="138">
                  <c:v>43300</c:v>
                </c:pt>
                <c:pt idx="139">
                  <c:v>43301</c:v>
                </c:pt>
                <c:pt idx="140">
                  <c:v>43304</c:v>
                </c:pt>
                <c:pt idx="141">
                  <c:v>43305</c:v>
                </c:pt>
                <c:pt idx="142">
                  <c:v>43306</c:v>
                </c:pt>
                <c:pt idx="143">
                  <c:v>43307</c:v>
                </c:pt>
                <c:pt idx="144">
                  <c:v>43308</c:v>
                </c:pt>
                <c:pt idx="145">
                  <c:v>43311</c:v>
                </c:pt>
                <c:pt idx="146">
                  <c:v>43312</c:v>
                </c:pt>
                <c:pt idx="147">
                  <c:v>43313</c:v>
                </c:pt>
                <c:pt idx="148">
                  <c:v>43314</c:v>
                </c:pt>
                <c:pt idx="149">
                  <c:v>43315</c:v>
                </c:pt>
                <c:pt idx="150">
                  <c:v>43318</c:v>
                </c:pt>
                <c:pt idx="151">
                  <c:v>43319</c:v>
                </c:pt>
                <c:pt idx="152">
                  <c:v>43320</c:v>
                </c:pt>
                <c:pt idx="153">
                  <c:v>43321</c:v>
                </c:pt>
                <c:pt idx="154">
                  <c:v>43322</c:v>
                </c:pt>
                <c:pt idx="155">
                  <c:v>43325</c:v>
                </c:pt>
                <c:pt idx="156">
                  <c:v>43326</c:v>
                </c:pt>
                <c:pt idx="157">
                  <c:v>43327</c:v>
                </c:pt>
                <c:pt idx="158">
                  <c:v>43328</c:v>
                </c:pt>
                <c:pt idx="159">
                  <c:v>43329</c:v>
                </c:pt>
                <c:pt idx="160">
                  <c:v>43332</c:v>
                </c:pt>
                <c:pt idx="161">
                  <c:v>43333</c:v>
                </c:pt>
                <c:pt idx="162">
                  <c:v>43334</c:v>
                </c:pt>
                <c:pt idx="163">
                  <c:v>43335</c:v>
                </c:pt>
                <c:pt idx="164">
                  <c:v>43336</c:v>
                </c:pt>
                <c:pt idx="165">
                  <c:v>43339</c:v>
                </c:pt>
                <c:pt idx="166">
                  <c:v>43340</c:v>
                </c:pt>
                <c:pt idx="167">
                  <c:v>43341</c:v>
                </c:pt>
                <c:pt idx="168">
                  <c:v>43342</c:v>
                </c:pt>
                <c:pt idx="169">
                  <c:v>43343</c:v>
                </c:pt>
                <c:pt idx="170">
                  <c:v>43346</c:v>
                </c:pt>
                <c:pt idx="171">
                  <c:v>43347</c:v>
                </c:pt>
                <c:pt idx="172">
                  <c:v>43348</c:v>
                </c:pt>
                <c:pt idx="173">
                  <c:v>43349</c:v>
                </c:pt>
                <c:pt idx="174">
                  <c:v>43350</c:v>
                </c:pt>
                <c:pt idx="175">
                  <c:v>43353</c:v>
                </c:pt>
                <c:pt idx="176">
                  <c:v>43354</c:v>
                </c:pt>
                <c:pt idx="177">
                  <c:v>43355</c:v>
                </c:pt>
                <c:pt idx="178">
                  <c:v>43356</c:v>
                </c:pt>
                <c:pt idx="179">
                  <c:v>43357</c:v>
                </c:pt>
                <c:pt idx="180">
                  <c:v>43360</c:v>
                </c:pt>
                <c:pt idx="181">
                  <c:v>43361</c:v>
                </c:pt>
                <c:pt idx="182">
                  <c:v>43362</c:v>
                </c:pt>
                <c:pt idx="183">
                  <c:v>43363</c:v>
                </c:pt>
                <c:pt idx="184">
                  <c:v>43364</c:v>
                </c:pt>
                <c:pt idx="185">
                  <c:v>43367</c:v>
                </c:pt>
                <c:pt idx="186">
                  <c:v>43368</c:v>
                </c:pt>
                <c:pt idx="187">
                  <c:v>43369</c:v>
                </c:pt>
                <c:pt idx="188">
                  <c:v>43370</c:v>
                </c:pt>
                <c:pt idx="189">
                  <c:v>43371</c:v>
                </c:pt>
                <c:pt idx="190">
                  <c:v>43374</c:v>
                </c:pt>
                <c:pt idx="191">
                  <c:v>43375</c:v>
                </c:pt>
                <c:pt idx="192">
                  <c:v>43376</c:v>
                </c:pt>
                <c:pt idx="193">
                  <c:v>43377</c:v>
                </c:pt>
                <c:pt idx="194">
                  <c:v>43378</c:v>
                </c:pt>
                <c:pt idx="195">
                  <c:v>43381</c:v>
                </c:pt>
                <c:pt idx="196">
                  <c:v>43382</c:v>
                </c:pt>
                <c:pt idx="197">
                  <c:v>43383</c:v>
                </c:pt>
                <c:pt idx="198">
                  <c:v>43384</c:v>
                </c:pt>
                <c:pt idx="199">
                  <c:v>43385</c:v>
                </c:pt>
                <c:pt idx="200">
                  <c:v>43388</c:v>
                </c:pt>
                <c:pt idx="201">
                  <c:v>43389</c:v>
                </c:pt>
                <c:pt idx="202">
                  <c:v>43390</c:v>
                </c:pt>
                <c:pt idx="203">
                  <c:v>43391</c:v>
                </c:pt>
                <c:pt idx="204">
                  <c:v>43392</c:v>
                </c:pt>
                <c:pt idx="205">
                  <c:v>43395</c:v>
                </c:pt>
                <c:pt idx="206">
                  <c:v>43396</c:v>
                </c:pt>
                <c:pt idx="207">
                  <c:v>43397</c:v>
                </c:pt>
                <c:pt idx="208">
                  <c:v>43398</c:v>
                </c:pt>
                <c:pt idx="209">
                  <c:v>43399</c:v>
                </c:pt>
                <c:pt idx="210">
                  <c:v>43402</c:v>
                </c:pt>
                <c:pt idx="211">
                  <c:v>43403</c:v>
                </c:pt>
                <c:pt idx="212">
                  <c:v>43404</c:v>
                </c:pt>
                <c:pt idx="213">
                  <c:v>43405</c:v>
                </c:pt>
                <c:pt idx="214">
                  <c:v>43406</c:v>
                </c:pt>
                <c:pt idx="215">
                  <c:v>43409</c:v>
                </c:pt>
                <c:pt idx="216">
                  <c:v>43410</c:v>
                </c:pt>
                <c:pt idx="217">
                  <c:v>43411</c:v>
                </c:pt>
                <c:pt idx="218">
                  <c:v>43412</c:v>
                </c:pt>
                <c:pt idx="219">
                  <c:v>43413</c:v>
                </c:pt>
                <c:pt idx="220">
                  <c:v>43416</c:v>
                </c:pt>
                <c:pt idx="221">
                  <c:v>43417</c:v>
                </c:pt>
                <c:pt idx="222">
                  <c:v>43418</c:v>
                </c:pt>
                <c:pt idx="223">
                  <c:v>43419</c:v>
                </c:pt>
                <c:pt idx="224">
                  <c:v>43420</c:v>
                </c:pt>
                <c:pt idx="225">
                  <c:v>43423</c:v>
                </c:pt>
                <c:pt idx="226">
                  <c:v>43424</c:v>
                </c:pt>
                <c:pt idx="227">
                  <c:v>43425</c:v>
                </c:pt>
                <c:pt idx="228">
                  <c:v>43426</c:v>
                </c:pt>
                <c:pt idx="229">
                  <c:v>43427</c:v>
                </c:pt>
                <c:pt idx="230">
                  <c:v>43430</c:v>
                </c:pt>
                <c:pt idx="231">
                  <c:v>43431</c:v>
                </c:pt>
                <c:pt idx="232">
                  <c:v>43432</c:v>
                </c:pt>
                <c:pt idx="233">
                  <c:v>43433</c:v>
                </c:pt>
                <c:pt idx="234">
                  <c:v>43434</c:v>
                </c:pt>
                <c:pt idx="235">
                  <c:v>43437</c:v>
                </c:pt>
                <c:pt idx="236">
                  <c:v>43438</c:v>
                </c:pt>
                <c:pt idx="237">
                  <c:v>43439</c:v>
                </c:pt>
                <c:pt idx="238">
                  <c:v>43440</c:v>
                </c:pt>
                <c:pt idx="239">
                  <c:v>43441</c:v>
                </c:pt>
                <c:pt idx="240">
                  <c:v>43444</c:v>
                </c:pt>
                <c:pt idx="241">
                  <c:v>43445</c:v>
                </c:pt>
                <c:pt idx="242">
                  <c:v>43446</c:v>
                </c:pt>
                <c:pt idx="243">
                  <c:v>43447</c:v>
                </c:pt>
                <c:pt idx="244">
                  <c:v>43448</c:v>
                </c:pt>
                <c:pt idx="245">
                  <c:v>43451</c:v>
                </c:pt>
                <c:pt idx="246">
                  <c:v>43452</c:v>
                </c:pt>
                <c:pt idx="247">
                  <c:v>43453</c:v>
                </c:pt>
                <c:pt idx="248">
                  <c:v>43454</c:v>
                </c:pt>
                <c:pt idx="249">
                  <c:v>43455</c:v>
                </c:pt>
                <c:pt idx="250">
                  <c:v>43458</c:v>
                </c:pt>
                <c:pt idx="251">
                  <c:v>43461</c:v>
                </c:pt>
                <c:pt idx="252">
                  <c:v>43462</c:v>
                </c:pt>
                <c:pt idx="253">
                  <c:v>43465</c:v>
                </c:pt>
              </c:numCache>
            </c:numRef>
          </c:cat>
          <c:val>
            <c:numRef>
              <c:f>'WORKSHEET 2018'!$D$2:$D$255</c:f>
              <c:numCache>
                <c:formatCode>#,##0.00</c:formatCode>
                <c:ptCount val="254"/>
                <c:pt idx="0">
                  <c:v>79.400000000000006</c:v>
                </c:pt>
                <c:pt idx="1">
                  <c:v>80.145444865209399</c:v>
                </c:pt>
                <c:pt idx="2">
                  <c:v>80.976627797982843</c:v>
                </c:pt>
                <c:pt idx="3">
                  <c:v>81.533329833902002</c:v>
                </c:pt>
                <c:pt idx="4">
                  <c:v>81.708973791758851</c:v>
                </c:pt>
                <c:pt idx="5">
                  <c:v>82.125756064639489</c:v>
                </c:pt>
                <c:pt idx="6">
                  <c:v>81.916769524952201</c:v>
                </c:pt>
                <c:pt idx="7">
                  <c:v>81.626808143676655</c:v>
                </c:pt>
                <c:pt idx="8">
                  <c:v>81.853656780773136</c:v>
                </c:pt>
                <c:pt idx="9">
                  <c:v>81.998339769787421</c:v>
                </c:pt>
                <c:pt idx="10">
                  <c:v>82.181723969854914</c:v>
                </c:pt>
                <c:pt idx="11">
                  <c:v>82.179342356867011</c:v>
                </c:pt>
                <c:pt idx="12">
                  <c:v>82.171006711409404</c:v>
                </c:pt>
                <c:pt idx="13">
                  <c:v>82.598506242735567</c:v>
                </c:pt>
                <c:pt idx="14">
                  <c:v>82.674717858348032</c:v>
                </c:pt>
                <c:pt idx="15">
                  <c:v>82.690793746016283</c:v>
                </c:pt>
                <c:pt idx="16">
                  <c:v>82.21328034194444</c:v>
                </c:pt>
                <c:pt idx="17">
                  <c:v>81.936417832102293</c:v>
                </c:pt>
                <c:pt idx="18">
                  <c:v>82.362726556934504</c:v>
                </c:pt>
                <c:pt idx="19">
                  <c:v>82.225783810130864</c:v>
                </c:pt>
                <c:pt idx="20">
                  <c:v>81.639907015110055</c:v>
                </c:pt>
                <c:pt idx="21">
                  <c:v>81.53213902740805</c:v>
                </c:pt>
                <c:pt idx="22">
                  <c:v>81.491056203366966</c:v>
                </c:pt>
                <c:pt idx="23">
                  <c:v>80.492564958194308</c:v>
                </c:pt>
                <c:pt idx="24">
                  <c:v>79.182082411608135</c:v>
                </c:pt>
                <c:pt idx="25">
                  <c:v>77.554845337632642</c:v>
                </c:pt>
                <c:pt idx="26">
                  <c:v>79.114801844700239</c:v>
                </c:pt>
                <c:pt idx="27">
                  <c:v>78.310412058040569</c:v>
                </c:pt>
                <c:pt idx="28">
                  <c:v>77.390514041468265</c:v>
                </c:pt>
                <c:pt idx="29">
                  <c:v>78.220506167747743</c:v>
                </c:pt>
                <c:pt idx="30">
                  <c:v>77.904347043605426</c:v>
                </c:pt>
                <c:pt idx="31">
                  <c:v>78.48724682239137</c:v>
                </c:pt>
                <c:pt idx="32">
                  <c:v>79.24757676877509</c:v>
                </c:pt>
                <c:pt idx="33">
                  <c:v>79.957892842413116</c:v>
                </c:pt>
                <c:pt idx="34">
                  <c:v>79.742952270256097</c:v>
                </c:pt>
                <c:pt idx="35">
                  <c:v>80.090072363240978</c:v>
                </c:pt>
                <c:pt idx="36">
                  <c:v>80.197840350942982</c:v>
                </c:pt>
                <c:pt idx="37">
                  <c:v>80.086499943759136</c:v>
                </c:pt>
                <c:pt idx="38">
                  <c:v>80.172833414570135</c:v>
                </c:pt>
                <c:pt idx="39">
                  <c:v>80.471130441303288</c:v>
                </c:pt>
                <c:pt idx="40">
                  <c:v>80.430643020509166</c:v>
                </c:pt>
                <c:pt idx="41">
                  <c:v>80.097217202204646</c:v>
                </c:pt>
                <c:pt idx="42">
                  <c:v>79.094558134303185</c:v>
                </c:pt>
                <c:pt idx="43">
                  <c:v>77.985321885193656</c:v>
                </c:pt>
                <c:pt idx="44">
                  <c:v>78.248490120355441</c:v>
                </c:pt>
                <c:pt idx="45">
                  <c:v>78.565840050991724</c:v>
                </c:pt>
                <c:pt idx="46">
                  <c:v>78.571794083461455</c:v>
                </c:pt>
                <c:pt idx="47">
                  <c:v>79.040971842075663</c:v>
                </c:pt>
                <c:pt idx="48">
                  <c:v>79.525630085111175</c:v>
                </c:pt>
                <c:pt idx="49">
                  <c:v>79.648283153987492</c:v>
                </c:pt>
                <c:pt idx="50">
                  <c:v>79.24757676877509</c:v>
                </c:pt>
                <c:pt idx="51">
                  <c:v>78.995125792058801</c:v>
                </c:pt>
                <c:pt idx="52">
                  <c:v>79.201135315511237</c:v>
                </c:pt>
                <c:pt idx="53">
                  <c:v>78.819481834201952</c:v>
                </c:pt>
                <c:pt idx="54">
                  <c:v>78.538451501630988</c:v>
                </c:pt>
                <c:pt idx="55">
                  <c:v>78.557504405534118</c:v>
                </c:pt>
                <c:pt idx="56">
                  <c:v>78.662890780248219</c:v>
                </c:pt>
                <c:pt idx="57">
                  <c:v>77.800746878632239</c:v>
                </c:pt>
                <c:pt idx="58">
                  <c:v>77.169024033594553</c:v>
                </c:pt>
                <c:pt idx="59">
                  <c:v>76.945152412732938</c:v>
                </c:pt>
                <c:pt idx="60">
                  <c:v>77.61438566232988</c:v>
                </c:pt>
                <c:pt idx="61">
                  <c:v>77.741206553934987</c:v>
                </c:pt>
                <c:pt idx="62">
                  <c:v>78.050816242360625</c:v>
                </c:pt>
                <c:pt idx="63">
                  <c:v>77.835875670203606</c:v>
                </c:pt>
                <c:pt idx="64">
                  <c:v>77.44350493044881</c:v>
                </c:pt>
                <c:pt idx="65">
                  <c:v>78.564649244497772</c:v>
                </c:pt>
                <c:pt idx="66">
                  <c:v>78.536069888643098</c:v>
                </c:pt>
                <c:pt idx="67">
                  <c:v>78.790902478347277</c:v>
                </c:pt>
                <c:pt idx="68">
                  <c:v>79.355940159724042</c:v>
                </c:pt>
                <c:pt idx="69">
                  <c:v>79.419648307150098</c:v>
                </c:pt>
                <c:pt idx="70">
                  <c:v>79.582193393573547</c:v>
                </c:pt>
                <c:pt idx="71">
                  <c:v>79.474425405871557</c:v>
                </c:pt>
                <c:pt idx="72">
                  <c:v>79.953725019684299</c:v>
                </c:pt>
                <c:pt idx="73">
                  <c:v>79.962060665141919</c:v>
                </c:pt>
                <c:pt idx="74">
                  <c:v>79.809042030670028</c:v>
                </c:pt>
                <c:pt idx="75">
                  <c:v>79.709014285178668</c:v>
                </c:pt>
                <c:pt idx="76">
                  <c:v>79.641733718270785</c:v>
                </c:pt>
                <c:pt idx="77">
                  <c:v>79.335101046080027</c:v>
                </c:pt>
                <c:pt idx="78">
                  <c:v>78.714095459487837</c:v>
                </c:pt>
                <c:pt idx="79">
                  <c:v>79.124923699898787</c:v>
                </c:pt>
                <c:pt idx="80">
                  <c:v>79.616131378650991</c:v>
                </c:pt>
                <c:pt idx="81">
                  <c:v>79.869773161861204</c:v>
                </c:pt>
                <c:pt idx="82">
                  <c:v>80.015646957369441</c:v>
                </c:pt>
                <c:pt idx="83">
                  <c:v>79.684602752052797</c:v>
                </c:pt>
                <c:pt idx="84">
                  <c:v>79.863223726144497</c:v>
                </c:pt>
                <c:pt idx="85">
                  <c:v>79.986472198267805</c:v>
                </c:pt>
                <c:pt idx="86">
                  <c:v>80.093644782722819</c:v>
                </c:pt>
                <c:pt idx="87">
                  <c:v>80.346095759439095</c:v>
                </c:pt>
                <c:pt idx="88">
                  <c:v>80.611050204341808</c:v>
                </c:pt>
                <c:pt idx="89">
                  <c:v>80.647965205654089</c:v>
                </c:pt>
                <c:pt idx="90">
                  <c:v>80.443146488695589</c:v>
                </c:pt>
                <c:pt idx="91">
                  <c:v>80.327042855535979</c:v>
                </c:pt>
                <c:pt idx="92">
                  <c:v>80.325256645795065</c:v>
                </c:pt>
                <c:pt idx="93">
                  <c:v>80.686666416707297</c:v>
                </c:pt>
                <c:pt idx="94">
                  <c:v>80.720604401784726</c:v>
                </c:pt>
                <c:pt idx="95">
                  <c:v>80.841471260920102</c:v>
                </c:pt>
                <c:pt idx="96">
                  <c:v>80.926018521990187</c:v>
                </c:pt>
                <c:pt idx="97">
                  <c:v>80.123414945071445</c:v>
                </c:pt>
                <c:pt idx="98">
                  <c:v>79.947770987214582</c:v>
                </c:pt>
                <c:pt idx="99">
                  <c:v>80.194267931461155</c:v>
                </c:pt>
                <c:pt idx="100">
                  <c:v>80.025173409320999</c:v>
                </c:pt>
                <c:pt idx="101">
                  <c:v>79.052879907015125</c:v>
                </c:pt>
                <c:pt idx="102">
                  <c:v>79.261866446702427</c:v>
                </c:pt>
                <c:pt idx="103">
                  <c:v>79.432747178583483</c:v>
                </c:pt>
                <c:pt idx="104">
                  <c:v>79.68936597802859</c:v>
                </c:pt>
                <c:pt idx="105">
                  <c:v>80.192481721720213</c:v>
                </c:pt>
                <c:pt idx="106">
                  <c:v>80.151398897679144</c:v>
                </c:pt>
                <c:pt idx="107">
                  <c:v>80.174024221064087</c:v>
                </c:pt>
                <c:pt idx="108">
                  <c:v>79.853101870945991</c:v>
                </c:pt>
                <c:pt idx="109">
                  <c:v>79.733425818304539</c:v>
                </c:pt>
                <c:pt idx="110">
                  <c:v>79.792370739754801</c:v>
                </c:pt>
                <c:pt idx="111">
                  <c:v>79.96741929436466</c:v>
                </c:pt>
                <c:pt idx="112">
                  <c:v>80.093049379475843</c:v>
                </c:pt>
                <c:pt idx="113">
                  <c:v>80.468153425068436</c:v>
                </c:pt>
                <c:pt idx="114">
                  <c:v>80.207962206141502</c:v>
                </c:pt>
                <c:pt idx="115">
                  <c:v>79.720326946871154</c:v>
                </c:pt>
                <c:pt idx="116">
                  <c:v>78.941539499831279</c:v>
                </c:pt>
                <c:pt idx="117">
                  <c:v>78.995721195305777</c:v>
                </c:pt>
                <c:pt idx="118">
                  <c:v>78.424729481459266</c:v>
                </c:pt>
                <c:pt idx="119">
                  <c:v>78.777208203666916</c:v>
                </c:pt>
                <c:pt idx="120">
                  <c:v>77.828135427992976</c:v>
                </c:pt>
                <c:pt idx="121">
                  <c:v>77.722153650031871</c:v>
                </c:pt>
                <c:pt idx="122">
                  <c:v>77.826349218252034</c:v>
                </c:pt>
                <c:pt idx="123">
                  <c:v>77.094003224476026</c:v>
                </c:pt>
                <c:pt idx="124">
                  <c:v>77.389918638221289</c:v>
                </c:pt>
                <c:pt idx="125">
                  <c:v>76.677220951595359</c:v>
                </c:pt>
                <c:pt idx="126">
                  <c:v>76.671266919125657</c:v>
                </c:pt>
                <c:pt idx="127">
                  <c:v>76.239004161823715</c:v>
                </c:pt>
                <c:pt idx="128">
                  <c:v>76.798683213977739</c:v>
                </c:pt>
                <c:pt idx="129">
                  <c:v>76.962419106895126</c:v>
                </c:pt>
                <c:pt idx="130">
                  <c:v>77.401826703160737</c:v>
                </c:pt>
                <c:pt idx="131">
                  <c:v>77.753710022121425</c:v>
                </c:pt>
                <c:pt idx="132">
                  <c:v>76.986235236774036</c:v>
                </c:pt>
                <c:pt idx="133">
                  <c:v>77.473275092797437</c:v>
                </c:pt>
                <c:pt idx="134">
                  <c:v>77.800746878632239</c:v>
                </c:pt>
                <c:pt idx="135">
                  <c:v>77.595928161673726</c:v>
                </c:pt>
                <c:pt idx="136">
                  <c:v>77.689406471448393</c:v>
                </c:pt>
                <c:pt idx="137">
                  <c:v>77.800151475385263</c:v>
                </c:pt>
                <c:pt idx="138">
                  <c:v>77.556631547373556</c:v>
                </c:pt>
                <c:pt idx="139">
                  <c:v>77.320851861572507</c:v>
                </c:pt>
                <c:pt idx="140">
                  <c:v>77.129727419294383</c:v>
                </c:pt>
                <c:pt idx="141">
                  <c:v>77.328592103783151</c:v>
                </c:pt>
                <c:pt idx="142">
                  <c:v>77.323828877807372</c:v>
                </c:pt>
                <c:pt idx="143">
                  <c:v>77.64296501818454</c:v>
                </c:pt>
                <c:pt idx="144">
                  <c:v>77.969841400772381</c:v>
                </c:pt>
                <c:pt idx="145">
                  <c:v>77.972818417007247</c:v>
                </c:pt>
                <c:pt idx="146">
                  <c:v>77.909110269581191</c:v>
                </c:pt>
                <c:pt idx="147">
                  <c:v>77.863859622811304</c:v>
                </c:pt>
                <c:pt idx="148">
                  <c:v>77.548295901915949</c:v>
                </c:pt>
                <c:pt idx="149">
                  <c:v>77.588783322710071</c:v>
                </c:pt>
                <c:pt idx="150">
                  <c:v>77.512571707097592</c:v>
                </c:pt>
                <c:pt idx="151">
                  <c:v>77.750733005886545</c:v>
                </c:pt>
                <c:pt idx="152">
                  <c:v>77.788243410445801</c:v>
                </c:pt>
                <c:pt idx="153">
                  <c:v>78.006756402084676</c:v>
                </c:pt>
                <c:pt idx="154">
                  <c:v>77.426833639533598</c:v>
                </c:pt>
                <c:pt idx="155">
                  <c:v>77.121987177083724</c:v>
                </c:pt>
                <c:pt idx="156">
                  <c:v>77.048752577706125</c:v>
                </c:pt>
                <c:pt idx="157">
                  <c:v>76.377733118368269</c:v>
                </c:pt>
                <c:pt idx="158">
                  <c:v>76.676030145101436</c:v>
                </c:pt>
                <c:pt idx="159">
                  <c:v>76.65221401522254</c:v>
                </c:pt>
                <c:pt idx="160">
                  <c:v>77.088049192006309</c:v>
                </c:pt>
                <c:pt idx="161">
                  <c:v>77.336927749240758</c:v>
                </c:pt>
                <c:pt idx="162">
                  <c:v>77.269647182332875</c:v>
                </c:pt>
                <c:pt idx="163">
                  <c:v>77.170810243335467</c:v>
                </c:pt>
                <c:pt idx="164">
                  <c:v>77.249403471935821</c:v>
                </c:pt>
                <c:pt idx="165">
                  <c:v>77.631056953245107</c:v>
                </c:pt>
                <c:pt idx="166">
                  <c:v>77.804319298114066</c:v>
                </c:pt>
                <c:pt idx="167">
                  <c:v>77.860882606576439</c:v>
                </c:pt>
                <c:pt idx="168">
                  <c:v>77.6376063889618</c:v>
                </c:pt>
                <c:pt idx="169">
                  <c:v>77.189267743991607</c:v>
                </c:pt>
                <c:pt idx="170">
                  <c:v>76.818331521127831</c:v>
                </c:pt>
                <c:pt idx="171">
                  <c:v>76.144930448802086</c:v>
                </c:pt>
                <c:pt idx="172">
                  <c:v>75.285763563420957</c:v>
                </c:pt>
                <c:pt idx="173">
                  <c:v>74.776693787259589</c:v>
                </c:pt>
                <c:pt idx="174">
                  <c:v>74.855287015859929</c:v>
                </c:pt>
                <c:pt idx="175">
                  <c:v>74.893988226913123</c:v>
                </c:pt>
                <c:pt idx="176">
                  <c:v>74.688574106707676</c:v>
                </c:pt>
                <c:pt idx="177">
                  <c:v>75.136317348430893</c:v>
                </c:pt>
                <c:pt idx="178">
                  <c:v>75.177995575718953</c:v>
                </c:pt>
                <c:pt idx="179">
                  <c:v>75.370310824491014</c:v>
                </c:pt>
                <c:pt idx="180">
                  <c:v>75.357807356304605</c:v>
                </c:pt>
                <c:pt idx="181">
                  <c:v>75.272664691987558</c:v>
                </c:pt>
                <c:pt idx="182">
                  <c:v>75.228009448464633</c:v>
                </c:pt>
                <c:pt idx="183">
                  <c:v>75.618593978478501</c:v>
                </c:pt>
                <c:pt idx="184">
                  <c:v>75.92344044092836</c:v>
                </c:pt>
                <c:pt idx="185">
                  <c:v>75.524520265456871</c:v>
                </c:pt>
                <c:pt idx="186">
                  <c:v>75.394126954369924</c:v>
                </c:pt>
                <c:pt idx="187">
                  <c:v>75.431041955682218</c:v>
                </c:pt>
                <c:pt idx="188">
                  <c:v>75.443545423868628</c:v>
                </c:pt>
                <c:pt idx="189">
                  <c:v>74.85885943534177</c:v>
                </c:pt>
                <c:pt idx="190">
                  <c:v>74.748709834651876</c:v>
                </c:pt>
                <c:pt idx="191">
                  <c:v>74.317637883843886</c:v>
                </c:pt>
                <c:pt idx="192">
                  <c:v>74.42719208128679</c:v>
                </c:pt>
                <c:pt idx="193">
                  <c:v>73.775820929099027</c:v>
                </c:pt>
                <c:pt idx="194">
                  <c:v>72.779115893667282</c:v>
                </c:pt>
                <c:pt idx="195">
                  <c:v>71.734183195230784</c:v>
                </c:pt>
                <c:pt idx="196">
                  <c:v>71.384681489258014</c:v>
                </c:pt>
                <c:pt idx="197">
                  <c:v>69.510352067789</c:v>
                </c:pt>
                <c:pt idx="198">
                  <c:v>68.338003074500392</c:v>
                </c:pt>
                <c:pt idx="199">
                  <c:v>68.969725919538078</c:v>
                </c:pt>
                <c:pt idx="200">
                  <c:v>68.650589779160896</c:v>
                </c:pt>
                <c:pt idx="201">
                  <c:v>69.769352480221968</c:v>
                </c:pt>
                <c:pt idx="202">
                  <c:v>69.867594015972415</c:v>
                </c:pt>
                <c:pt idx="203">
                  <c:v>69.384721982677817</c:v>
                </c:pt>
                <c:pt idx="204">
                  <c:v>68.454106707660017</c:v>
                </c:pt>
                <c:pt idx="205">
                  <c:v>68.040301451014216</c:v>
                </c:pt>
                <c:pt idx="206">
                  <c:v>66.368409133515812</c:v>
                </c:pt>
                <c:pt idx="207">
                  <c:v>66.279098646469961</c:v>
                </c:pt>
                <c:pt idx="208">
                  <c:v>66.554770349818156</c:v>
                </c:pt>
                <c:pt idx="209">
                  <c:v>65.637849349480717</c:v>
                </c:pt>
                <c:pt idx="210">
                  <c:v>66.071898316523573</c:v>
                </c:pt>
                <c:pt idx="211">
                  <c:v>65.991518878182305</c:v>
                </c:pt>
                <c:pt idx="212">
                  <c:v>67.403219976753775</c:v>
                </c:pt>
                <c:pt idx="213">
                  <c:v>67.655075550223103</c:v>
                </c:pt>
                <c:pt idx="214">
                  <c:v>68.352888155674705</c:v>
                </c:pt>
                <c:pt idx="215">
                  <c:v>67.95575418994413</c:v>
                </c:pt>
                <c:pt idx="216">
                  <c:v>67.789041280791878</c:v>
                </c:pt>
                <c:pt idx="217">
                  <c:v>68.396352592703693</c:v>
                </c:pt>
                <c:pt idx="218">
                  <c:v>68.357055978403508</c:v>
                </c:pt>
                <c:pt idx="219">
                  <c:v>68.044469273743019</c:v>
                </c:pt>
                <c:pt idx="220">
                  <c:v>67.39845675077801</c:v>
                </c:pt>
                <c:pt idx="221">
                  <c:v>67.378213040380956</c:v>
                </c:pt>
                <c:pt idx="222">
                  <c:v>67.362732555959667</c:v>
                </c:pt>
                <c:pt idx="223">
                  <c:v>66.626814142701818</c:v>
                </c:pt>
                <c:pt idx="224">
                  <c:v>66.490466799145153</c:v>
                </c:pt>
                <c:pt idx="225">
                  <c:v>65.983183232724699</c:v>
                </c:pt>
                <c:pt idx="226">
                  <c:v>64.968020696636799</c:v>
                </c:pt>
                <c:pt idx="227">
                  <c:v>65.427076600052487</c:v>
                </c:pt>
                <c:pt idx="228">
                  <c:v>65.012080536912762</c:v>
                </c:pt>
                <c:pt idx="229">
                  <c:v>65.261554497394172</c:v>
                </c:pt>
                <c:pt idx="230">
                  <c:v>65.893277342431858</c:v>
                </c:pt>
                <c:pt idx="231">
                  <c:v>65.851003711896823</c:v>
                </c:pt>
                <c:pt idx="232">
                  <c:v>65.956985489857914</c:v>
                </c:pt>
                <c:pt idx="233">
                  <c:v>66.268381388024451</c:v>
                </c:pt>
                <c:pt idx="234">
                  <c:v>66.196932998387766</c:v>
                </c:pt>
                <c:pt idx="235">
                  <c:v>66.944759476585048</c:v>
                </c:pt>
                <c:pt idx="236">
                  <c:v>66.198719208128679</c:v>
                </c:pt>
                <c:pt idx="237">
                  <c:v>65.287752240260957</c:v>
                </c:pt>
                <c:pt idx="238">
                  <c:v>63.374721607738756</c:v>
                </c:pt>
                <c:pt idx="239">
                  <c:v>63.667064602002185</c:v>
                </c:pt>
                <c:pt idx="240">
                  <c:v>62.492333995725701</c:v>
                </c:pt>
                <c:pt idx="241">
                  <c:v>62.996045142664322</c:v>
                </c:pt>
                <c:pt idx="242">
                  <c:v>64.130883731393652</c:v>
                </c:pt>
                <c:pt idx="243">
                  <c:v>63.965361628735337</c:v>
                </c:pt>
                <c:pt idx="244">
                  <c:v>63.36995838176297</c:v>
                </c:pt>
                <c:pt idx="245">
                  <c:v>62.637612387986962</c:v>
                </c:pt>
                <c:pt idx="246">
                  <c:v>62.257745116418597</c:v>
                </c:pt>
                <c:pt idx="247">
                  <c:v>62.328598102808293</c:v>
                </c:pt>
                <c:pt idx="248">
                  <c:v>61.297955082299133</c:v>
                </c:pt>
                <c:pt idx="249">
                  <c:v>61.184233062127404</c:v>
                </c:pt>
                <c:pt idx="250">
                  <c:v>60.800197967830236</c:v>
                </c:pt>
                <c:pt idx="251">
                  <c:v>60.635271268418883</c:v>
                </c:pt>
                <c:pt idx="252">
                  <c:v>61.636144126579438</c:v>
                </c:pt>
                <c:pt idx="253">
                  <c:v>62.694771099696311</c:v>
                </c:pt>
              </c:numCache>
            </c:numRef>
          </c:val>
          <c:smooth val="0"/>
          <c:extLst xmlns:c16r2="http://schemas.microsoft.com/office/drawing/2015/06/chart">
            <c:ext xmlns:c16="http://schemas.microsoft.com/office/drawing/2014/chart" uri="{C3380CC4-5D6E-409C-BE32-E72D297353CC}">
              <c16:uniqueId val="{00000002-C6A6-4495-A9BE-48E46B429F10}"/>
            </c:ext>
          </c:extLst>
        </c:ser>
        <c:dLbls>
          <c:showLegendKey val="0"/>
          <c:showVal val="0"/>
          <c:showCatName val="0"/>
          <c:showSerName val="0"/>
          <c:showPercent val="0"/>
          <c:showBubbleSize val="0"/>
        </c:dLbls>
        <c:marker val="1"/>
        <c:smooth val="0"/>
        <c:axId val="213537152"/>
        <c:axId val="213538688"/>
      </c:lineChart>
      <c:dateAx>
        <c:axId val="213537152"/>
        <c:scaling>
          <c:orientation val="minMax"/>
        </c:scaling>
        <c:delete val="0"/>
        <c:axPos val="b"/>
        <c:numFmt formatCode="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38688"/>
        <c:crosses val="autoZero"/>
        <c:auto val="1"/>
        <c:lblOffset val="100"/>
        <c:baseTimeUnit val="days"/>
      </c:dateAx>
      <c:valAx>
        <c:axId val="213538688"/>
        <c:scaling>
          <c:orientation val="minMax"/>
          <c:min val="5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3537152"/>
        <c:crosses val="autoZero"/>
        <c:crossBetween val="between"/>
      </c:valAx>
      <c:spPr>
        <a:noFill/>
        <a:ln>
          <a:noFill/>
        </a:ln>
        <a:effectLst/>
      </c:spPr>
    </c:plotArea>
    <c:legend>
      <c:legendPos val="b"/>
      <c:layout>
        <c:manualLayout>
          <c:xMode val="edge"/>
          <c:yMode val="edge"/>
          <c:x val="4.7020406233004637E-2"/>
          <c:y val="0.68630222946269637"/>
          <c:w val="0.62818129152774826"/>
          <c:h val="6.4655624943433798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Lbls>
            <c:dLbl>
              <c:idx val="0"/>
              <c:tx>
                <c:rich>
                  <a:bodyPr/>
                  <a:lstStyle/>
                  <a:p>
                    <a:fld id="{90AFEC54-1E9B-44B2-A488-EEEA090CE575}"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258E-4C60-A699-7C09F41D85D1}"/>
                </c:ext>
              </c:extLst>
            </c:dLbl>
            <c:dLbl>
              <c:idx val="1"/>
              <c:tx>
                <c:rich>
                  <a:bodyPr/>
                  <a:lstStyle/>
                  <a:p>
                    <a:fld id="{EEDDC8C2-93E4-4915-97A9-1B3DE2799808}"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258E-4C60-A699-7C09F41D85D1}"/>
                </c:ext>
              </c:extLst>
            </c:dLbl>
            <c:dLbl>
              <c:idx val="2"/>
              <c:tx>
                <c:rich>
                  <a:bodyPr/>
                  <a:lstStyle/>
                  <a:p>
                    <a:fld id="{2C841E26-1AC3-4B9A-9EFA-D3BD01C789B8}"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258E-4C60-A699-7C09F41D85D1}"/>
                </c:ext>
              </c:extLst>
            </c:dLbl>
            <c:dLbl>
              <c:idx val="3"/>
              <c:tx>
                <c:rich>
                  <a:bodyPr/>
                  <a:lstStyle/>
                  <a:p>
                    <a:fld id="{B4D61D2E-09AD-462E-8557-6606C205595B}"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258E-4C60-A699-7C09F41D85D1}"/>
                </c:ext>
              </c:extLst>
            </c:dLbl>
            <c:dLbl>
              <c:idx val="4"/>
              <c:tx>
                <c:rich>
                  <a:bodyPr/>
                  <a:lstStyle/>
                  <a:p>
                    <a:fld id="{B318A70E-30C8-4619-A566-0A38DE02A651}"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258E-4C60-A699-7C09F41D85D1}"/>
                </c:ext>
              </c:extLst>
            </c:dLbl>
            <c:dLbl>
              <c:idx val="5"/>
              <c:tx>
                <c:rich>
                  <a:bodyPr/>
                  <a:lstStyle/>
                  <a:p>
                    <a:fld id="{B72DF737-7C8F-41E8-877A-946FE17C6D67}" type="VALUE">
                      <a:rPr lang="en-US" smtClean="0"/>
                      <a:pPr/>
                      <a:t>[VALEUR]</a:t>
                    </a:fld>
                    <a:r>
                      <a:rPr lang="en-US"/>
                      <a:t> €</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6-258E-4C60-A699-7C09F41D85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Feuil1!$C$25:$H$25</c:f>
              <c:strCache>
                <c:ptCount val="6"/>
                <c:pt idx="0">
                  <c:v>2013</c:v>
                </c:pt>
                <c:pt idx="1">
                  <c:v>2014</c:v>
                </c:pt>
                <c:pt idx="2">
                  <c:v>2015</c:v>
                </c:pt>
                <c:pt idx="3">
                  <c:v>2016</c:v>
                </c:pt>
                <c:pt idx="4">
                  <c:v>2017</c:v>
                </c:pt>
                <c:pt idx="5">
                  <c:v>2018</c:v>
                </c:pt>
              </c:strCache>
            </c:strRef>
          </c:cat>
          <c:val>
            <c:numRef>
              <c:f>Feuil1!$C$26:$H$26</c:f>
              <c:numCache>
                <c:formatCode>#,##0</c:formatCode>
                <c:ptCount val="6"/>
                <c:pt idx="0">
                  <c:v>3960</c:v>
                </c:pt>
                <c:pt idx="1">
                  <c:v>3432</c:v>
                </c:pt>
                <c:pt idx="2">
                  <c:v>3022</c:v>
                </c:pt>
                <c:pt idx="3">
                  <c:v>3243</c:v>
                </c:pt>
                <c:pt idx="4">
                  <c:v>5328</c:v>
                </c:pt>
                <c:pt idx="5">
                  <c:v>5095</c:v>
                </c:pt>
              </c:numCache>
            </c:numRef>
          </c:val>
          <c:extLst xmlns:c16r2="http://schemas.microsoft.com/office/drawing/2015/06/chart">
            <c:ext xmlns:c16="http://schemas.microsoft.com/office/drawing/2014/chart" uri="{C3380CC4-5D6E-409C-BE32-E72D297353CC}">
              <c16:uniqueId val="{00000000-258E-4C60-A699-7C09F41D85D1}"/>
            </c:ext>
          </c:extLst>
        </c:ser>
        <c:dLbls>
          <c:showLegendKey val="0"/>
          <c:showVal val="0"/>
          <c:showCatName val="0"/>
          <c:showSerName val="0"/>
          <c:showPercent val="0"/>
          <c:showBubbleSize val="0"/>
        </c:dLbls>
        <c:gapWidth val="219"/>
        <c:overlap val="-27"/>
        <c:axId val="215602688"/>
        <c:axId val="215604224"/>
      </c:barChart>
      <c:catAx>
        <c:axId val="21560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5604224"/>
        <c:crosses val="autoZero"/>
        <c:auto val="1"/>
        <c:lblAlgn val="ctr"/>
        <c:lblOffset val="100"/>
        <c:noMultiLvlLbl val="0"/>
      </c:catAx>
      <c:valAx>
        <c:axId val="215604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5602688"/>
        <c:crosses val="autoZero"/>
        <c:crossBetween val="between"/>
      </c:valAx>
      <c:spPr>
        <a:noFill/>
        <a:ln>
          <a:noFill/>
        </a:ln>
        <a:effectLst/>
      </c:spPr>
    </c:plotArea>
    <c:plotVisOnly val="1"/>
    <c:dispBlanksAs val="gap"/>
    <c:showDLblsOverMax val="0"/>
  </c:chart>
  <c:spPr>
    <a:noFill/>
    <a:ln w="25400">
      <a:solidFill>
        <a:srgbClr val="004B62"/>
      </a:solid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solidFill>
                  <a:srgbClr val="004C62"/>
                </a:solidFill>
              </a:rPr>
              <a:t>BEURRE</a:t>
            </a:r>
          </a:p>
        </c:rich>
      </c:tx>
      <c:overlay val="0"/>
    </c:title>
    <c:autoTitleDeleted val="0"/>
    <c:plotArea>
      <c:layout/>
      <c:lineChart>
        <c:grouping val="standard"/>
        <c:varyColors val="0"/>
        <c:ser>
          <c:idx val="0"/>
          <c:order val="0"/>
          <c:tx>
            <c:v>2018</c:v>
          </c:tx>
          <c:spPr>
            <a:ln w="38100">
              <a:solidFill>
                <a:schemeClr val="accent1">
                  <a:lumMod val="75000"/>
                </a:schemeClr>
              </a:solidFill>
            </a:ln>
          </c:spPr>
          <c:marker>
            <c:symbol val="none"/>
          </c:marker>
          <c:val>
            <c:numRef>
              <c:f>'FAM Contrat-Graph PI'!$D$1047:$D$1098</c:f>
              <c:numCache>
                <c:formatCode>#,##0</c:formatCode>
                <c:ptCount val="52"/>
                <c:pt idx="0">
                  <c:v>4201</c:v>
                </c:pt>
                <c:pt idx="1">
                  <c:v>4194</c:v>
                </c:pt>
                <c:pt idx="2">
                  <c:v>4263</c:v>
                </c:pt>
                <c:pt idx="3">
                  <c:v>4230</c:v>
                </c:pt>
                <c:pt idx="4">
                  <c:v>4260</c:v>
                </c:pt>
                <c:pt idx="5">
                  <c:v>4321</c:v>
                </c:pt>
                <c:pt idx="6">
                  <c:v>4311</c:v>
                </c:pt>
                <c:pt idx="7">
                  <c:v>4563</c:v>
                </c:pt>
                <c:pt idx="8">
                  <c:v>4653</c:v>
                </c:pt>
                <c:pt idx="9">
                  <c:v>4965</c:v>
                </c:pt>
                <c:pt idx="10">
                  <c:v>5081</c:v>
                </c:pt>
                <c:pt idx="11">
                  <c:v>5056</c:v>
                </c:pt>
                <c:pt idx="12">
                  <c:v>5070</c:v>
                </c:pt>
                <c:pt idx="13">
                  <c:v>5010</c:v>
                </c:pt>
                <c:pt idx="14">
                  <c:v>5000</c:v>
                </c:pt>
                <c:pt idx="15">
                  <c:v>5011</c:v>
                </c:pt>
                <c:pt idx="16">
                  <c:v>5011</c:v>
                </c:pt>
                <c:pt idx="17">
                  <c:v>5745</c:v>
                </c:pt>
                <c:pt idx="18">
                  <c:v>5898</c:v>
                </c:pt>
                <c:pt idx="19">
                  <c:v>5957</c:v>
                </c:pt>
                <c:pt idx="20">
                  <c:v>5998</c:v>
                </c:pt>
                <c:pt idx="21">
                  <c:v>6242</c:v>
                </c:pt>
                <c:pt idx="22">
                  <c:v>6225</c:v>
                </c:pt>
                <c:pt idx="23">
                  <c:v>6176</c:v>
                </c:pt>
                <c:pt idx="24">
                  <c:v>6090</c:v>
                </c:pt>
                <c:pt idx="25">
                  <c:v>5968</c:v>
                </c:pt>
                <c:pt idx="26">
                  <c:v>5934</c:v>
                </c:pt>
                <c:pt idx="27">
                  <c:v>5966</c:v>
                </c:pt>
                <c:pt idx="28">
                  <c:v>5928</c:v>
                </c:pt>
                <c:pt idx="29">
                  <c:v>6038</c:v>
                </c:pt>
                <c:pt idx="30">
                  <c:v>5769</c:v>
                </c:pt>
                <c:pt idx="31">
                  <c:v>5535</c:v>
                </c:pt>
                <c:pt idx="32">
                  <c:v>5538</c:v>
                </c:pt>
                <c:pt idx="33">
                  <c:v>5500</c:v>
                </c:pt>
                <c:pt idx="34">
                  <c:v>5585</c:v>
                </c:pt>
                <c:pt idx="35">
                  <c:v>5711</c:v>
                </c:pt>
                <c:pt idx="36">
                  <c:v>5703</c:v>
                </c:pt>
                <c:pt idx="37">
                  <c:v>5295</c:v>
                </c:pt>
                <c:pt idx="38">
                  <c:v>5195</c:v>
                </c:pt>
                <c:pt idx="39">
                  <c:v>4922</c:v>
                </c:pt>
                <c:pt idx="40">
                  <c:v>4894</c:v>
                </c:pt>
                <c:pt idx="41">
                  <c:v>4654</c:v>
                </c:pt>
                <c:pt idx="42">
                  <c:v>4695</c:v>
                </c:pt>
                <c:pt idx="43">
                  <c:v>4569</c:v>
                </c:pt>
                <c:pt idx="44">
                  <c:v>4532</c:v>
                </c:pt>
                <c:pt idx="45">
                  <c:v>4596</c:v>
                </c:pt>
                <c:pt idx="46">
                  <c:v>4547</c:v>
                </c:pt>
                <c:pt idx="47">
                  <c:v>4547</c:v>
                </c:pt>
                <c:pt idx="48">
                  <c:v>4557</c:v>
                </c:pt>
                <c:pt idx="49">
                  <c:v>4393</c:v>
                </c:pt>
                <c:pt idx="50">
                  <c:v>4298</c:v>
                </c:pt>
                <c:pt idx="51">
                  <c:v>4299</c:v>
                </c:pt>
              </c:numCache>
            </c:numRef>
          </c:val>
          <c:smooth val="0"/>
          <c:extLst xmlns:c16r2="http://schemas.microsoft.com/office/drawing/2015/06/chart">
            <c:ext xmlns:c16="http://schemas.microsoft.com/office/drawing/2014/chart" uri="{C3380CC4-5D6E-409C-BE32-E72D297353CC}">
              <c16:uniqueId val="{00000000-1E7C-4676-AD08-8543990A89E7}"/>
            </c:ext>
          </c:extLst>
        </c:ser>
        <c:ser>
          <c:idx val="1"/>
          <c:order val="1"/>
          <c:tx>
            <c:v>2017</c:v>
          </c:tx>
          <c:spPr>
            <a:ln w="28575">
              <a:solidFill>
                <a:srgbClr val="FF0000"/>
              </a:solidFill>
            </a:ln>
          </c:spPr>
          <c:marker>
            <c:symbol val="none"/>
          </c:marker>
          <c:val>
            <c:numRef>
              <c:f>'FAM Contrat-Graph PI'!$D$995:$D$1046</c:f>
              <c:numCache>
                <c:formatCode>#,##0</c:formatCode>
                <c:ptCount val="52"/>
                <c:pt idx="0">
                  <c:v>4382</c:v>
                </c:pt>
                <c:pt idx="1">
                  <c:v>4379</c:v>
                </c:pt>
                <c:pt idx="2">
                  <c:v>4384</c:v>
                </c:pt>
                <c:pt idx="3">
                  <c:v>4380</c:v>
                </c:pt>
                <c:pt idx="4">
                  <c:v>4375</c:v>
                </c:pt>
                <c:pt idx="5">
                  <c:v>4344</c:v>
                </c:pt>
                <c:pt idx="6">
                  <c:v>4313</c:v>
                </c:pt>
                <c:pt idx="7">
                  <c:v>4299</c:v>
                </c:pt>
                <c:pt idx="8">
                  <c:v>4302</c:v>
                </c:pt>
                <c:pt idx="9">
                  <c:v>4232</c:v>
                </c:pt>
                <c:pt idx="10">
                  <c:v>4263</c:v>
                </c:pt>
                <c:pt idx="11">
                  <c:v>4285</c:v>
                </c:pt>
                <c:pt idx="12">
                  <c:v>4375</c:v>
                </c:pt>
                <c:pt idx="13">
                  <c:v>4392</c:v>
                </c:pt>
                <c:pt idx="14">
                  <c:v>4418</c:v>
                </c:pt>
                <c:pt idx="15">
                  <c:v>4497</c:v>
                </c:pt>
                <c:pt idx="16">
                  <c:v>4475</c:v>
                </c:pt>
                <c:pt idx="17">
                  <c:v>4534</c:v>
                </c:pt>
                <c:pt idx="18">
                  <c:v>4700</c:v>
                </c:pt>
                <c:pt idx="19">
                  <c:v>4873</c:v>
                </c:pt>
                <c:pt idx="20">
                  <c:v>4906</c:v>
                </c:pt>
                <c:pt idx="21">
                  <c:v>4761</c:v>
                </c:pt>
                <c:pt idx="22">
                  <c:v>4900</c:v>
                </c:pt>
                <c:pt idx="23">
                  <c:v>4886</c:v>
                </c:pt>
                <c:pt idx="24">
                  <c:v>5037</c:v>
                </c:pt>
                <c:pt idx="25">
                  <c:v>5795</c:v>
                </c:pt>
                <c:pt idx="26">
                  <c:v>5948</c:v>
                </c:pt>
                <c:pt idx="27">
                  <c:v>6309</c:v>
                </c:pt>
                <c:pt idx="28">
                  <c:v>6294</c:v>
                </c:pt>
                <c:pt idx="29">
                  <c:v>6408</c:v>
                </c:pt>
                <c:pt idx="30">
                  <c:v>6142</c:v>
                </c:pt>
                <c:pt idx="31">
                  <c:v>6184</c:v>
                </c:pt>
                <c:pt idx="32">
                  <c:v>6249</c:v>
                </c:pt>
                <c:pt idx="33">
                  <c:v>6302</c:v>
                </c:pt>
                <c:pt idx="34">
                  <c:v>6904</c:v>
                </c:pt>
                <c:pt idx="35">
                  <c:v>7271</c:v>
                </c:pt>
                <c:pt idx="36">
                  <c:v>7182</c:v>
                </c:pt>
                <c:pt idx="37">
                  <c:v>7188</c:v>
                </c:pt>
                <c:pt idx="38">
                  <c:v>6823</c:v>
                </c:pt>
                <c:pt idx="39">
                  <c:v>6681</c:v>
                </c:pt>
                <c:pt idx="40">
                  <c:v>6614</c:v>
                </c:pt>
                <c:pt idx="41">
                  <c:v>6469</c:v>
                </c:pt>
                <c:pt idx="42">
                  <c:v>6032</c:v>
                </c:pt>
                <c:pt idx="43">
                  <c:v>5606</c:v>
                </c:pt>
                <c:pt idx="44">
                  <c:v>5246</c:v>
                </c:pt>
                <c:pt idx="45">
                  <c:v>5134</c:v>
                </c:pt>
                <c:pt idx="46">
                  <c:v>5398</c:v>
                </c:pt>
                <c:pt idx="47">
                  <c:v>5463</c:v>
                </c:pt>
                <c:pt idx="48">
                  <c:v>5678</c:v>
                </c:pt>
                <c:pt idx="49">
                  <c:v>5590</c:v>
                </c:pt>
                <c:pt idx="50">
                  <c:v>4402</c:v>
                </c:pt>
                <c:pt idx="51">
                  <c:v>4231</c:v>
                </c:pt>
              </c:numCache>
            </c:numRef>
          </c:val>
          <c:smooth val="0"/>
          <c:extLst xmlns:c16r2="http://schemas.microsoft.com/office/drawing/2015/06/chart">
            <c:ext xmlns:c16="http://schemas.microsoft.com/office/drawing/2014/chart" uri="{C3380CC4-5D6E-409C-BE32-E72D297353CC}">
              <c16:uniqueId val="{00000001-1E7C-4676-AD08-8543990A89E7}"/>
            </c:ext>
          </c:extLst>
        </c:ser>
        <c:dLbls>
          <c:showLegendKey val="0"/>
          <c:showVal val="0"/>
          <c:showCatName val="0"/>
          <c:showSerName val="0"/>
          <c:showPercent val="0"/>
          <c:showBubbleSize val="0"/>
        </c:dLbls>
        <c:marker val="1"/>
        <c:smooth val="0"/>
        <c:axId val="214691840"/>
        <c:axId val="214693376"/>
      </c:lineChart>
      <c:catAx>
        <c:axId val="214691840"/>
        <c:scaling>
          <c:orientation val="minMax"/>
        </c:scaling>
        <c:delete val="1"/>
        <c:axPos val="b"/>
        <c:numFmt formatCode="General" sourceLinked="1"/>
        <c:majorTickMark val="none"/>
        <c:minorTickMark val="none"/>
        <c:tickLblPos val="nextTo"/>
        <c:crossAx val="214693376"/>
        <c:crossesAt val="2100"/>
        <c:auto val="1"/>
        <c:lblAlgn val="ctr"/>
        <c:lblOffset val="100"/>
        <c:noMultiLvlLbl val="0"/>
      </c:catAx>
      <c:valAx>
        <c:axId val="214693376"/>
        <c:scaling>
          <c:orientation val="minMax"/>
          <c:min val="3000"/>
        </c:scaling>
        <c:delete val="0"/>
        <c:axPos val="l"/>
        <c:majorGridlines/>
        <c:numFmt formatCode="#,##0" sourceLinked="1"/>
        <c:majorTickMark val="none"/>
        <c:minorTickMark val="none"/>
        <c:tickLblPos val="nextTo"/>
        <c:txPr>
          <a:bodyPr rot="0" vert="horz"/>
          <a:lstStyle/>
          <a:p>
            <a:pPr>
              <a:defRPr/>
            </a:pPr>
            <a:endParaRPr lang="en-US"/>
          </a:p>
        </c:txPr>
        <c:crossAx val="214691840"/>
        <c:crosses val="autoZero"/>
        <c:crossBetween val="between"/>
        <c:majorUnit val="1000"/>
        <c:minorUnit val="100"/>
      </c:valAx>
    </c:plotArea>
    <c:legend>
      <c:legendPos val="r"/>
      <c:overlay val="0"/>
    </c:legend>
    <c:plotVisOnly val="1"/>
    <c:dispBlanksAs val="gap"/>
    <c:showDLblsOverMax val="0"/>
  </c:chart>
  <c:spPr>
    <a:ln w="25400">
      <a:solidFill>
        <a:srgbClr val="004B62"/>
      </a:solidFill>
    </a:ln>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dirty="0" smtClean="0"/>
              <a:t>Milk production - France</a:t>
            </a:r>
          </a:p>
          <a:p>
            <a:pPr>
              <a:defRPr sz="1600" b="1" i="0" u="none" strike="noStrike" kern="1200" baseline="0">
                <a:solidFill>
                  <a:schemeClr val="tx2"/>
                </a:solidFill>
                <a:latin typeface="+mn-lt"/>
                <a:ea typeface="+mn-ea"/>
                <a:cs typeface="+mn-cs"/>
              </a:defRPr>
            </a:pPr>
            <a:r>
              <a:rPr lang="fr-FR" dirty="0" smtClean="0"/>
              <a:t>Production </a:t>
            </a:r>
            <a:r>
              <a:rPr lang="fr-FR" dirty="0"/>
              <a:t>2018 / </a:t>
            </a:r>
            <a:r>
              <a:rPr lang="fr-FR" dirty="0" smtClean="0"/>
              <a:t>2017: </a:t>
            </a:r>
            <a:r>
              <a:rPr lang="fr-FR" dirty="0"/>
              <a:t>-</a:t>
            </a:r>
            <a:r>
              <a:rPr lang="fr-FR" dirty="0" smtClean="0"/>
              <a:t>0.2 </a:t>
            </a:r>
            <a:r>
              <a:rPr lang="fr-FR" dirty="0"/>
              <a:t>% </a:t>
            </a:r>
          </a:p>
        </c:rich>
      </c:tx>
      <c:layout>
        <c:manualLayout>
          <c:xMode val="edge"/>
          <c:yMode val="edge"/>
          <c:x val="0.24439909755817821"/>
          <c:y val="2.3121387283236993E-2"/>
        </c:manualLayout>
      </c:layout>
      <c:overlay val="0"/>
      <c:spPr>
        <a:noFill/>
        <a:ln>
          <a:noFill/>
        </a:ln>
        <a:effectLst/>
      </c:spPr>
    </c:title>
    <c:autoTitleDeleted val="0"/>
    <c:plotArea>
      <c:layout/>
      <c:lineChart>
        <c:grouping val="standard"/>
        <c:varyColors val="0"/>
        <c:ser>
          <c:idx val="0"/>
          <c:order val="0"/>
          <c:tx>
            <c:strRef>
              <c:f>Feuil1!$AJ$44</c:f>
              <c:strCache>
                <c:ptCount val="1"/>
                <c:pt idx="0">
                  <c:v>2018</c:v>
                </c:pt>
              </c:strCache>
            </c:strRef>
          </c:tx>
          <c:spPr>
            <a:ln w="31750" cap="rnd">
              <a:solidFill>
                <a:schemeClr val="accent1"/>
              </a:solidFill>
              <a:round/>
            </a:ln>
            <a:effectLst>
              <a:outerShdw blurRad="40000" dist="23000" dir="5400000" rotWithShape="0">
                <a:srgbClr val="000000">
                  <a:alpha val="35000"/>
                </a:srgbClr>
              </a:outerShdw>
            </a:effectLst>
          </c:spPr>
          <c:marker>
            <c:symbol val="none"/>
          </c:marker>
          <c:cat>
            <c:strRef>
              <c:f>Feuil1!$AK$43:$AV$43</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Feuil1!$AK$44:$AV$44</c:f>
              <c:numCache>
                <c:formatCode>#,##0;[Red]#,##0</c:formatCode>
                <c:ptCount val="12"/>
                <c:pt idx="0">
                  <c:v>2148152</c:v>
                </c:pt>
                <c:pt idx="1">
                  <c:v>1963489</c:v>
                </c:pt>
                <c:pt idx="2">
                  <c:v>2155309</c:v>
                </c:pt>
                <c:pt idx="3">
                  <c:v>2130114</c:v>
                </c:pt>
                <c:pt idx="4">
                  <c:v>2170797</c:v>
                </c:pt>
                <c:pt idx="5">
                  <c:v>1972009</c:v>
                </c:pt>
                <c:pt idx="6">
                  <c:v>1928284</c:v>
                </c:pt>
                <c:pt idx="7">
                  <c:v>1854566</c:v>
                </c:pt>
                <c:pt idx="8">
                  <c:v>1793789</c:v>
                </c:pt>
                <c:pt idx="9">
                  <c:v>1887687</c:v>
                </c:pt>
                <c:pt idx="10">
                  <c:v>1859953</c:v>
                </c:pt>
                <c:pt idx="11">
                  <c:v>2002867</c:v>
                </c:pt>
              </c:numCache>
            </c:numRef>
          </c:val>
          <c:smooth val="0"/>
          <c:extLst xmlns:c16r2="http://schemas.microsoft.com/office/drawing/2015/06/chart">
            <c:ext xmlns:c16="http://schemas.microsoft.com/office/drawing/2014/chart" uri="{C3380CC4-5D6E-409C-BE32-E72D297353CC}">
              <c16:uniqueId val="{00000000-9A20-4667-B24B-1AFD2B5451EA}"/>
            </c:ext>
          </c:extLst>
        </c:ser>
        <c:ser>
          <c:idx val="1"/>
          <c:order val="1"/>
          <c:tx>
            <c:strRef>
              <c:f>Feuil1!$AJ$45</c:f>
              <c:strCache>
                <c:ptCount val="1"/>
                <c:pt idx="0">
                  <c:v>2017</c:v>
                </c:pt>
              </c:strCache>
            </c:strRef>
          </c:tx>
          <c:spPr>
            <a:ln w="31750" cap="rnd">
              <a:solidFill>
                <a:schemeClr val="accent2"/>
              </a:solidFill>
              <a:round/>
            </a:ln>
            <a:effectLst>
              <a:outerShdw blurRad="40000" dist="23000" dir="5400000" rotWithShape="0">
                <a:srgbClr val="000000">
                  <a:alpha val="35000"/>
                </a:srgbClr>
              </a:outerShdw>
            </a:effectLst>
          </c:spPr>
          <c:marker>
            <c:symbol val="none"/>
          </c:marker>
          <c:cat>
            <c:strRef>
              <c:f>Feuil1!$AK$43:$AV$43</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Feuil1!$AK$45:$AV$45</c:f>
              <c:numCache>
                <c:formatCode>#,##0;[Red]#,##0</c:formatCode>
                <c:ptCount val="12"/>
                <c:pt idx="0">
                  <c:v>2056251</c:v>
                </c:pt>
                <c:pt idx="1">
                  <c:v>1905697</c:v>
                </c:pt>
                <c:pt idx="2">
                  <c:v>2141262</c:v>
                </c:pt>
                <c:pt idx="3">
                  <c:v>2146361</c:v>
                </c:pt>
                <c:pt idx="4">
                  <c:v>2157970</c:v>
                </c:pt>
                <c:pt idx="5">
                  <c:v>1952157</c:v>
                </c:pt>
                <c:pt idx="6">
                  <c:v>1909563</c:v>
                </c:pt>
                <c:pt idx="7">
                  <c:v>1860507</c:v>
                </c:pt>
                <c:pt idx="8">
                  <c:v>1822799</c:v>
                </c:pt>
                <c:pt idx="9">
                  <c:v>1957307</c:v>
                </c:pt>
                <c:pt idx="10">
                  <c:v>1932491</c:v>
                </c:pt>
                <c:pt idx="11">
                  <c:v>2069765</c:v>
                </c:pt>
              </c:numCache>
            </c:numRef>
          </c:val>
          <c:smooth val="0"/>
          <c:extLst xmlns:c16r2="http://schemas.microsoft.com/office/drawing/2015/06/chart">
            <c:ext xmlns:c16="http://schemas.microsoft.com/office/drawing/2014/chart" uri="{C3380CC4-5D6E-409C-BE32-E72D297353CC}">
              <c16:uniqueId val="{00000001-9A20-4667-B24B-1AFD2B5451EA}"/>
            </c:ext>
          </c:extLst>
        </c:ser>
        <c:dLbls>
          <c:showLegendKey val="0"/>
          <c:showVal val="0"/>
          <c:showCatName val="0"/>
          <c:showSerName val="0"/>
          <c:showPercent val="0"/>
          <c:showBubbleSize val="0"/>
        </c:dLbls>
        <c:marker val="1"/>
        <c:smooth val="0"/>
        <c:axId val="255681664"/>
        <c:axId val="255683200"/>
      </c:lineChart>
      <c:catAx>
        <c:axId val="255681664"/>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55683200"/>
        <c:crosses val="autoZero"/>
        <c:auto val="1"/>
        <c:lblAlgn val="ctr"/>
        <c:lblOffset val="100"/>
        <c:noMultiLvlLbl val="0"/>
      </c:catAx>
      <c:valAx>
        <c:axId val="255683200"/>
        <c:scaling>
          <c:orientation val="minMax"/>
          <c:min val="1750000"/>
        </c:scaling>
        <c:delete val="0"/>
        <c:axPos val="l"/>
        <c:majorGridlines>
          <c:spPr>
            <a:ln w="9525" cap="flat" cmpd="sng" algn="ctr">
              <a:solidFill>
                <a:schemeClr val="tx2">
                  <a:lumMod val="15000"/>
                  <a:lumOff val="85000"/>
                </a:schemeClr>
              </a:solidFill>
              <a:round/>
            </a:ln>
            <a:effectLst/>
          </c:spPr>
        </c:majorGridlines>
        <c:numFmt formatCode="#,##0;[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255681664"/>
        <c:crosses val="autoZero"/>
        <c:crossBetween val="between"/>
        <c:majorUnit val="10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25400">
      <a:solidFill>
        <a:srgbClr val="004B62"/>
      </a:solid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Feuil1!$D$109</c:f>
              <c:strCache>
                <c:ptCount val="1"/>
                <c:pt idx="0">
                  <c:v>Total en € /1 000 L</c:v>
                </c:pt>
              </c:strCache>
            </c:strRef>
          </c:tx>
          <c:invertIfNegative val="0"/>
          <c:dPt>
            <c:idx val="1"/>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F541-4A05-AED3-2350505D3463}"/>
              </c:ext>
            </c:extLst>
          </c:dPt>
          <c:dPt>
            <c:idx val="2"/>
            <c:invertIfNegative val="0"/>
            <c:bubble3D val="0"/>
            <c:spPr>
              <a:solidFill>
                <a:srgbClr val="92D050"/>
              </a:solidFill>
            </c:spPr>
            <c:extLst xmlns:c16r2="http://schemas.microsoft.com/office/drawing/2015/06/chart">
              <c:ext xmlns:c16="http://schemas.microsoft.com/office/drawing/2014/chart" uri="{C3380CC4-5D6E-409C-BE32-E72D297353CC}">
                <c16:uniqueId val="{00000003-F541-4A05-AED3-2350505D3463}"/>
              </c:ext>
            </c:extLst>
          </c:dPt>
          <c:dLbls>
            <c:dLbl>
              <c:idx val="0"/>
              <c:layout>
                <c:manualLayout>
                  <c:x val="2.5462668816039986E-17"/>
                  <c:y val="-3.24074074074074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541-4A05-AED3-2350505D3463}"/>
                </c:ext>
              </c:extLst>
            </c:dLbl>
            <c:dLbl>
              <c:idx val="1"/>
              <c:layout>
                <c:manualLayout>
                  <c:x val="-5.0925337632079971E-17"/>
                  <c:y val="-3.24074074074074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41-4A05-AED3-2350505D3463}"/>
                </c:ext>
              </c:extLst>
            </c:dLbl>
            <c:dLbl>
              <c:idx val="2"/>
              <c:layout>
                <c:manualLayout>
                  <c:x val="0"/>
                  <c:y val="-3.24074074074074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541-4A05-AED3-2350505D3463}"/>
                </c:ext>
              </c:extLst>
            </c:dLbl>
            <c:spPr>
              <a:noFill/>
              <a:ln>
                <a:solidFill>
                  <a:schemeClr val="accent1"/>
                </a:solid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Feuil1!$C$110:$C$112</c:f>
              <c:strCache>
                <c:ptCount val="3"/>
                <c:pt idx="0">
                  <c:v>2018</c:v>
                </c:pt>
                <c:pt idx="1">
                  <c:v>2017</c:v>
                </c:pt>
                <c:pt idx="2">
                  <c:v>2016</c:v>
                </c:pt>
              </c:strCache>
            </c:strRef>
          </c:cat>
          <c:val>
            <c:numRef>
              <c:f>Feuil1!$D$110:$D$112</c:f>
              <c:numCache>
                <c:formatCode>General</c:formatCode>
                <c:ptCount val="3"/>
                <c:pt idx="0">
                  <c:v>344</c:v>
                </c:pt>
                <c:pt idx="1">
                  <c:v>348</c:v>
                </c:pt>
                <c:pt idx="2">
                  <c:v>299</c:v>
                </c:pt>
              </c:numCache>
            </c:numRef>
          </c:val>
          <c:extLst xmlns:c16r2="http://schemas.microsoft.com/office/drawing/2015/06/chart">
            <c:ext xmlns:c16="http://schemas.microsoft.com/office/drawing/2014/chart" uri="{C3380CC4-5D6E-409C-BE32-E72D297353CC}">
              <c16:uniqueId val="{00000005-F541-4A05-AED3-2350505D3463}"/>
            </c:ext>
          </c:extLst>
        </c:ser>
        <c:dLbls>
          <c:showLegendKey val="0"/>
          <c:showVal val="0"/>
          <c:showCatName val="0"/>
          <c:showSerName val="0"/>
          <c:showPercent val="0"/>
          <c:showBubbleSize val="0"/>
        </c:dLbls>
        <c:gapWidth val="150"/>
        <c:shape val="cylinder"/>
        <c:axId val="216325504"/>
        <c:axId val="216331392"/>
        <c:axId val="0"/>
      </c:bar3DChart>
      <c:catAx>
        <c:axId val="216325504"/>
        <c:scaling>
          <c:orientation val="maxMin"/>
        </c:scaling>
        <c:delete val="0"/>
        <c:axPos val="b"/>
        <c:numFmt formatCode="General" sourceLinked="1"/>
        <c:majorTickMark val="out"/>
        <c:minorTickMark val="none"/>
        <c:tickLblPos val="nextTo"/>
        <c:crossAx val="216331392"/>
        <c:crosses val="autoZero"/>
        <c:auto val="1"/>
        <c:lblAlgn val="ctr"/>
        <c:lblOffset val="100"/>
        <c:noMultiLvlLbl val="0"/>
      </c:catAx>
      <c:valAx>
        <c:axId val="216331392"/>
        <c:scaling>
          <c:orientation val="minMax"/>
          <c:min val="0"/>
        </c:scaling>
        <c:delete val="0"/>
        <c:axPos val="r"/>
        <c:numFmt formatCode="General" sourceLinked="1"/>
        <c:majorTickMark val="out"/>
        <c:minorTickMark val="none"/>
        <c:tickLblPos val="nextTo"/>
        <c:crossAx val="216325504"/>
        <c:crosses val="autoZero"/>
        <c:crossBetween val="between"/>
        <c:majorUnit val="100"/>
      </c:valAx>
    </c:plotArea>
    <c:legend>
      <c:legendPos val="r"/>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tx>
        <c:rich>
          <a:bodyPr/>
          <a:lstStyle/>
          <a:p>
            <a:pPr>
              <a:defRPr/>
            </a:pPr>
            <a:r>
              <a:rPr lang="en-GB" dirty="0" smtClean="0"/>
              <a:t>Net sales</a:t>
            </a:r>
            <a:endParaRPr lang="en-GB" dirty="0"/>
          </a:p>
        </c:rich>
      </c:tx>
      <c:layout>
        <c:manualLayout>
          <c:xMode val="edge"/>
          <c:yMode val="edge"/>
          <c:x val="0.28535991843043151"/>
          <c:y val="0.10155458906375339"/>
        </c:manualLayout>
      </c:layout>
      <c:overlay val="0"/>
    </c:title>
    <c:autoTitleDeleted val="0"/>
    <c:plotArea>
      <c:layout/>
      <c:barChart>
        <c:barDir val="col"/>
        <c:grouping val="clustered"/>
        <c:varyColors val="0"/>
        <c:ser>
          <c:idx val="1"/>
          <c:order val="0"/>
          <c:tx>
            <c:strRef>
              <c:f>Feuil1!$A$2</c:f>
              <c:strCache>
                <c:ptCount val="1"/>
                <c:pt idx="0">
                  <c:v>Chiffre d'affaires</c:v>
                </c:pt>
              </c:strCache>
            </c:strRef>
          </c:tx>
          <c:spPr>
            <a:solidFill>
              <a:schemeClr val="tx2">
                <a:lumMod val="40000"/>
                <a:lumOff val="60000"/>
              </a:schemeClr>
            </a:solidFill>
            <a:ln w="0">
              <a:noFill/>
            </a:ln>
            <a:effectLst>
              <a:outerShdw blurRad="63500" sx="102000" sy="102000" algn="ctr" rotWithShape="0">
                <a:prstClr val="black">
                  <a:alpha val="40000"/>
                </a:prstClr>
              </a:outerShdw>
            </a:effectLst>
            <a:scene3d>
              <a:camera prst="orthographicFront"/>
              <a:lightRig rig="threePt" dir="t"/>
            </a:scene3d>
            <a:sp3d prstMaterial="matte">
              <a:contourClr>
                <a:srgbClr val="000000"/>
              </a:contourClr>
            </a:sp3d>
          </c:spPr>
          <c:invertIfNegative val="0"/>
          <c:dPt>
            <c:idx val="0"/>
            <c:invertIfNegative val="0"/>
            <c:bubble3D val="0"/>
            <c:spPr>
              <a:solidFill>
                <a:sysClr val="window" lastClr="FFFFFF">
                  <a:lumMod val="85000"/>
                </a:sysClr>
              </a:solidFill>
              <a:ln w="0">
                <a:noFill/>
              </a:ln>
              <a:effectLst>
                <a:outerShdw blurRad="63500" sx="102000" sy="102000" algn="ctr" rotWithShape="0">
                  <a:prstClr val="black">
                    <a:alpha val="40000"/>
                  </a:prstClr>
                </a:outerShdw>
              </a:effectLst>
              <a:scene3d>
                <a:camera prst="orthographicFront"/>
                <a:lightRig rig="threePt" dir="t"/>
              </a:scene3d>
              <a:sp3d prstMaterial="matte">
                <a:contourClr>
                  <a:srgbClr val="000000"/>
                </a:contourClr>
              </a:sp3d>
            </c:spPr>
            <c:extLst xmlns:c16r2="http://schemas.microsoft.com/office/drawing/2015/06/chart">
              <c:ext xmlns:c16="http://schemas.microsoft.com/office/drawing/2014/chart" uri="{C3380CC4-5D6E-409C-BE32-E72D297353CC}">
                <c16:uniqueId val="{0000000B-6066-47DE-A0FB-03BC7EADEBBF}"/>
              </c:ext>
            </c:extLst>
          </c:dPt>
          <c:dPt>
            <c:idx val="1"/>
            <c:invertIfNegative val="0"/>
            <c:bubble3D val="0"/>
            <c:spPr>
              <a:solidFill>
                <a:srgbClr val="72C4F6"/>
              </a:solidFill>
              <a:ln w="0">
                <a:noFill/>
              </a:ln>
              <a:effectLst>
                <a:outerShdw blurRad="63500" sx="102000" sy="102000" algn="ctr" rotWithShape="0">
                  <a:prstClr val="black">
                    <a:alpha val="40000"/>
                  </a:prstClr>
                </a:outerShdw>
              </a:effectLst>
              <a:scene3d>
                <a:camera prst="orthographicFront"/>
                <a:lightRig rig="threePt" dir="t"/>
              </a:scene3d>
              <a:sp3d prstMaterial="matte">
                <a:contourClr>
                  <a:srgbClr val="000000"/>
                </a:contourClr>
              </a:sp3d>
            </c:spPr>
            <c:extLst xmlns:c16r2="http://schemas.microsoft.com/office/drawing/2015/06/chart">
              <c:ext xmlns:c16="http://schemas.microsoft.com/office/drawing/2014/chart" uri="{C3380CC4-5D6E-409C-BE32-E72D297353CC}">
                <c16:uniqueId val="{00000001-6066-47DE-A0FB-03BC7EADEBBF}"/>
              </c:ext>
            </c:extLst>
          </c:dPt>
          <c:dPt>
            <c:idx val="2"/>
            <c:invertIfNegative val="0"/>
            <c:bubble3D val="0"/>
            <c:spPr>
              <a:solidFill>
                <a:schemeClr val="accent3">
                  <a:lumMod val="60000"/>
                  <a:lumOff val="40000"/>
                </a:schemeClr>
              </a:solidFill>
              <a:ln w="0">
                <a:noFill/>
              </a:ln>
              <a:effectLst>
                <a:outerShdw blurRad="63500" sx="102000" sy="102000" algn="ctr" rotWithShape="0">
                  <a:prstClr val="black">
                    <a:alpha val="40000"/>
                  </a:prstClr>
                </a:outerShdw>
              </a:effectLst>
              <a:scene3d>
                <a:camera prst="orthographicFront"/>
                <a:lightRig rig="threePt" dir="t"/>
              </a:scene3d>
              <a:sp3d prstMaterial="matte">
                <a:contourClr>
                  <a:srgbClr val="000000"/>
                </a:contourClr>
              </a:sp3d>
            </c:spPr>
            <c:extLst xmlns:c16r2="http://schemas.microsoft.com/office/drawing/2015/06/chart">
              <c:ext xmlns:c16="http://schemas.microsoft.com/office/drawing/2014/chart" uri="{C3380CC4-5D6E-409C-BE32-E72D297353CC}">
                <c16:uniqueId val="{00000003-6066-47DE-A0FB-03BC7EADEBBF}"/>
              </c:ext>
            </c:extLst>
          </c:dPt>
          <c:dPt>
            <c:idx val="3"/>
            <c:invertIfNegative val="0"/>
            <c:bubble3D val="0"/>
            <c:spPr>
              <a:solidFill>
                <a:schemeClr val="accent2">
                  <a:lumMod val="60000"/>
                  <a:lumOff val="40000"/>
                </a:schemeClr>
              </a:solidFill>
              <a:ln w="0">
                <a:noFill/>
              </a:ln>
              <a:effectLst>
                <a:outerShdw blurRad="63500" sx="102000" sy="102000" algn="ctr" rotWithShape="0">
                  <a:prstClr val="black">
                    <a:alpha val="40000"/>
                  </a:prstClr>
                </a:outerShdw>
              </a:effectLst>
              <a:scene3d>
                <a:camera prst="orthographicFront"/>
                <a:lightRig rig="threePt" dir="t"/>
              </a:scene3d>
              <a:sp3d prstMaterial="matte">
                <a:contourClr>
                  <a:srgbClr val="000000"/>
                </a:contourClr>
              </a:sp3d>
            </c:spPr>
            <c:extLst xmlns:c16r2="http://schemas.microsoft.com/office/drawing/2015/06/chart">
              <c:ext xmlns:c16="http://schemas.microsoft.com/office/drawing/2014/chart" uri="{C3380CC4-5D6E-409C-BE32-E72D297353CC}">
                <c16:uniqueId val="{00000005-6066-47DE-A0FB-03BC7EADEBBF}"/>
              </c:ext>
            </c:extLst>
          </c:dPt>
          <c:dPt>
            <c:idx val="4"/>
            <c:invertIfNegative val="0"/>
            <c:bubble3D val="0"/>
            <c:extLst xmlns:c16r2="http://schemas.microsoft.com/office/drawing/2015/06/chart">
              <c:ext xmlns:c16="http://schemas.microsoft.com/office/drawing/2014/chart" uri="{C3380CC4-5D6E-409C-BE32-E72D297353CC}">
                <c16:uniqueId val="{00000007-6066-47DE-A0FB-03BC7EADEBBF}"/>
              </c:ext>
            </c:extLst>
          </c:dPt>
          <c:dPt>
            <c:idx val="5"/>
            <c:invertIfNegative val="0"/>
            <c:bubble3D val="0"/>
            <c:extLst xmlns:c16r2="http://schemas.microsoft.com/office/drawing/2015/06/chart">
              <c:ext xmlns:c16="http://schemas.microsoft.com/office/drawing/2014/chart" uri="{C3380CC4-5D6E-409C-BE32-E72D297353CC}">
                <c16:uniqueId val="{00000009-6066-47DE-A0FB-03BC7EADEBBF}"/>
              </c:ext>
            </c:extLst>
          </c:dPt>
          <c:dLbls>
            <c:spPr>
              <a:noFill/>
              <a:ln>
                <a:noFill/>
              </a:ln>
              <a:effectLst/>
            </c:sp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Feuil1!$N$2:$O$2</c:f>
              <c:numCache>
                <c:formatCode>#,##0</c:formatCode>
                <c:ptCount val="2"/>
                <c:pt idx="0">
                  <c:v>4853</c:v>
                </c:pt>
                <c:pt idx="1">
                  <c:v>4862.6000000000004</c:v>
                </c:pt>
              </c:numCache>
            </c:numRef>
          </c:val>
          <c:extLst xmlns:c16r2="http://schemas.microsoft.com/office/drawing/2015/06/chart">
            <c:ext xmlns:c16="http://schemas.microsoft.com/office/drawing/2014/chart" uri="{C3380CC4-5D6E-409C-BE32-E72D297353CC}">
              <c16:uniqueId val="{0000000A-6066-47DE-A0FB-03BC7EADEBBF}"/>
            </c:ext>
          </c:extLst>
        </c:ser>
        <c:dLbls>
          <c:showLegendKey val="0"/>
          <c:showVal val="0"/>
          <c:showCatName val="0"/>
          <c:showSerName val="0"/>
          <c:showPercent val="0"/>
          <c:showBubbleSize val="0"/>
        </c:dLbls>
        <c:gapWidth val="33"/>
        <c:overlap val="-90"/>
        <c:axId val="212125568"/>
        <c:axId val="212127104"/>
      </c:barChart>
      <c:catAx>
        <c:axId val="212125568"/>
        <c:scaling>
          <c:orientation val="minMax"/>
        </c:scaling>
        <c:delete val="0"/>
        <c:axPos val="b"/>
        <c:numFmt formatCode="General" sourceLinked="1"/>
        <c:majorTickMark val="out"/>
        <c:minorTickMark val="none"/>
        <c:tickLblPos val="nextTo"/>
        <c:crossAx val="212127104"/>
        <c:crosses val="autoZero"/>
        <c:auto val="1"/>
        <c:lblAlgn val="ctr"/>
        <c:lblOffset val="100"/>
        <c:noMultiLvlLbl val="0"/>
      </c:catAx>
      <c:valAx>
        <c:axId val="212127104"/>
        <c:scaling>
          <c:orientation val="minMax"/>
          <c:min val="2500"/>
        </c:scaling>
        <c:delete val="0"/>
        <c:axPos val="l"/>
        <c:numFmt formatCode="#,##0" sourceLinked="1"/>
        <c:majorTickMark val="out"/>
        <c:minorTickMark val="none"/>
        <c:tickLblPos val="nextTo"/>
        <c:crossAx val="212125568"/>
        <c:crosses val="autoZero"/>
        <c:crossBetween val="between"/>
        <c:majorUnit val="1000"/>
        <c:minorUnit val="100"/>
      </c:valAx>
      <c:spPr>
        <a:noFill/>
      </c:spPr>
    </c:plotArea>
    <c:plotVisOnly val="1"/>
    <c:dispBlanksAs val="gap"/>
    <c:showDLblsOverMax val="0"/>
  </c:chart>
  <c:spPr>
    <a:noFill/>
    <a:ln>
      <a:noFill/>
    </a:ln>
  </c:spPr>
  <c:txPr>
    <a:bodyPr/>
    <a:lstStyle/>
    <a:p>
      <a:pPr>
        <a:defRPr lang="fr-FR" noProof="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tx>
        <c:rich>
          <a:bodyPr/>
          <a:lstStyle/>
          <a:p>
            <a:pPr>
              <a:defRPr/>
            </a:pPr>
            <a:r>
              <a:rPr lang="fr-FR"/>
              <a:t>ROC</a:t>
            </a:r>
          </a:p>
        </c:rich>
      </c:tx>
      <c:layout/>
      <c:overlay val="1"/>
    </c:title>
    <c:autoTitleDeleted val="0"/>
    <c:plotArea>
      <c:layout>
        <c:manualLayout>
          <c:layoutTarget val="inner"/>
          <c:xMode val="edge"/>
          <c:yMode val="edge"/>
          <c:x val="8.607174103237096E-2"/>
          <c:y val="5.0970725505570011E-2"/>
          <c:w val="0.81514807524059496"/>
          <c:h val="0.78313854478112366"/>
        </c:manualLayout>
      </c:layout>
      <c:barChart>
        <c:barDir val="col"/>
        <c:grouping val="stacked"/>
        <c:varyColors val="0"/>
        <c:ser>
          <c:idx val="1"/>
          <c:order val="0"/>
          <c:tx>
            <c:strRef>
              <c:f>Feuil1!$A$3</c:f>
              <c:strCache>
                <c:ptCount val="1"/>
                <c:pt idx="0">
                  <c:v>ROC</c:v>
                </c:pt>
              </c:strCache>
            </c:strRef>
          </c:tx>
          <c:spPr>
            <a:solidFill>
              <a:schemeClr val="tx2">
                <a:lumMod val="40000"/>
                <a:lumOff val="60000"/>
              </a:schemeClr>
            </a:solidFill>
            <a:ln>
              <a:solidFill>
                <a:schemeClr val="tx2">
                  <a:lumMod val="20000"/>
                  <a:lumOff val="80000"/>
                </a:schemeClr>
              </a:solidFill>
            </a:ln>
            <a:effectLst/>
          </c:spPr>
          <c:invertIfNegative val="0"/>
          <c:dPt>
            <c:idx val="0"/>
            <c:invertIfNegative val="0"/>
            <c:bubble3D val="0"/>
            <c:spPr>
              <a:solidFill>
                <a:sysClr val="window" lastClr="FFFFFF">
                  <a:lumMod val="85000"/>
                </a:sys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C-440B-4B3D-9E4B-0AF1539562E7}"/>
              </c:ext>
            </c:extLst>
          </c:dPt>
          <c:dPt>
            <c:idx val="1"/>
            <c:invertIfNegative val="0"/>
            <c:bubble3D val="0"/>
            <c:spPr>
              <a:solidFill>
                <a:srgbClr val="72C4F6"/>
              </a:solidFill>
              <a:ln>
                <a:solidFill>
                  <a:schemeClr val="tx2">
                    <a:lumMod val="20000"/>
                    <a:lumOff val="80000"/>
                  </a:schemeClr>
                </a:solidFill>
              </a:ln>
              <a:effectLst/>
            </c:spPr>
            <c:extLst xmlns:c16r2="http://schemas.microsoft.com/office/drawing/2015/06/chart">
              <c:ext xmlns:c16="http://schemas.microsoft.com/office/drawing/2014/chart" uri="{C3380CC4-5D6E-409C-BE32-E72D297353CC}">
                <c16:uniqueId val="{00000001-440B-4B3D-9E4B-0AF1539562E7}"/>
              </c:ext>
            </c:extLst>
          </c:dPt>
          <c:dPt>
            <c:idx val="2"/>
            <c:invertIfNegative val="0"/>
            <c:bubble3D val="0"/>
            <c:spPr>
              <a:solidFill>
                <a:schemeClr val="accent3">
                  <a:lumMod val="60000"/>
                  <a:lumOff val="40000"/>
                </a:schemeClr>
              </a:solidFill>
              <a:ln>
                <a:solidFill>
                  <a:schemeClr val="tx2">
                    <a:lumMod val="20000"/>
                    <a:lumOff val="80000"/>
                  </a:schemeClr>
                </a:solidFill>
              </a:ln>
              <a:effectLst/>
            </c:spPr>
            <c:extLst xmlns:c16r2="http://schemas.microsoft.com/office/drawing/2015/06/chart">
              <c:ext xmlns:c16="http://schemas.microsoft.com/office/drawing/2014/chart" uri="{C3380CC4-5D6E-409C-BE32-E72D297353CC}">
                <c16:uniqueId val="{00000003-440B-4B3D-9E4B-0AF1539562E7}"/>
              </c:ext>
            </c:extLst>
          </c:dPt>
          <c:dPt>
            <c:idx val="3"/>
            <c:invertIfNegative val="0"/>
            <c:bubble3D val="0"/>
            <c:spPr>
              <a:solidFill>
                <a:schemeClr val="accent2">
                  <a:lumMod val="60000"/>
                  <a:lumOff val="40000"/>
                </a:schemeClr>
              </a:solidFill>
              <a:ln>
                <a:solidFill>
                  <a:schemeClr val="tx2">
                    <a:lumMod val="20000"/>
                    <a:lumOff val="80000"/>
                  </a:schemeClr>
                </a:solidFill>
              </a:ln>
              <a:effectLst/>
            </c:spPr>
            <c:extLst xmlns:c16r2="http://schemas.microsoft.com/office/drawing/2015/06/chart">
              <c:ext xmlns:c16="http://schemas.microsoft.com/office/drawing/2014/chart" uri="{C3380CC4-5D6E-409C-BE32-E72D297353CC}">
                <c16:uniqueId val="{00000005-440B-4B3D-9E4B-0AF1539562E7}"/>
              </c:ext>
            </c:extLst>
          </c:dPt>
          <c:dPt>
            <c:idx val="4"/>
            <c:invertIfNegative val="0"/>
            <c:bubble3D val="0"/>
            <c:extLst xmlns:c16r2="http://schemas.microsoft.com/office/drawing/2015/06/chart">
              <c:ext xmlns:c16="http://schemas.microsoft.com/office/drawing/2014/chart" uri="{C3380CC4-5D6E-409C-BE32-E72D297353CC}">
                <c16:uniqueId val="{00000007-440B-4B3D-9E4B-0AF1539562E7}"/>
              </c:ext>
            </c:extLst>
          </c:dPt>
          <c:dPt>
            <c:idx val="5"/>
            <c:invertIfNegative val="0"/>
            <c:bubble3D val="0"/>
            <c:extLst xmlns:c16r2="http://schemas.microsoft.com/office/drawing/2015/06/chart">
              <c:ext xmlns:c16="http://schemas.microsoft.com/office/drawing/2014/chart" uri="{C3380CC4-5D6E-409C-BE32-E72D297353CC}">
                <c16:uniqueId val="{00000009-440B-4B3D-9E4B-0AF1539562E7}"/>
              </c:ext>
            </c:extLst>
          </c:dPt>
          <c:dLbls>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Feuil1!$N$3:$O$3</c:f>
              <c:numCache>
                <c:formatCode>0</c:formatCode>
                <c:ptCount val="2"/>
                <c:pt idx="0">
                  <c:v>173</c:v>
                </c:pt>
                <c:pt idx="1">
                  <c:v>177.6</c:v>
                </c:pt>
              </c:numCache>
            </c:numRef>
          </c:val>
          <c:extLst xmlns:c16r2="http://schemas.microsoft.com/office/drawing/2015/06/chart">
            <c:ext xmlns:c16="http://schemas.microsoft.com/office/drawing/2014/chart" uri="{C3380CC4-5D6E-409C-BE32-E72D297353CC}">
              <c16:uniqueId val="{0000000A-440B-4B3D-9E4B-0AF1539562E7}"/>
            </c:ext>
          </c:extLst>
        </c:ser>
        <c:dLbls>
          <c:showLegendKey val="0"/>
          <c:showVal val="0"/>
          <c:showCatName val="0"/>
          <c:showSerName val="0"/>
          <c:showPercent val="0"/>
          <c:showBubbleSize val="0"/>
        </c:dLbls>
        <c:gapWidth val="33"/>
        <c:overlap val="100"/>
        <c:axId val="212065664"/>
        <c:axId val="212071552"/>
      </c:barChart>
      <c:lineChart>
        <c:grouping val="stacked"/>
        <c:varyColors val="0"/>
        <c:ser>
          <c:idx val="0"/>
          <c:order val="1"/>
          <c:tx>
            <c:strRef>
              <c:f>Feuil1!$A$4</c:f>
              <c:strCache>
                <c:ptCount val="1"/>
                <c:pt idx="0">
                  <c:v>Taux de marge op. courante</c:v>
                </c:pt>
              </c:strCache>
            </c:strRef>
          </c:tx>
          <c:spPr>
            <a:ln w="19050">
              <a:solidFill>
                <a:sysClr val="windowText" lastClr="000000"/>
              </a:solidFill>
            </a:ln>
          </c:spPr>
          <c:marker>
            <c:symbol val="none"/>
          </c:marker>
          <c:dLbls>
            <c:spPr>
              <a:noFill/>
              <a:ln>
                <a:noFill/>
              </a:ln>
              <a:effectLst/>
            </c:spPr>
            <c:txPr>
              <a:bodyPr/>
              <a:lstStyle/>
              <a:p>
                <a:pPr>
                  <a:defRPr sz="1400" b="1"/>
                </a:pPr>
                <a:endParaRPr lang="en-US"/>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Feuil1!$N$4:$O$4</c:f>
              <c:numCache>
                <c:formatCode>0.0%</c:formatCode>
                <c:ptCount val="2"/>
                <c:pt idx="0">
                  <c:v>3.564805275087575E-2</c:v>
                </c:pt>
                <c:pt idx="1">
                  <c:v>3.6523670464360627E-2</c:v>
                </c:pt>
              </c:numCache>
            </c:numRef>
          </c:val>
          <c:smooth val="0"/>
          <c:extLst xmlns:c16r2="http://schemas.microsoft.com/office/drawing/2015/06/chart">
            <c:ext xmlns:c16="http://schemas.microsoft.com/office/drawing/2014/chart" uri="{C3380CC4-5D6E-409C-BE32-E72D297353CC}">
              <c16:uniqueId val="{0000000B-440B-4B3D-9E4B-0AF1539562E7}"/>
            </c:ext>
          </c:extLst>
        </c:ser>
        <c:dLbls>
          <c:showLegendKey val="0"/>
          <c:showVal val="0"/>
          <c:showCatName val="0"/>
          <c:showSerName val="0"/>
          <c:showPercent val="0"/>
          <c:showBubbleSize val="0"/>
        </c:dLbls>
        <c:marker val="1"/>
        <c:smooth val="0"/>
        <c:axId val="131338624"/>
        <c:axId val="212073088"/>
      </c:lineChart>
      <c:catAx>
        <c:axId val="212065664"/>
        <c:scaling>
          <c:orientation val="minMax"/>
        </c:scaling>
        <c:delete val="0"/>
        <c:axPos val="b"/>
        <c:numFmt formatCode="General" sourceLinked="1"/>
        <c:majorTickMark val="cross"/>
        <c:minorTickMark val="in"/>
        <c:tickLblPos val="nextTo"/>
        <c:spPr>
          <a:ln/>
        </c:spPr>
        <c:txPr>
          <a:bodyPr rot="0" vert="horz" anchor="t" anchorCtr="0"/>
          <a:lstStyle/>
          <a:p>
            <a:pPr>
              <a:defRPr/>
            </a:pPr>
            <a:endParaRPr lang="en-US"/>
          </a:p>
        </c:txPr>
        <c:crossAx val="212071552"/>
        <c:crosses val="autoZero"/>
        <c:auto val="0"/>
        <c:lblAlgn val="ctr"/>
        <c:lblOffset val="100"/>
        <c:tickLblSkip val="1"/>
        <c:tickMarkSkip val="1"/>
        <c:noMultiLvlLbl val="0"/>
      </c:catAx>
      <c:valAx>
        <c:axId val="212071552"/>
        <c:scaling>
          <c:orientation val="minMax"/>
        </c:scaling>
        <c:delete val="0"/>
        <c:axPos val="l"/>
        <c:majorGridlines>
          <c:spPr>
            <a:ln>
              <a:noFill/>
            </a:ln>
          </c:spPr>
        </c:majorGridlines>
        <c:numFmt formatCode="0" sourceLinked="1"/>
        <c:majorTickMark val="out"/>
        <c:minorTickMark val="none"/>
        <c:tickLblPos val="nextTo"/>
        <c:crossAx val="212065664"/>
        <c:crosses val="autoZero"/>
        <c:crossBetween val="between"/>
        <c:minorUnit val="100"/>
      </c:valAx>
      <c:valAx>
        <c:axId val="212073088"/>
        <c:scaling>
          <c:orientation val="minMax"/>
          <c:max val="4.5000000000000012E-2"/>
          <c:min val="0"/>
        </c:scaling>
        <c:delete val="0"/>
        <c:axPos val="r"/>
        <c:numFmt formatCode="0.0%" sourceLinked="1"/>
        <c:majorTickMark val="out"/>
        <c:minorTickMark val="none"/>
        <c:tickLblPos val="nextTo"/>
        <c:crossAx val="131338624"/>
        <c:crosses val="max"/>
        <c:crossBetween val="between"/>
      </c:valAx>
      <c:catAx>
        <c:axId val="131338624"/>
        <c:scaling>
          <c:orientation val="minMax"/>
        </c:scaling>
        <c:delete val="1"/>
        <c:axPos val="b"/>
        <c:numFmt formatCode="General" sourceLinked="1"/>
        <c:majorTickMark val="out"/>
        <c:minorTickMark val="none"/>
        <c:tickLblPos val="nextTo"/>
        <c:crossAx val="212073088"/>
        <c:crosses val="autoZero"/>
        <c:auto val="1"/>
        <c:lblAlgn val="ctr"/>
        <c:lblOffset val="100"/>
        <c:noMultiLvlLbl val="0"/>
      </c:catAx>
      <c:spPr>
        <a:noFill/>
        <a:ln w="25400">
          <a:noFill/>
        </a:ln>
        <a:effectLst>
          <a:outerShdw blurRad="50800" dist="50800" dir="5400000" algn="ctr" rotWithShape="0">
            <a:schemeClr val="bg1"/>
          </a:outerShdw>
        </a:effectLst>
      </c:spPr>
    </c:plotArea>
    <c:legend>
      <c:legendPos val="b"/>
      <c:layout>
        <c:manualLayout>
          <c:xMode val="edge"/>
          <c:yMode val="edge"/>
          <c:x val="0.12068666537521791"/>
          <c:y val="0.92690167694160208"/>
          <c:w val="0.71233213770176285"/>
          <c:h val="6.7511010744797526E-2"/>
        </c:manualLayout>
      </c:layout>
      <c:overlay val="0"/>
    </c:legend>
    <c:plotVisOnly val="1"/>
    <c:dispBlanksAs val="gap"/>
    <c:showDLblsOverMax val="0"/>
  </c:chart>
  <c:spPr>
    <a:noFill/>
    <a:ln>
      <a:no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35"/>
    </mc:Choice>
    <mc:Fallback>
      <c:style val="35"/>
    </mc:Fallback>
  </mc:AlternateContent>
  <c:clrMapOvr bg1="lt1" tx1="dk1" bg2="lt2" tx2="dk2" accent1="accent1" accent2="accent2" accent3="accent3" accent4="accent4" accent5="accent5" accent6="accent6" hlink="hlink" folHlink="folHlink"/>
  <c:chart>
    <c:title>
      <c:tx>
        <c:rich>
          <a:bodyPr/>
          <a:lstStyle/>
          <a:p>
            <a:pPr>
              <a:defRPr/>
            </a:pPr>
            <a:r>
              <a:rPr lang="en-GB" dirty="0" smtClean="0"/>
              <a:t>Net debt</a:t>
            </a:r>
            <a:endParaRPr lang="en-GB" dirty="0"/>
          </a:p>
        </c:rich>
      </c:tx>
      <c:layout>
        <c:manualLayout>
          <c:xMode val="edge"/>
          <c:yMode val="edge"/>
          <c:x val="0.14239315865447705"/>
          <c:y val="0.14924031010920447"/>
        </c:manualLayout>
      </c:layout>
      <c:overlay val="0"/>
    </c:title>
    <c:autoTitleDeleted val="0"/>
    <c:plotArea>
      <c:layout/>
      <c:barChart>
        <c:barDir val="col"/>
        <c:grouping val="clustered"/>
        <c:varyColors val="0"/>
        <c:ser>
          <c:idx val="1"/>
          <c:order val="0"/>
          <c:tx>
            <c:strRef>
              <c:f>Feuil1!$A$7</c:f>
              <c:strCache>
                <c:ptCount val="1"/>
                <c:pt idx="0">
                  <c:v>Endettement financier net</c:v>
                </c:pt>
              </c:strCache>
            </c:strRef>
          </c:tx>
          <c:spPr>
            <a:solidFill>
              <a:schemeClr val="tx2">
                <a:lumMod val="40000"/>
                <a:lumOff val="60000"/>
              </a:schemeClr>
            </a:solidFill>
            <a:ln>
              <a:noFill/>
            </a:ln>
            <a:effectLst>
              <a:outerShdw blurRad="63500" sx="102000" sy="102000" algn="ctr" rotWithShape="0">
                <a:prstClr val="black">
                  <a:alpha val="40000"/>
                </a:prstClr>
              </a:outerShdw>
            </a:effectLst>
          </c:spPr>
          <c:invertIfNegative val="0"/>
          <c:dPt>
            <c:idx val="0"/>
            <c:invertIfNegative val="0"/>
            <c:bubble3D val="0"/>
            <c:spPr>
              <a:solidFill>
                <a:sysClr val="window" lastClr="FFFFFF">
                  <a:lumMod val="85000"/>
                </a:sys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B-7888-49B6-A2A7-AFDD7D29EBCC}"/>
              </c:ext>
            </c:extLst>
          </c:dPt>
          <c:dPt>
            <c:idx val="1"/>
            <c:invertIfNegative val="0"/>
            <c:bubble3D val="0"/>
            <c:spPr>
              <a:solidFill>
                <a:srgbClr val="72C4F6"/>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1-7888-49B6-A2A7-AFDD7D29EBCC}"/>
              </c:ext>
            </c:extLst>
          </c:dPt>
          <c:dPt>
            <c:idx val="2"/>
            <c:invertIfNegative val="0"/>
            <c:bubble3D val="0"/>
            <c:spPr>
              <a:solidFill>
                <a:schemeClr val="accent3">
                  <a:lumMod val="60000"/>
                  <a:lumOff val="40000"/>
                </a:scheme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3-7888-49B6-A2A7-AFDD7D29EBCC}"/>
              </c:ext>
            </c:extLst>
          </c:dPt>
          <c:dPt>
            <c:idx val="3"/>
            <c:invertIfNegative val="0"/>
            <c:bubble3D val="0"/>
            <c:spPr>
              <a:solidFill>
                <a:schemeClr val="accent2">
                  <a:lumMod val="60000"/>
                  <a:lumOff val="40000"/>
                </a:schemeClr>
              </a:solidFill>
              <a:ln>
                <a:noFill/>
              </a:ln>
              <a:effectLst>
                <a:outerShdw blurRad="63500" sx="102000" sy="102000" algn="ctr" rotWithShape="0">
                  <a:prstClr val="black">
                    <a:alpha val="40000"/>
                  </a:prstClr>
                </a:outerShdw>
              </a:effectLst>
            </c:spPr>
            <c:extLst xmlns:c16r2="http://schemas.microsoft.com/office/drawing/2015/06/chart">
              <c:ext xmlns:c16="http://schemas.microsoft.com/office/drawing/2014/chart" uri="{C3380CC4-5D6E-409C-BE32-E72D297353CC}">
                <c16:uniqueId val="{00000005-7888-49B6-A2A7-AFDD7D29EBCC}"/>
              </c:ext>
            </c:extLst>
          </c:dPt>
          <c:dPt>
            <c:idx val="4"/>
            <c:invertIfNegative val="0"/>
            <c:bubble3D val="0"/>
            <c:extLst xmlns:c16r2="http://schemas.microsoft.com/office/drawing/2015/06/chart">
              <c:ext xmlns:c16="http://schemas.microsoft.com/office/drawing/2014/chart" uri="{C3380CC4-5D6E-409C-BE32-E72D297353CC}">
                <c16:uniqueId val="{00000007-7888-49B6-A2A7-AFDD7D29EBCC}"/>
              </c:ext>
            </c:extLst>
          </c:dPt>
          <c:dPt>
            <c:idx val="5"/>
            <c:invertIfNegative val="0"/>
            <c:bubble3D val="0"/>
            <c:extLst xmlns:c16r2="http://schemas.microsoft.com/office/drawing/2015/06/chart">
              <c:ext xmlns:c16="http://schemas.microsoft.com/office/drawing/2014/chart" uri="{C3380CC4-5D6E-409C-BE32-E72D297353CC}">
                <c16:uniqueId val="{00000009-7888-49B6-A2A7-AFDD7D29EBCC}"/>
              </c:ext>
            </c:extLst>
          </c:dPt>
          <c:dLbls>
            <c:spPr>
              <a:noFill/>
              <a:ln>
                <a:noFill/>
              </a:ln>
              <a:effectLst/>
            </c:spPr>
            <c:txPr>
              <a:bodyPr/>
              <a:lstStyle/>
              <a:p>
                <a:pPr>
                  <a:defRPr sz="1400" b="1"/>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Feuil1!$N$1:$O$1</c:f>
              <c:numCache>
                <c:formatCode>General</c:formatCode>
                <c:ptCount val="2"/>
                <c:pt idx="0">
                  <c:v>2017</c:v>
                </c:pt>
                <c:pt idx="1">
                  <c:v>2018</c:v>
                </c:pt>
              </c:numCache>
            </c:numRef>
          </c:cat>
          <c:val>
            <c:numRef>
              <c:f>Feuil1!$N$7:$O$7</c:f>
              <c:numCache>
                <c:formatCode>0</c:formatCode>
                <c:ptCount val="2"/>
                <c:pt idx="0">
                  <c:v>532</c:v>
                </c:pt>
                <c:pt idx="1">
                  <c:v>563.6</c:v>
                </c:pt>
              </c:numCache>
            </c:numRef>
          </c:val>
          <c:extLst xmlns:c16r2="http://schemas.microsoft.com/office/drawing/2015/06/chart">
            <c:ext xmlns:c16="http://schemas.microsoft.com/office/drawing/2014/chart" uri="{C3380CC4-5D6E-409C-BE32-E72D297353CC}">
              <c16:uniqueId val="{0000000A-7888-49B6-A2A7-AFDD7D29EBCC}"/>
            </c:ext>
          </c:extLst>
        </c:ser>
        <c:dLbls>
          <c:showLegendKey val="0"/>
          <c:showVal val="0"/>
          <c:showCatName val="0"/>
          <c:showSerName val="0"/>
          <c:showPercent val="0"/>
          <c:showBubbleSize val="0"/>
        </c:dLbls>
        <c:gapWidth val="33"/>
        <c:axId val="131372928"/>
        <c:axId val="131374464"/>
      </c:barChart>
      <c:catAx>
        <c:axId val="131372928"/>
        <c:scaling>
          <c:orientation val="minMax"/>
        </c:scaling>
        <c:delete val="0"/>
        <c:axPos val="b"/>
        <c:numFmt formatCode="General" sourceLinked="1"/>
        <c:majorTickMark val="out"/>
        <c:minorTickMark val="none"/>
        <c:tickLblPos val="nextTo"/>
        <c:crossAx val="131374464"/>
        <c:crosses val="autoZero"/>
        <c:auto val="1"/>
        <c:lblAlgn val="ctr"/>
        <c:lblOffset val="100"/>
        <c:noMultiLvlLbl val="0"/>
      </c:catAx>
      <c:valAx>
        <c:axId val="131374464"/>
        <c:scaling>
          <c:orientation val="minMax"/>
        </c:scaling>
        <c:delete val="0"/>
        <c:axPos val="l"/>
        <c:numFmt formatCode="0" sourceLinked="1"/>
        <c:majorTickMark val="out"/>
        <c:minorTickMark val="none"/>
        <c:tickLblPos val="nextTo"/>
        <c:crossAx val="131372928"/>
        <c:crosses val="autoZero"/>
        <c:crossBetween val="between"/>
        <c:minorUnit val="100"/>
      </c:valAx>
      <c:spPr>
        <a:noFill/>
      </c:spPr>
    </c:plotArea>
    <c:plotVisOnly val="1"/>
    <c:dispBlanksAs val="gap"/>
    <c:showDLblsOverMax val="0"/>
  </c:chart>
  <c:spPr>
    <a:noFill/>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8">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0.27628</cdr:x>
      <cdr:y>0.74724</cdr:y>
    </cdr:from>
    <cdr:to>
      <cdr:x>0.32228</cdr:x>
      <cdr:y>0.95304</cdr:y>
    </cdr:to>
    <cdr:sp macro="" textlink="">
      <cdr:nvSpPr>
        <cdr:cNvPr id="2" name="ZoneTexte 7">
          <a:extLst xmlns:a="http://schemas.openxmlformats.org/drawingml/2006/main">
            <a:ext uri="{FF2B5EF4-FFF2-40B4-BE49-F238E27FC236}">
              <a16:creationId xmlns="" xmlns:a16="http://schemas.microsoft.com/office/drawing/2014/main" id="{D3D3DD5C-241F-41D0-8AA1-720E45E2F65B}"/>
            </a:ext>
          </a:extLst>
        </cdr:cNvPr>
        <cdr:cNvSpPr txBox="1"/>
      </cdr:nvSpPr>
      <cdr:spPr>
        <a:xfrm xmlns:a="http://schemas.openxmlformats.org/drawingml/2006/main" rot="18714993">
          <a:off x="1124033" y="2186823"/>
          <a:ext cx="555457" cy="21545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smtClean="0"/>
            <a:t>April</a:t>
          </a:r>
          <a:endParaRPr lang="fr-FR" sz="800" dirty="0"/>
        </a:p>
      </cdr:txBody>
    </cdr:sp>
  </cdr:relSizeAnchor>
  <cdr:relSizeAnchor xmlns:cdr="http://schemas.openxmlformats.org/drawingml/2006/chartDrawing">
    <cdr:from>
      <cdr:x>0.34773</cdr:x>
      <cdr:y>0.74928</cdr:y>
    </cdr:from>
    <cdr:to>
      <cdr:x>0.39373</cdr:x>
      <cdr:y>0.95508</cdr:y>
    </cdr:to>
    <cdr:sp macro="" textlink="">
      <cdr:nvSpPr>
        <cdr:cNvPr id="3" name="ZoneTexte 7">
          <a:extLst xmlns:a="http://schemas.openxmlformats.org/drawingml/2006/main">
            <a:ext uri="{FF2B5EF4-FFF2-40B4-BE49-F238E27FC236}">
              <a16:creationId xmlns="" xmlns:a16="http://schemas.microsoft.com/office/drawing/2014/main" id="{D3D3DD5C-241F-41D0-8AA1-720E45E2F65B}"/>
            </a:ext>
          </a:extLst>
        </cdr:cNvPr>
        <cdr:cNvSpPr txBox="1"/>
      </cdr:nvSpPr>
      <cdr:spPr>
        <a:xfrm xmlns:a="http://schemas.openxmlformats.org/drawingml/2006/main" rot="18714993">
          <a:off x="1458732" y="2192307"/>
          <a:ext cx="555457" cy="2154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smtClean="0"/>
            <a:t>May</a:t>
          </a:r>
          <a:endParaRPr lang="fr-FR" sz="800" dirty="0"/>
        </a:p>
      </cdr:txBody>
    </cdr:sp>
  </cdr:relSizeAnchor>
  <cdr:relSizeAnchor xmlns:cdr="http://schemas.openxmlformats.org/drawingml/2006/chartDrawing">
    <cdr:from>
      <cdr:x>0.40954</cdr:x>
      <cdr:y>0.74724</cdr:y>
    </cdr:from>
    <cdr:to>
      <cdr:x>0.45554</cdr:x>
      <cdr:y>0.95304</cdr:y>
    </cdr:to>
    <cdr:sp macro="" textlink="">
      <cdr:nvSpPr>
        <cdr:cNvPr id="4" name="ZoneTexte 7">
          <a:extLst xmlns:a="http://schemas.openxmlformats.org/drawingml/2006/main">
            <a:ext uri="{FF2B5EF4-FFF2-40B4-BE49-F238E27FC236}">
              <a16:creationId xmlns="" xmlns:a16="http://schemas.microsoft.com/office/drawing/2014/main" id="{E4AD8FDD-78A0-4A84-8D4E-71EB127CBFC9}"/>
            </a:ext>
          </a:extLst>
        </cdr:cNvPr>
        <cdr:cNvSpPr txBox="1"/>
      </cdr:nvSpPr>
      <cdr:spPr>
        <a:xfrm xmlns:a="http://schemas.openxmlformats.org/drawingml/2006/main" rot="18714993">
          <a:off x="1748231" y="2186803"/>
          <a:ext cx="555457" cy="2154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June</a:t>
          </a:r>
          <a:endParaRPr lang="fr-FR" sz="800" dirty="0"/>
        </a:p>
      </cdr:txBody>
    </cdr:sp>
  </cdr:relSizeAnchor>
  <cdr:relSizeAnchor xmlns:cdr="http://schemas.openxmlformats.org/drawingml/2006/chartDrawing">
    <cdr:from>
      <cdr:x>0.48009</cdr:x>
      <cdr:y>0.74726</cdr:y>
    </cdr:from>
    <cdr:to>
      <cdr:x>0.52609</cdr:x>
      <cdr:y>0.95306</cdr:y>
    </cdr:to>
    <cdr:sp macro="" textlink="">
      <cdr:nvSpPr>
        <cdr:cNvPr id="5" name="ZoneTexte 7">
          <a:extLst xmlns:a="http://schemas.openxmlformats.org/drawingml/2006/main">
            <a:ext uri="{FF2B5EF4-FFF2-40B4-BE49-F238E27FC236}">
              <a16:creationId xmlns="" xmlns:a16="http://schemas.microsoft.com/office/drawing/2014/main" id="{E4AD8FDD-78A0-4A84-8D4E-71EB127CBFC9}"/>
            </a:ext>
          </a:extLst>
        </cdr:cNvPr>
        <cdr:cNvSpPr txBox="1"/>
      </cdr:nvSpPr>
      <cdr:spPr>
        <a:xfrm xmlns:a="http://schemas.openxmlformats.org/drawingml/2006/main" rot="18714993">
          <a:off x="2078642" y="2186877"/>
          <a:ext cx="555457" cy="2154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Ju</a:t>
          </a:r>
          <a:r>
            <a:rPr lang="fr-FR" sz="800" dirty="0" smtClean="0"/>
            <a:t> </a:t>
          </a:r>
          <a:r>
            <a:rPr lang="fr-FR" sz="800" smtClean="0"/>
            <a:t>ly</a:t>
          </a:r>
          <a:endParaRPr lang="fr-FR" sz="800" dirty="0"/>
        </a:p>
      </cdr:txBody>
    </cdr:sp>
  </cdr:relSizeAnchor>
  <cdr:relSizeAnchor xmlns:cdr="http://schemas.openxmlformats.org/drawingml/2006/chartDrawing">
    <cdr:from>
      <cdr:x>0.54176</cdr:x>
      <cdr:y>0.74725</cdr:y>
    </cdr:from>
    <cdr:to>
      <cdr:x>0.58776</cdr:x>
      <cdr:y>0.95305</cdr:y>
    </cdr:to>
    <cdr:sp macro="" textlink="">
      <cdr:nvSpPr>
        <cdr:cNvPr id="6" name="ZoneTexte 7">
          <a:extLst xmlns:a="http://schemas.openxmlformats.org/drawingml/2006/main">
            <a:ext uri="{FF2B5EF4-FFF2-40B4-BE49-F238E27FC236}">
              <a16:creationId xmlns="" xmlns:a16="http://schemas.microsoft.com/office/drawing/2014/main" id="{E4AD8FDD-78A0-4A84-8D4E-71EB127CBFC9}"/>
            </a:ext>
          </a:extLst>
        </cdr:cNvPr>
        <cdr:cNvSpPr txBox="1"/>
      </cdr:nvSpPr>
      <cdr:spPr>
        <a:xfrm xmlns:a="http://schemas.openxmlformats.org/drawingml/2006/main" rot="18714993">
          <a:off x="2367496" y="2186826"/>
          <a:ext cx="555457" cy="2154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Aug</a:t>
          </a:r>
          <a:endParaRPr lang="fr-FR" sz="800" dirty="0"/>
        </a:p>
      </cdr:txBody>
    </cdr:sp>
  </cdr:relSizeAnchor>
  <cdr:relSizeAnchor xmlns:cdr="http://schemas.openxmlformats.org/drawingml/2006/chartDrawing">
    <cdr:from>
      <cdr:x>0.62377</cdr:x>
      <cdr:y>0.68395</cdr:y>
    </cdr:from>
    <cdr:to>
      <cdr:x>0.66976</cdr:x>
      <cdr:y>0.96233</cdr:y>
    </cdr:to>
    <cdr:sp macro="" textlink="">
      <cdr:nvSpPr>
        <cdr:cNvPr id="7" name="ZoneTexte 7">
          <a:extLst xmlns:a="http://schemas.openxmlformats.org/drawingml/2006/main">
            <a:ext uri="{FF2B5EF4-FFF2-40B4-BE49-F238E27FC236}">
              <a16:creationId xmlns="" xmlns:a16="http://schemas.microsoft.com/office/drawing/2014/main" id="{7A0C1517-46CA-4C9D-A453-67318F48BFB5}"/>
            </a:ext>
          </a:extLst>
        </cdr:cNvPr>
        <cdr:cNvSpPr txBox="1"/>
      </cdr:nvSpPr>
      <cdr:spPr>
        <a:xfrm xmlns:a="http://schemas.openxmlformats.org/drawingml/2006/main" rot="18714993">
          <a:off x="2653667" y="2113945"/>
          <a:ext cx="751351"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September</a:t>
          </a:r>
          <a:endParaRPr lang="fr-FR" sz="800" dirty="0"/>
        </a:p>
      </cdr:txBody>
    </cdr:sp>
  </cdr:relSizeAnchor>
  <cdr:relSizeAnchor xmlns:cdr="http://schemas.openxmlformats.org/drawingml/2006/chartDrawing">
    <cdr:from>
      <cdr:x>0.70063</cdr:x>
      <cdr:y>0.68394</cdr:y>
    </cdr:from>
    <cdr:to>
      <cdr:x>0.74663</cdr:x>
      <cdr:y>0.96232</cdr:y>
    </cdr:to>
    <cdr:sp macro="" textlink="">
      <cdr:nvSpPr>
        <cdr:cNvPr id="8" name="ZoneTexte 7">
          <a:extLst xmlns:a="http://schemas.openxmlformats.org/drawingml/2006/main">
            <a:ext uri="{FF2B5EF4-FFF2-40B4-BE49-F238E27FC236}">
              <a16:creationId xmlns="" xmlns:a16="http://schemas.microsoft.com/office/drawing/2014/main" id="{9E52BE3C-FE41-4E48-8F63-6FAC45A821E0}"/>
            </a:ext>
          </a:extLst>
        </cdr:cNvPr>
        <cdr:cNvSpPr txBox="1"/>
      </cdr:nvSpPr>
      <cdr:spPr>
        <a:xfrm xmlns:a="http://schemas.openxmlformats.org/drawingml/2006/main" rot="18714993">
          <a:off x="3013713" y="2113920"/>
          <a:ext cx="751352" cy="21545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October</a:t>
          </a:r>
          <a:endParaRPr lang="fr-FR" sz="800" dirty="0"/>
        </a:p>
      </cdr:txBody>
    </cdr:sp>
  </cdr:relSizeAnchor>
  <cdr:relSizeAnchor xmlns:cdr="http://schemas.openxmlformats.org/drawingml/2006/chartDrawing">
    <cdr:from>
      <cdr:x>0.7775</cdr:x>
      <cdr:y>0.68394</cdr:y>
    </cdr:from>
    <cdr:to>
      <cdr:x>0.8235</cdr:x>
      <cdr:y>0.96232</cdr:y>
    </cdr:to>
    <cdr:sp macro="" textlink="">
      <cdr:nvSpPr>
        <cdr:cNvPr id="9" name="ZoneTexte 1">
          <a:extLst xmlns:a="http://schemas.openxmlformats.org/drawingml/2006/main">
            <a:ext uri="{FF2B5EF4-FFF2-40B4-BE49-F238E27FC236}">
              <a16:creationId xmlns="" xmlns:a16="http://schemas.microsoft.com/office/drawing/2014/main" id="{9242839C-775C-438A-A8D5-EC50F167D4F3}"/>
            </a:ext>
          </a:extLst>
        </cdr:cNvPr>
        <cdr:cNvSpPr txBox="1"/>
      </cdr:nvSpPr>
      <cdr:spPr>
        <a:xfrm xmlns:a="http://schemas.openxmlformats.org/drawingml/2006/main" rot="18714993">
          <a:off x="3373753" y="2113919"/>
          <a:ext cx="751352" cy="2154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November</a:t>
          </a:r>
          <a:endParaRPr lang="fr-FR" sz="800" dirty="0"/>
        </a:p>
      </cdr:txBody>
    </cdr:sp>
  </cdr:relSizeAnchor>
  <cdr:relSizeAnchor xmlns:cdr="http://schemas.openxmlformats.org/drawingml/2006/chartDrawing">
    <cdr:from>
      <cdr:x>0.839</cdr:x>
      <cdr:y>0.68467</cdr:y>
    </cdr:from>
    <cdr:to>
      <cdr:x>0.88499</cdr:x>
      <cdr:y>0.96305</cdr:y>
    </cdr:to>
    <cdr:sp macro="" textlink="">
      <cdr:nvSpPr>
        <cdr:cNvPr id="10" name="ZoneTexte 1">
          <a:extLst xmlns:a="http://schemas.openxmlformats.org/drawingml/2006/main">
            <a:ext uri="{FF2B5EF4-FFF2-40B4-BE49-F238E27FC236}">
              <a16:creationId xmlns="" xmlns:a16="http://schemas.microsoft.com/office/drawing/2014/main" id="{DEC1CBE6-7DA1-40BF-83F6-122CBF7BAD43}"/>
            </a:ext>
          </a:extLst>
        </cdr:cNvPr>
        <cdr:cNvSpPr txBox="1"/>
      </cdr:nvSpPr>
      <cdr:spPr>
        <a:xfrm xmlns:a="http://schemas.openxmlformats.org/drawingml/2006/main" rot="18714993">
          <a:off x="3661768" y="2115905"/>
          <a:ext cx="751352" cy="2154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92075" indent="-92075">
            <a:buFont typeface="Wingdings" panose="05000000000000000000" pitchFamily="2" charset="2"/>
            <a:buChar char="§"/>
          </a:pPr>
          <a:r>
            <a:rPr lang="fr-FR" sz="800" dirty="0" err="1" smtClean="0"/>
            <a:t>December</a:t>
          </a:r>
          <a:endParaRPr lang="fr-FR" sz="800" dirty="0"/>
        </a:p>
      </cdr:txBody>
    </cdr:sp>
  </cdr:relSizeAnchor>
</c:userShapes>
</file>

<file path=ppt/drawings/drawing2.xml><?xml version="1.0" encoding="utf-8"?>
<c:userShapes xmlns:c="http://schemas.openxmlformats.org/drawingml/2006/chart">
  <cdr:relSizeAnchor xmlns:cdr="http://schemas.openxmlformats.org/drawingml/2006/chartDrawing">
    <cdr:from>
      <cdr:x>0.3978</cdr:x>
      <cdr:y>0.0413</cdr:y>
    </cdr:from>
    <cdr:to>
      <cdr:x>0.60789</cdr:x>
      <cdr:y>0.18212</cdr:y>
    </cdr:to>
    <cdr:sp macro="" textlink="">
      <cdr:nvSpPr>
        <cdr:cNvPr id="2" name="ZoneTexte 2"/>
        <cdr:cNvSpPr txBox="1"/>
      </cdr:nvSpPr>
      <cdr:spPr>
        <a:xfrm xmlns:a="http://schemas.openxmlformats.org/drawingml/2006/main">
          <a:off x="1775517" y="108310"/>
          <a:ext cx="937693" cy="369332"/>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b="1" dirty="0" smtClean="0"/>
            <a:t>BUTTER</a:t>
          </a:r>
          <a:endParaRPr lang="fr-FR"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0.44562</cdr:x>
      <cdr:y>0.16642</cdr:y>
    </cdr:from>
    <cdr:to>
      <cdr:x>0.55533</cdr:x>
      <cdr:y>0.24234</cdr:y>
    </cdr:to>
    <cdr:sp macro="" textlink="">
      <cdr:nvSpPr>
        <cdr:cNvPr id="5" name="ZoneTexte 4"/>
        <cdr:cNvSpPr txBox="1"/>
      </cdr:nvSpPr>
      <cdr:spPr>
        <a:xfrm xmlns:a="http://schemas.openxmlformats.org/drawingml/2006/main">
          <a:off x="3802187" y="631319"/>
          <a:ext cx="936085" cy="2880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800" b="1" i="1" dirty="0">
              <a:solidFill>
                <a:srgbClr val="000000"/>
              </a:solidFill>
            </a:rPr>
            <a:t>-</a:t>
          </a:r>
          <a:r>
            <a:rPr lang="fr-FR" sz="1800" b="1" i="1" dirty="0" smtClean="0">
              <a:solidFill>
                <a:srgbClr val="000000"/>
              </a:solidFill>
            </a:rPr>
            <a:t>39.9M</a:t>
          </a:r>
          <a:r>
            <a:rPr lang="fr-FR" sz="1800" b="1" i="1" dirty="0">
              <a:solidFill>
                <a:srgbClr val="000000"/>
              </a:solidFill>
            </a:rPr>
            <a:t>€</a:t>
          </a:r>
        </a:p>
      </cdr:txBody>
    </cdr:sp>
  </cdr:relSizeAnchor>
  <cdr:relSizeAnchor xmlns:cdr="http://schemas.openxmlformats.org/drawingml/2006/chartDrawing">
    <cdr:from>
      <cdr:x>0.43885</cdr:x>
      <cdr:y>0.4176</cdr:y>
    </cdr:from>
    <cdr:to>
      <cdr:x>0.53405</cdr:x>
      <cdr:y>0.49353</cdr:y>
    </cdr:to>
    <cdr:sp macro="" textlink="">
      <cdr:nvSpPr>
        <cdr:cNvPr id="6" name="ZoneTexte 1"/>
        <cdr:cNvSpPr txBox="1"/>
      </cdr:nvSpPr>
      <cdr:spPr>
        <a:xfrm xmlns:a="http://schemas.openxmlformats.org/drawingml/2006/main">
          <a:off x="3744416" y="1584176"/>
          <a:ext cx="812281" cy="288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800" b="1" i="1" dirty="0">
              <a:solidFill>
                <a:srgbClr val="000000"/>
              </a:solidFill>
            </a:rPr>
            <a:t>+</a:t>
          </a:r>
          <a:r>
            <a:rPr lang="fr-FR" sz="1800" b="1" i="1" dirty="0" smtClean="0">
              <a:solidFill>
                <a:srgbClr val="000000"/>
              </a:solidFill>
            </a:rPr>
            <a:t>34.5M</a:t>
          </a:r>
          <a:r>
            <a:rPr lang="fr-FR" sz="1800" b="1" i="1" dirty="0">
              <a:solidFill>
                <a:srgbClr val="000000"/>
              </a:solidFill>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0.36872</cdr:x>
      <cdr:y>0.53205</cdr:y>
    </cdr:from>
    <cdr:to>
      <cdr:x>0.62821</cdr:x>
      <cdr:y>0.5929</cdr:y>
    </cdr:to>
    <cdr:sp macro="" textlink="">
      <cdr:nvSpPr>
        <cdr:cNvPr id="2" name="Flèche : droite 1">
          <a:extLst xmlns:a="http://schemas.openxmlformats.org/drawingml/2006/main">
            <a:ext uri="{FF2B5EF4-FFF2-40B4-BE49-F238E27FC236}">
              <a16:creationId xmlns="" xmlns:a16="http://schemas.microsoft.com/office/drawing/2014/main" id="{B5020F5F-4835-4908-99E1-5BA26D41D7C0}"/>
            </a:ext>
          </a:extLst>
        </cdr:cNvPr>
        <cdr:cNvSpPr/>
      </cdr:nvSpPr>
      <cdr:spPr>
        <a:xfrm xmlns:a="http://schemas.openxmlformats.org/drawingml/2006/main" rot="21063068">
          <a:off x="2194609" y="1958460"/>
          <a:ext cx="1544474" cy="223976"/>
        </a:xfrm>
        <a:prstGeom xmlns:a="http://schemas.openxmlformats.org/drawingml/2006/main" prst="rightArrow">
          <a:avLst/>
        </a:prstGeom>
        <a:solidFill xmlns:a="http://schemas.openxmlformats.org/drawingml/2006/main">
          <a:srgbClr val="92D05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0.37015</cdr:x>
      <cdr:y>0.29016</cdr:y>
    </cdr:from>
    <cdr:to>
      <cdr:x>0.62842</cdr:x>
      <cdr:y>0.35566</cdr:y>
    </cdr:to>
    <cdr:sp macro="" textlink="">
      <cdr:nvSpPr>
        <cdr:cNvPr id="3" name="Flèche : droite 2">
          <a:extLst xmlns:a="http://schemas.openxmlformats.org/drawingml/2006/main">
            <a:ext uri="{FF2B5EF4-FFF2-40B4-BE49-F238E27FC236}">
              <a16:creationId xmlns="" xmlns:a16="http://schemas.microsoft.com/office/drawing/2014/main" id="{2C8B9A4E-05A1-402F-87E0-FA45218B9CFB}"/>
            </a:ext>
          </a:extLst>
        </cdr:cNvPr>
        <cdr:cNvSpPr/>
      </cdr:nvSpPr>
      <cdr:spPr>
        <a:xfrm xmlns:a="http://schemas.openxmlformats.org/drawingml/2006/main" rot="21063068">
          <a:off x="2203110" y="1068052"/>
          <a:ext cx="1537261" cy="241122"/>
        </a:xfrm>
        <a:prstGeom xmlns:a="http://schemas.openxmlformats.org/drawingml/2006/main" prst="rightArrow">
          <a:avLst/>
        </a:prstGeom>
        <a:solidFill xmlns:a="http://schemas.openxmlformats.org/drawingml/2006/main">
          <a:schemeClr val="tx2">
            <a:lumMod val="75000"/>
            <a:lumOff val="25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dr:relSizeAnchor xmlns:cdr="http://schemas.openxmlformats.org/drawingml/2006/chartDrawing">
    <cdr:from>
      <cdr:x>0.44219</cdr:x>
      <cdr:y>0.19346</cdr:y>
    </cdr:from>
    <cdr:to>
      <cdr:x>0.59242</cdr:x>
      <cdr:y>0.29172</cdr:y>
    </cdr:to>
    <cdr:sp macro="" textlink="">
      <cdr:nvSpPr>
        <cdr:cNvPr id="4" name="ZoneTexte 3">
          <a:extLst xmlns:a="http://schemas.openxmlformats.org/drawingml/2006/main">
            <a:ext uri="{FF2B5EF4-FFF2-40B4-BE49-F238E27FC236}">
              <a16:creationId xmlns="" xmlns:a16="http://schemas.microsoft.com/office/drawing/2014/main" id="{F9DF5621-8614-4544-B541-D117E2EC937F}"/>
            </a:ext>
          </a:extLst>
        </cdr:cNvPr>
        <cdr:cNvSpPr txBox="1"/>
      </cdr:nvSpPr>
      <cdr:spPr>
        <a:xfrm xmlns:a="http://schemas.openxmlformats.org/drawingml/2006/main">
          <a:off x="2631919" y="712100"/>
          <a:ext cx="894184" cy="361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solidFill>
                <a:srgbClr val="0070C0"/>
              </a:solidFill>
            </a:rPr>
            <a:t>+</a:t>
          </a:r>
          <a:r>
            <a:rPr lang="en-US" sz="2000" b="1" dirty="0" smtClean="0">
              <a:solidFill>
                <a:srgbClr val="0070C0"/>
              </a:solidFill>
            </a:rPr>
            <a:t>8.0</a:t>
          </a:r>
          <a:r>
            <a:rPr lang="en-US" sz="2000" b="1" dirty="0">
              <a:solidFill>
                <a:srgbClr val="0070C0"/>
              </a:solidFill>
            </a:rPr>
            <a:t>%</a:t>
          </a:r>
        </a:p>
      </cdr:txBody>
    </cdr:sp>
  </cdr:relSizeAnchor>
  <cdr:relSizeAnchor xmlns:cdr="http://schemas.openxmlformats.org/drawingml/2006/chartDrawing">
    <cdr:from>
      <cdr:x>0.44556</cdr:x>
      <cdr:y>0.44012</cdr:y>
    </cdr:from>
    <cdr:to>
      <cdr:x>0.59579</cdr:x>
      <cdr:y>0.53839</cdr:y>
    </cdr:to>
    <cdr:sp macro="" textlink="">
      <cdr:nvSpPr>
        <cdr:cNvPr id="5" name="ZoneTexte 1">
          <a:extLst xmlns:a="http://schemas.openxmlformats.org/drawingml/2006/main">
            <a:ext uri="{FF2B5EF4-FFF2-40B4-BE49-F238E27FC236}">
              <a16:creationId xmlns="" xmlns:a16="http://schemas.microsoft.com/office/drawing/2014/main" id="{F6F85563-1558-4574-9F3B-CDC4025CB67F}"/>
            </a:ext>
          </a:extLst>
        </cdr:cNvPr>
        <cdr:cNvSpPr txBox="1"/>
      </cdr:nvSpPr>
      <cdr:spPr>
        <a:xfrm xmlns:a="http://schemas.openxmlformats.org/drawingml/2006/main">
          <a:off x="2651956" y="1620074"/>
          <a:ext cx="894184" cy="3616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accent2">
                  <a:lumMod val="75000"/>
                </a:schemeClr>
              </a:solidFill>
            </a:rPr>
            <a:t>+</a:t>
          </a:r>
          <a:r>
            <a:rPr lang="en-US" sz="2000" b="1" dirty="0" smtClean="0">
              <a:solidFill>
                <a:schemeClr val="accent2">
                  <a:lumMod val="75000"/>
                </a:schemeClr>
              </a:solidFill>
            </a:rPr>
            <a:t>1.4</a:t>
          </a:r>
          <a:r>
            <a:rPr lang="en-US" sz="2000" b="1" dirty="0">
              <a:solidFill>
                <a:schemeClr val="accent2">
                  <a:lumMod val="75000"/>
                </a:schemeClr>
              </a:solidFill>
            </a:rPr>
            <a:t>%</a:t>
          </a:r>
        </a:p>
      </cdr:txBody>
    </cdr:sp>
  </cdr:relSizeAnchor>
  <cdr:relSizeAnchor xmlns:cdr="http://schemas.openxmlformats.org/drawingml/2006/chartDrawing">
    <cdr:from>
      <cdr:x>0.44556</cdr:x>
      <cdr:y>0.66346</cdr:y>
    </cdr:from>
    <cdr:to>
      <cdr:x>0.59579</cdr:x>
      <cdr:y>0.76172</cdr:y>
    </cdr:to>
    <cdr:sp macro="" textlink="">
      <cdr:nvSpPr>
        <cdr:cNvPr id="6" name="ZoneTexte 1">
          <a:extLst xmlns:a="http://schemas.openxmlformats.org/drawingml/2006/main">
            <a:ext uri="{FF2B5EF4-FFF2-40B4-BE49-F238E27FC236}">
              <a16:creationId xmlns="" xmlns:a16="http://schemas.microsoft.com/office/drawing/2014/main" id="{F6F85563-1558-4574-9F3B-CDC4025CB67F}"/>
            </a:ext>
          </a:extLst>
        </cdr:cNvPr>
        <cdr:cNvSpPr txBox="1"/>
      </cdr:nvSpPr>
      <cdr:spPr>
        <a:xfrm xmlns:a="http://schemas.openxmlformats.org/drawingml/2006/main">
          <a:off x="2651956" y="2442140"/>
          <a:ext cx="894184" cy="3616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accent1">
                  <a:lumMod val="75000"/>
                </a:schemeClr>
              </a:solidFill>
            </a:rPr>
            <a:t>+</a:t>
          </a:r>
          <a:r>
            <a:rPr lang="en-US" sz="2000" b="1" dirty="0" smtClean="0">
              <a:solidFill>
                <a:schemeClr val="accent1">
                  <a:lumMod val="75000"/>
                </a:schemeClr>
              </a:solidFill>
            </a:rPr>
            <a:t>3.4</a:t>
          </a:r>
          <a:r>
            <a:rPr lang="en-US" sz="2000" b="1" dirty="0">
              <a:solidFill>
                <a:schemeClr val="accent1">
                  <a:lumMod val="75000"/>
                </a:schemeClr>
              </a:solidFill>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0.6168</cdr:x>
      <cdr:y>0.8334</cdr:y>
    </cdr:from>
    <cdr:to>
      <cdr:x>0.68676</cdr:x>
      <cdr:y>0.96551</cdr:y>
    </cdr:to>
    <cdr:sp macro="" textlink="">
      <cdr:nvSpPr>
        <cdr:cNvPr id="3" name="ZoneTexte 2">
          <a:extLst xmlns:a="http://schemas.openxmlformats.org/drawingml/2006/main">
            <a:ext uri="{FF2B5EF4-FFF2-40B4-BE49-F238E27FC236}">
              <a16:creationId xmlns="" xmlns:a16="http://schemas.microsoft.com/office/drawing/2014/main" id="{3CDBF05F-4EF3-4DA0-B3A1-06DAC329CE5D}"/>
            </a:ext>
          </a:extLst>
        </cdr:cNvPr>
        <cdr:cNvSpPr txBox="1"/>
      </cdr:nvSpPr>
      <cdr:spPr>
        <a:xfrm xmlns:a="http://schemas.openxmlformats.org/drawingml/2006/main">
          <a:off x="5225413" y="3323537"/>
          <a:ext cx="592688" cy="5268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fr-FR" sz="1400" b="1" dirty="0"/>
            <a:t>ARS</a:t>
          </a:r>
        </a:p>
        <a:p xmlns:a="http://schemas.openxmlformats.org/drawingml/2006/main">
          <a:pPr algn="ctr"/>
          <a:r>
            <a:rPr lang="fr-FR" sz="1400" b="1" dirty="0"/>
            <a:t>-130,0%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 xmlns:a16="http://schemas.microsoft.com/office/drawing/2014/main" id="{102D169D-A07C-47B7-83CC-A8C001C4714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 xmlns:a16="http://schemas.microsoft.com/office/drawing/2014/main" id="{A5B2DD06-3DF7-414F-9A14-9F0F21BF01F2}"/>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D88728C-A03D-4910-935E-25E71DC2C855}" type="datetimeFigureOut">
              <a:rPr lang="fr-FR" smtClean="0"/>
              <a:t>23/03/2019</a:t>
            </a:fld>
            <a:endParaRPr lang="fr-FR"/>
          </a:p>
        </p:txBody>
      </p:sp>
      <p:sp>
        <p:nvSpPr>
          <p:cNvPr id="4" name="Espace réservé du pied de page 3">
            <a:extLst>
              <a:ext uri="{FF2B5EF4-FFF2-40B4-BE49-F238E27FC236}">
                <a16:creationId xmlns="" xmlns:a16="http://schemas.microsoft.com/office/drawing/2014/main" id="{228CCAD3-D2F9-467B-BA61-6FF74D51FE43}"/>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 xmlns:a16="http://schemas.microsoft.com/office/drawing/2014/main" id="{5C0F2B7F-6D1A-4CBE-93C3-4AD99371355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5FBDA3F-F4F1-4383-99F5-68DFC670B61E}" type="slidenum">
              <a:rPr lang="fr-FR" smtClean="0"/>
              <a:t>‹#›</a:t>
            </a:fld>
            <a:endParaRPr lang="fr-FR"/>
          </a:p>
        </p:txBody>
      </p:sp>
    </p:spTree>
    <p:extLst>
      <p:ext uri="{BB962C8B-B14F-4D97-AF65-F5344CB8AC3E}">
        <p14:creationId xmlns:p14="http://schemas.microsoft.com/office/powerpoint/2010/main" val="237474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340502F-6F24-4B03-AB44-416708841F8F}" type="datetimeFigureOut">
              <a:rPr lang="fr-FR" smtClean="0"/>
              <a:t>23/03/2019</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7406CDF-99C7-4970-8666-D09388309DA6}" type="slidenum">
              <a:rPr lang="fr-FR" smtClean="0"/>
              <a:t>‹#›</a:t>
            </a:fld>
            <a:endParaRPr lang="fr-FR"/>
          </a:p>
        </p:txBody>
      </p:sp>
    </p:spTree>
    <p:extLst>
      <p:ext uri="{BB962C8B-B14F-4D97-AF65-F5344CB8AC3E}">
        <p14:creationId xmlns:p14="http://schemas.microsoft.com/office/powerpoint/2010/main" val="327680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1</a:t>
            </a:fld>
            <a:endParaRPr lang="fr-FR"/>
          </a:p>
        </p:txBody>
      </p:sp>
    </p:spTree>
    <p:extLst>
      <p:ext uri="{BB962C8B-B14F-4D97-AF65-F5344CB8AC3E}">
        <p14:creationId xmlns:p14="http://schemas.microsoft.com/office/powerpoint/2010/main" val="3733609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120679" cy="4466987"/>
          </a:xfrm>
        </p:spPr>
        <p:txBody>
          <a:bodyPr/>
          <a:lstStyle/>
          <a:p>
            <a:pPr>
              <a:spcAft>
                <a:spcPts val="600"/>
              </a:spcAft>
            </a:pPr>
            <a:r>
              <a:rPr lang="fr-FR" sz="1600" dirty="0"/>
              <a:t>L’amélioration des cotations de poudre de lait écrémé en fin d’année provient d’un rééquilibrage du marché, lié à des ventes massives des poudres de lait écrémé provenant des stocks européens.</a:t>
            </a:r>
          </a:p>
          <a:p>
            <a:pPr>
              <a:spcAft>
                <a:spcPts val="600"/>
              </a:spcAft>
            </a:pPr>
            <a:r>
              <a:rPr lang="fr-FR" sz="1600" dirty="0"/>
              <a:t>Les stocks qui étaient en décembre 2017 de 450.000 T ont été ramenés à 265.000 T fin 2018.</a:t>
            </a:r>
          </a:p>
          <a:p>
            <a:pPr>
              <a:spcAft>
                <a:spcPts val="600"/>
              </a:spcAft>
            </a:pPr>
            <a:r>
              <a:rPr lang="fr-FR" sz="1600" dirty="0"/>
              <a:t>Les ventes de ces stocks ont continué massivement en janvier et en février 2019.</a:t>
            </a:r>
          </a:p>
          <a:p>
            <a:pPr>
              <a:spcAft>
                <a:spcPts val="600"/>
              </a:spcAft>
            </a:pPr>
            <a:r>
              <a:rPr lang="fr-FR" sz="1600" dirty="0"/>
              <a:t>Fin février, ces stocks sont entièrement résorbés et les cotations de poudre de lait se situent à un niveau de 1.950 € la tonne.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36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600"/>
              </a:spcAft>
            </a:pPr>
            <a:r>
              <a:rPr lang="fr-FR" sz="1600" dirty="0"/>
              <a:t>En ce qui concerne le beurre, le marché n’a pas connu le pic constaté au second semestre 2017 lorsque le prix du beurre a passé le seuil des 7.000 €. </a:t>
            </a:r>
          </a:p>
          <a:p>
            <a:pPr>
              <a:spcAft>
                <a:spcPts val="600"/>
              </a:spcAft>
            </a:pPr>
            <a:r>
              <a:rPr lang="fr-FR" sz="1600" dirty="0"/>
              <a:t>Néanmoins les prix sont restés très fermes avec une moyenne de 5.095 € contre 5.328 € en 2017, l’année de tous les records.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29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46509" y="4715153"/>
            <a:ext cx="5904655" cy="4466987"/>
          </a:xfrm>
        </p:spPr>
        <p:txBody>
          <a:bodyPr/>
          <a:lstStyle/>
          <a:p>
            <a:pPr>
              <a:spcAft>
                <a:spcPts val="600"/>
              </a:spcAft>
            </a:pPr>
            <a:r>
              <a:rPr lang="fr-FR" sz="1600" dirty="0"/>
              <a:t>Venons-en au marché français.</a:t>
            </a:r>
          </a:p>
          <a:p>
            <a:r>
              <a:rPr lang="fr-FR" sz="1600" dirty="0"/>
              <a:t>Comme nous l’avons vu, la collecte française a été stable à -0,2%.</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83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048671" cy="4466987"/>
          </a:xfrm>
        </p:spPr>
        <p:txBody>
          <a:bodyPr/>
          <a:lstStyle/>
          <a:p>
            <a:r>
              <a:rPr lang="fr-FR" sz="1600" dirty="0"/>
              <a:t>Après la forte hausse de 2017, le prix du lait a été stable en 2018 par rapport à l’année précédente avec une légère baisse de -1,15% à 344 € contre 348 € l’année précédente, et ce malgré la chute des cours, tant de la poudre que dans une part moindre du beurre.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27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02493" y="4715153"/>
            <a:ext cx="5976664" cy="4466987"/>
          </a:xfrm>
        </p:spPr>
        <p:txBody>
          <a:bodyPr/>
          <a:lstStyle/>
          <a:p>
            <a:pPr>
              <a:spcAft>
                <a:spcPts val="600"/>
              </a:spcAft>
            </a:pPr>
            <a:r>
              <a:rPr lang="fr-FR" sz="1600" dirty="0"/>
              <a:t>L’année aura surtout été marquée en France par la promulgation de la loi </a:t>
            </a:r>
            <a:r>
              <a:rPr lang="fr-FR" sz="1600" dirty="0" err="1"/>
              <a:t>EGAlim</a:t>
            </a:r>
            <a:r>
              <a:rPr lang="fr-FR" sz="1600" dirty="0"/>
              <a:t> le 30 octobre 2018.</a:t>
            </a:r>
          </a:p>
          <a:p>
            <a:pPr marL="171450" indent="-171450">
              <a:spcAft>
                <a:spcPts val="600"/>
              </a:spcAft>
              <a:buFontTx/>
              <a:buChar char="-"/>
            </a:pPr>
            <a:r>
              <a:rPr lang="fr-FR" sz="1600" dirty="0"/>
              <a:t>Ce contexte nous aura amené à actualiser nos contrats avec nos organisations de producteurs pour les rendre plus réactifs par rapport à nos marchés.</a:t>
            </a:r>
          </a:p>
          <a:p>
            <a:pPr marL="171450" indent="-171450">
              <a:spcAft>
                <a:spcPts val="600"/>
              </a:spcAft>
              <a:buFontTx/>
              <a:buChar char="-"/>
            </a:pPr>
            <a:r>
              <a:rPr lang="fr-FR" sz="1600" dirty="0"/>
              <a:t>Et à enclencher un mécanisme dit de « marche en avant » pour la fixation de nos prix de vente vers la Distribution française du début 2019. Avec un prix cible de 375 €/1000 litres à composition réelle pour le lait utilisé dans les produits concernés.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706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46509" y="4715153"/>
            <a:ext cx="6048671" cy="4466987"/>
          </a:xfrm>
        </p:spPr>
        <p:txBody>
          <a:bodyPr/>
          <a:lstStyle/>
          <a:p>
            <a:pPr>
              <a:spcAft>
                <a:spcPts val="600"/>
              </a:spcAft>
            </a:pPr>
            <a:r>
              <a:rPr lang="fr-FR" sz="1600" dirty="0"/>
              <a:t>Que dire de </a:t>
            </a:r>
            <a:r>
              <a:rPr lang="fr-FR" sz="1600" dirty="0" smtClean="0"/>
              <a:t>2019?</a:t>
            </a:r>
            <a:endParaRPr lang="fr-FR" sz="1600" dirty="0"/>
          </a:p>
          <a:p>
            <a:pPr>
              <a:spcAft>
                <a:spcPts val="600"/>
              </a:spcAft>
            </a:pPr>
            <a:r>
              <a:rPr lang="fr-FR" sz="1600" dirty="0"/>
              <a:t>2019 devrait être caractérisée par 3 </a:t>
            </a:r>
            <a:r>
              <a:rPr lang="fr-FR" sz="1600" dirty="0" smtClean="0"/>
              <a:t>évènements:</a:t>
            </a:r>
            <a:endParaRPr lang="fr-FR" sz="1600" dirty="0"/>
          </a:p>
          <a:p>
            <a:pPr marL="171450" indent="-171450">
              <a:spcAft>
                <a:spcPts val="600"/>
              </a:spcAft>
              <a:buFontTx/>
              <a:buChar char="-"/>
            </a:pPr>
            <a:r>
              <a:rPr lang="fr-FR" sz="1600" dirty="0"/>
              <a:t>Les impacts de la loi </a:t>
            </a:r>
            <a:r>
              <a:rPr lang="fr-FR" sz="1600" dirty="0" err="1"/>
              <a:t>EGalim</a:t>
            </a:r>
            <a:r>
              <a:rPr lang="fr-FR" sz="1600" dirty="0"/>
              <a:t>  tant sur les prix des marques que sur les prix MDD en France</a:t>
            </a:r>
          </a:p>
          <a:p>
            <a:pPr marL="171450" indent="-171450">
              <a:spcAft>
                <a:spcPts val="600"/>
              </a:spcAft>
              <a:buFontTx/>
              <a:buChar char="-"/>
            </a:pPr>
            <a:r>
              <a:rPr lang="fr-FR" sz="1600" dirty="0"/>
              <a:t>Les effets de la sécheresse de l’été 2018 qui vont impacter les volumes de production du 1</a:t>
            </a:r>
            <a:r>
              <a:rPr lang="fr-FR" sz="1600" baseline="30000" dirty="0"/>
              <a:t>er</a:t>
            </a:r>
            <a:r>
              <a:rPr lang="fr-FR" sz="1600" dirty="0"/>
              <a:t> semestre 2019</a:t>
            </a:r>
          </a:p>
          <a:p>
            <a:pPr marL="171450" indent="-171450">
              <a:spcAft>
                <a:spcPts val="600"/>
              </a:spcAft>
              <a:buFontTx/>
              <a:buChar char="-"/>
            </a:pPr>
            <a:r>
              <a:rPr lang="fr-FR" sz="1600" dirty="0"/>
              <a:t>Un marché de la protéine plus équilibré au 1</a:t>
            </a:r>
            <a:r>
              <a:rPr lang="fr-FR" sz="1600" baseline="30000" dirty="0"/>
              <a:t>er</a:t>
            </a:r>
            <a:r>
              <a:rPr lang="fr-FR" sz="1600" dirty="0"/>
              <a:t> semestre 2019</a:t>
            </a:r>
          </a:p>
          <a:p>
            <a:pPr marL="171450" indent="-171450">
              <a:spcAft>
                <a:spcPts val="600"/>
              </a:spcAft>
              <a:buFontTx/>
              <a:buChar char="-"/>
            </a:pPr>
            <a:endParaRPr lang="fr-FR" sz="1600" dirty="0"/>
          </a:p>
          <a:p>
            <a:pPr marL="171450" indent="-171450">
              <a:spcAft>
                <a:spcPts val="600"/>
              </a:spcAft>
              <a:buFontTx/>
              <a:buChar char="-"/>
            </a:pPr>
            <a:r>
              <a:rPr lang="fr-FR" sz="1600" dirty="0"/>
              <a:t>Ces 3 évènements vont mettre le prix du lait sous pression à la hausse.</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69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02493" y="4715153"/>
            <a:ext cx="6120679" cy="4466987"/>
          </a:xfrm>
        </p:spPr>
        <p:txBody>
          <a:bodyPr/>
          <a:lstStyle/>
          <a:p>
            <a:pPr>
              <a:spcAft>
                <a:spcPts val="600"/>
              </a:spcAft>
            </a:pPr>
            <a:r>
              <a:rPr lang="fr-FR" sz="1600" dirty="0"/>
              <a:t>Notre filière laitière est au cœur du plan RSE de </a:t>
            </a:r>
            <a:r>
              <a:rPr lang="fr-FR" sz="1600" dirty="0" err="1"/>
              <a:t>Savencia</a:t>
            </a:r>
            <a:r>
              <a:rPr lang="fr-FR" sz="1600" dirty="0"/>
              <a:t> OXYGEN.</a:t>
            </a:r>
          </a:p>
          <a:p>
            <a:pPr>
              <a:spcAft>
                <a:spcPts val="600"/>
              </a:spcAft>
            </a:pPr>
            <a:r>
              <a:rPr lang="fr-FR" sz="1600" dirty="0"/>
              <a:t>Un engagement pour un monde durable, éthique et solidaire dans lequel </a:t>
            </a:r>
            <a:r>
              <a:rPr lang="fr-FR" sz="1600" dirty="0" err="1"/>
              <a:t>Savencia</a:t>
            </a:r>
            <a:r>
              <a:rPr lang="fr-FR" sz="1600" dirty="0"/>
              <a:t> contribue au bien manger et au bien commun</a:t>
            </a:r>
          </a:p>
          <a:p>
            <a:pPr>
              <a:spcAft>
                <a:spcPts val="600"/>
              </a:spcAft>
            </a:pPr>
            <a:r>
              <a:rPr lang="fr-FR" sz="1600" dirty="0"/>
              <a:t>Notre filière laitière s’engage à promouvoir des achats responsables et </a:t>
            </a:r>
            <a:r>
              <a:rPr lang="fr-FR" sz="1600" dirty="0" err="1"/>
              <a:t>co-développe</a:t>
            </a:r>
            <a:r>
              <a:rPr lang="fr-FR" sz="1600" dirty="0"/>
              <a:t> avec nos partenaires producteurs de lait, un approvisionnement plus durable et créateur de valeur.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75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192687" cy="4466987"/>
          </a:xfrm>
        </p:spPr>
        <p:txBody>
          <a:bodyPr/>
          <a:lstStyle/>
          <a:p>
            <a:pPr>
              <a:spcAft>
                <a:spcPts val="600"/>
              </a:spcAft>
            </a:pPr>
            <a:r>
              <a:rPr lang="fr-FR" sz="1600" dirty="0"/>
              <a:t>Un approvisionnement plus durable et créateur de valeur </a:t>
            </a:r>
            <a:r>
              <a:rPr lang="fr-FR" sz="1600" dirty="0" smtClean="0"/>
              <a:t>autour:</a:t>
            </a:r>
            <a:endParaRPr lang="fr-FR" sz="1600" dirty="0"/>
          </a:p>
          <a:p>
            <a:pPr marL="171450" indent="-171450">
              <a:spcAft>
                <a:spcPts val="600"/>
              </a:spcAft>
              <a:buFontTx/>
              <a:buChar char="-"/>
            </a:pPr>
            <a:r>
              <a:rPr lang="fr-FR" sz="1600" dirty="0"/>
              <a:t>Des appellations d’origine</a:t>
            </a:r>
          </a:p>
          <a:p>
            <a:pPr marL="171450" indent="-171450">
              <a:spcAft>
                <a:spcPts val="600"/>
              </a:spcAft>
              <a:buFontTx/>
              <a:buChar char="-"/>
            </a:pPr>
            <a:r>
              <a:rPr lang="fr-FR" sz="1600" dirty="0"/>
              <a:t>Du Bio</a:t>
            </a:r>
          </a:p>
          <a:p>
            <a:pPr marL="171450" indent="-171450">
              <a:spcAft>
                <a:spcPts val="600"/>
              </a:spcAft>
              <a:buFontTx/>
              <a:buChar char="-"/>
            </a:pPr>
            <a:r>
              <a:rPr lang="fr-FR" sz="1600" dirty="0"/>
              <a:t>De l’alimentation sans OGM</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525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120679" cy="4466987"/>
          </a:xfrm>
        </p:spPr>
        <p:txBody>
          <a:bodyPr/>
          <a:lstStyle/>
          <a:p>
            <a:r>
              <a:rPr lang="fr-FR" sz="1600" dirty="0"/>
              <a:t>Avec un ensemble d’objectifs définis.</a:t>
            </a:r>
          </a:p>
          <a:p>
            <a:endParaRPr lang="fr-FR" sz="1600" dirty="0"/>
          </a:p>
          <a:p>
            <a:r>
              <a:rPr lang="fr-FR" sz="1600" dirty="0"/>
              <a:t>Comme à titre d’exemple, la réduction de l’empreinte carbone de notre collecte laitière.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54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5976664" cy="4466987"/>
          </a:xfrm>
        </p:spPr>
        <p:txBody>
          <a:bodyPr/>
          <a:lstStyle/>
          <a:p>
            <a:r>
              <a:rPr lang="fr-FR" sz="1600" dirty="0"/>
              <a:t>Et ce, dans le cadre d’une collaboration de long terme avec nos partenaires coopératifs et notre union d’organisations de producteurs.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809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570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8074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192687" cy="4506853"/>
          </a:xfrm>
        </p:spPr>
        <p:txBody>
          <a:bodyPr/>
          <a:lstStyle/>
          <a:p>
            <a:pPr>
              <a:spcAft>
                <a:spcPts val="600"/>
              </a:spcAft>
            </a:pPr>
            <a:r>
              <a:rPr lang="fr-FR" sz="1600" dirty="0"/>
              <a:t>Venons-en aux autres produits laitiers.</a:t>
            </a:r>
          </a:p>
          <a:p>
            <a:pPr>
              <a:spcAft>
                <a:spcPts val="600"/>
              </a:spcAft>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47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03279"/>
            <a:ext cx="6048672" cy="4578861"/>
          </a:xfrm>
        </p:spPr>
        <p:txBody>
          <a:bodyPr/>
          <a:lstStyle/>
          <a:p>
            <a:pPr algn="just">
              <a:spcAft>
                <a:spcPts val="600"/>
              </a:spcAft>
              <a:defRPr/>
            </a:pPr>
            <a:r>
              <a:rPr lang="fr-FR" sz="1600" dirty="0"/>
              <a:t>Aux Etats-Unis, notre filiale AFP continue de conforter sa position dans l’univers des sauces fromagères aseptiques.</a:t>
            </a:r>
          </a:p>
          <a:p>
            <a:pPr algn="just">
              <a:spcAft>
                <a:spcPts val="600"/>
              </a:spcAft>
              <a:defRPr/>
            </a:pPr>
            <a:endParaRPr lang="fr-FR" sz="1600" dirty="0"/>
          </a:p>
          <a:p>
            <a:pPr algn="just">
              <a:spcAft>
                <a:spcPts val="600"/>
              </a:spcAft>
              <a:defRPr/>
            </a:pPr>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7335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048672" cy="4506853"/>
          </a:xfrm>
        </p:spPr>
        <p:txBody>
          <a:bodyPr/>
          <a:lstStyle/>
          <a:p>
            <a:pPr algn="just">
              <a:spcAft>
                <a:spcPts val="600"/>
              </a:spcAft>
              <a:defRPr/>
            </a:pPr>
            <a:r>
              <a:rPr lang="fr-FR" sz="1600" dirty="0"/>
              <a:t>Dans le domaine des Ingrédients, comme nous l’avons évoqué précédemment, l’année 2018 aura connu la valorisation de la protéine laitière la plus faible jamais connue.</a:t>
            </a:r>
          </a:p>
          <a:p>
            <a:pPr algn="just">
              <a:spcAft>
                <a:spcPts val="600"/>
              </a:spcAft>
              <a:defRPr/>
            </a:pPr>
            <a:r>
              <a:rPr lang="fr-FR" sz="1600" dirty="0"/>
              <a:t>Dans ce contexte qui a contribué à impacter négativement la rentabilité de l’activité, Armor a renforcé sa politique de spécialisation vers les ingrédients nutritionnels.</a:t>
            </a:r>
          </a:p>
          <a:p>
            <a:pPr algn="just">
              <a:spcAft>
                <a:spcPts val="600"/>
              </a:spcAft>
              <a:defRPr/>
            </a:pPr>
            <a:r>
              <a:rPr lang="fr-FR" sz="1600" dirty="0"/>
              <a:t>Janvier 2019 aura été marqué par le retrait des pharmacies d’une spécialité à base de riz de marque </a:t>
            </a:r>
            <a:r>
              <a:rPr lang="fr-FR" sz="1600" dirty="0" err="1"/>
              <a:t>Modilac</a:t>
            </a:r>
            <a:r>
              <a:rPr lang="fr-FR" sz="1600" dirty="0"/>
              <a:t>, du fait d’une suspicion liée à la qualité de 2 lots.</a:t>
            </a:r>
          </a:p>
          <a:p>
            <a:pPr algn="just">
              <a:spcAft>
                <a:spcPts val="600"/>
              </a:spcAft>
              <a:defRPr/>
            </a:pPr>
            <a:r>
              <a:rPr lang="fr-FR" sz="1600" dirty="0"/>
              <a:t>Dans le cadre du principe de précaution, l’ensemble des produits de la catégorie ont fait l’objet d’un retrait.</a:t>
            </a:r>
          </a:p>
          <a:p>
            <a:pPr algn="just">
              <a:spcAft>
                <a:spcPts val="600"/>
              </a:spcAft>
              <a:defRPr/>
            </a:pPr>
            <a:r>
              <a:rPr lang="fr-FR" sz="1600" dirty="0"/>
              <a:t> </a:t>
            </a:r>
          </a:p>
          <a:p>
            <a:pPr algn="just">
              <a:spcAft>
                <a:spcPts val="600"/>
              </a:spcAft>
              <a:defRPr/>
            </a:pPr>
            <a:endParaRPr lang="fr-FR" sz="14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211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30485" y="4603279"/>
            <a:ext cx="6192688" cy="4578861"/>
          </a:xfrm>
        </p:spPr>
        <p:txBody>
          <a:bodyPr/>
          <a:lstStyle/>
          <a:p>
            <a:pPr algn="just">
              <a:spcAft>
                <a:spcPts val="600"/>
              </a:spcAft>
              <a:defRPr/>
            </a:pPr>
            <a:r>
              <a:rPr lang="fr-FR" sz="1600" dirty="0"/>
              <a:t>En ce qui concerne nos activités beurre et crème, la flambée des cours du beurre en 2017 avait impacté significativement la rentabilité de nos activités beurre et crème.</a:t>
            </a:r>
          </a:p>
          <a:p>
            <a:pPr marL="0" marR="0" indent="0" algn="just" defTabSz="914400" rtl="0" eaLnBrk="1" fontAlgn="auto" latinLnBrk="0" hangingPunct="1">
              <a:lnSpc>
                <a:spcPct val="100000"/>
              </a:lnSpc>
              <a:spcBef>
                <a:spcPts val="0"/>
              </a:spcBef>
              <a:spcAft>
                <a:spcPts val="600"/>
              </a:spcAft>
              <a:buClrTx/>
              <a:buSzTx/>
              <a:buFontTx/>
              <a:buNone/>
              <a:tabLst/>
              <a:defRPr/>
            </a:pPr>
            <a:r>
              <a:rPr lang="fr-FR" sz="1600" dirty="0"/>
              <a:t>La qualité de nos produits et l’engagement des équipes ont effacé en 2018 les effets de cette crise.</a:t>
            </a:r>
          </a:p>
          <a:p>
            <a:pPr marL="0" marR="0" indent="0" algn="just" defTabSz="914400" rtl="0" eaLnBrk="1" fontAlgn="auto" latinLnBrk="0" hangingPunct="1">
              <a:lnSpc>
                <a:spcPct val="100000"/>
              </a:lnSpc>
              <a:spcBef>
                <a:spcPts val="0"/>
              </a:spcBef>
              <a:spcAft>
                <a:spcPts val="600"/>
              </a:spcAft>
              <a:buClrTx/>
              <a:buSzTx/>
              <a:buFontTx/>
              <a:buNone/>
              <a:tabLst/>
              <a:defRPr/>
            </a:pPr>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600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74501" y="4675287"/>
            <a:ext cx="6048672" cy="4506853"/>
          </a:xfrm>
        </p:spPr>
        <p:txBody>
          <a:bodyPr/>
          <a:lstStyle/>
          <a:p>
            <a:pPr algn="just">
              <a:spcAft>
                <a:spcPts val="600"/>
              </a:spcAft>
              <a:defRPr/>
            </a:pPr>
            <a:r>
              <a:rPr lang="fr-FR" sz="1600" dirty="0"/>
              <a:t>Pour nos activités Food Service, 2018 a été l’année de prise de contrôle de l’entreprise </a:t>
            </a:r>
            <a:r>
              <a:rPr lang="fr-FR" sz="1600" dirty="0" err="1"/>
              <a:t>Bake</a:t>
            </a:r>
            <a:r>
              <a:rPr lang="fr-FR" sz="1600" dirty="0"/>
              <a:t> Plus en Corée. Cette acquisition renforce notre réseau de distribution en Asie.</a:t>
            </a:r>
          </a:p>
          <a:p>
            <a:pPr algn="just">
              <a:spcAft>
                <a:spcPts val="600"/>
              </a:spcAft>
              <a:defRPr/>
            </a:pPr>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331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120680" cy="4506853"/>
          </a:xfrm>
        </p:spPr>
        <p:txBody>
          <a:bodyPr/>
          <a:lstStyle/>
          <a:p>
            <a:pPr algn="just">
              <a:spcAft>
                <a:spcPts val="600"/>
              </a:spcAft>
              <a:defRPr/>
            </a:pPr>
            <a:r>
              <a:rPr lang="fr-FR" sz="1600" dirty="0"/>
              <a:t>La politique d’innovation en Food Service continue à un rythme soutenu avec l’ouverture de la marque Corman à des crèmes à hautes performances destinées aux pays à climat chaud.</a:t>
            </a:r>
          </a:p>
          <a:p>
            <a:pPr algn="just">
              <a:spcAft>
                <a:spcPts val="600"/>
              </a:spcAft>
              <a:defRPr/>
            </a:pPr>
            <a:r>
              <a:rPr lang="fr-FR" sz="1600" dirty="0"/>
              <a:t>Notre priorité étant d’accompagner avec notre gamme de produits techniques et de qualité, la créativité des chefs cuisiniers et des pâtissiers à travers le monde.</a:t>
            </a:r>
          </a:p>
          <a:p>
            <a:pPr algn="just">
              <a:spcAft>
                <a:spcPts val="600"/>
              </a:spcAft>
              <a:defRPr/>
            </a:pPr>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19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851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192687" cy="4506853"/>
          </a:xfrm>
        </p:spPr>
        <p:txBody>
          <a:bodyPr/>
          <a:lstStyle/>
          <a:p>
            <a:pPr>
              <a:spcAft>
                <a:spcPts val="600"/>
              </a:spcAft>
            </a:pPr>
            <a:endParaRPr lang="fr-FR" sz="1600" dirty="0"/>
          </a:p>
          <a:p>
            <a:pPr>
              <a:spcAft>
                <a:spcPts val="600"/>
              </a:spcAft>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8932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Le défi de </a:t>
            </a:r>
            <a:r>
              <a:rPr lang="fr-FR" dirty="0" err="1">
                <a:latin typeface="Arial" panose="020B0604020202020204" pitchFamily="34" charset="0"/>
                <a:cs typeface="Arial" panose="020B0604020202020204" pitchFamily="34" charset="0"/>
              </a:rPr>
              <a:t>Savencia</a:t>
            </a:r>
            <a:r>
              <a:rPr lang="fr-FR" dirty="0">
                <a:latin typeface="Arial" panose="020B0604020202020204" pitchFamily="34" charset="0"/>
                <a:cs typeface="Arial" panose="020B0604020202020204" pitchFamily="34" charset="0"/>
              </a:rPr>
              <a:t>, c’est de s’adapter à un monde qui </a:t>
            </a:r>
            <a:r>
              <a:rPr lang="fr-FR" dirty="0" smtClean="0">
                <a:latin typeface="Arial" panose="020B0604020202020204" pitchFamily="34" charset="0"/>
                <a:cs typeface="Arial" panose="020B0604020202020204" pitchFamily="34" charset="0"/>
              </a:rPr>
              <a:t>change; </a:t>
            </a:r>
            <a:r>
              <a:rPr lang="fr-FR" dirty="0">
                <a:latin typeface="Arial" panose="020B0604020202020204" pitchFamily="34" charset="0"/>
                <a:cs typeface="Arial" panose="020B0604020202020204" pitchFamily="34" charset="0"/>
              </a:rPr>
              <a:t>c’est de proposer les réponses aux attentes d’un consommateur qui change, qui change profondément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05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1528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En quoi change t-il le consommateur et, en particulier, les jeunes consommateurs?</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Il se détourne du modèle gagnant des années 90, des marques globales, des produits banalisés et standardisés, de ce qu’il qualifie avec dédain de marques industrielles ou ombrelles.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6542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err="1">
                <a:latin typeface="Arial" panose="020B0604020202020204" pitchFamily="34" charset="0"/>
                <a:cs typeface="Arial" panose="020B0604020202020204" pitchFamily="34" charset="0"/>
              </a:rPr>
              <a:t>Savencia</a:t>
            </a:r>
            <a:r>
              <a:rPr lang="fr-FR" dirty="0">
                <a:latin typeface="Arial" panose="020B0604020202020204" pitchFamily="34" charset="0"/>
                <a:cs typeface="Arial" panose="020B0604020202020204" pitchFamily="34" charset="0"/>
              </a:rPr>
              <a:t> offre depuis toujours les réponses à ces attentes croissantes. Contrairement à la plupart des grands groupes, nous n’avons pas à racheter de petites marques car nous avons toujours maintenu notre portefeuille large et riche de marques locales, de petites marques et de produits d’origine, de marques spécialistes et pas ombrelles et, enfin, comme vous le rappelle notre  figure historique, le triangle des spécialités, basé sur une forte différenciation produit et marque. Nous offrons toute satisfaction aux locavores.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5617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Le consommateur d’aujourd’hui exige des marques qui protègent l’avenir de la planète, économise ses ressources. Il fuit les produits peu naturels, les additifs, les pesticides, la malbouffe, l’ultra-transformation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64137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Nos réponses sont des marques qui s’engagent au sein de notre démarche RSE </a:t>
            </a:r>
            <a:r>
              <a:rPr lang="fr-FR" dirty="0" err="1">
                <a:latin typeface="Arial" panose="020B0604020202020204" pitchFamily="34" charset="0"/>
                <a:cs typeface="Arial" panose="020B0604020202020204" pitchFamily="34" charset="0"/>
              </a:rPr>
              <a:t>Oxygen</a:t>
            </a:r>
            <a:r>
              <a:rPr lang="fr-FR" dirty="0">
                <a:latin typeface="Arial" panose="020B0604020202020204" pitchFamily="34" charset="0"/>
                <a:cs typeface="Arial" panose="020B0604020202020204" pitchFamily="34" charset="0"/>
              </a:rPr>
              <a:t>, pour être chaque jour plus durables, plus respectueuses de l’environnement.</a:t>
            </a:r>
          </a:p>
          <a:p>
            <a:pPr>
              <a:lnSpc>
                <a:spcPct val="150000"/>
              </a:lnSpc>
            </a:pPr>
            <a:r>
              <a:rPr lang="fr-FR" dirty="0">
                <a:latin typeface="Arial" panose="020B0604020202020204" pitchFamily="34" charset="0"/>
                <a:cs typeface="Arial" panose="020B0604020202020204" pitchFamily="34" charset="0"/>
              </a:rPr>
              <a:t>Ce sont des marques naturelles, à l’instar de Caprice des Dieux dont je vous rappelle la </a:t>
            </a:r>
            <a:r>
              <a:rPr lang="fr-FR" dirty="0" smtClean="0">
                <a:latin typeface="Arial" panose="020B0604020202020204" pitchFamily="34" charset="0"/>
                <a:cs typeface="Arial" panose="020B0604020202020204" pitchFamily="34" charset="0"/>
              </a:rPr>
              <a:t>composition: </a:t>
            </a:r>
            <a:r>
              <a:rPr lang="fr-FR" dirty="0">
                <a:latin typeface="Arial" panose="020B0604020202020204" pitchFamily="34" charset="0"/>
                <a:cs typeface="Arial" panose="020B0604020202020204" pitchFamily="34" charset="0"/>
              </a:rPr>
              <a:t>du bon lait de France, collecté dans un rayon de 70 km maximum autour de la laiterie, des ferments, une pincée de sel et c’est tout.</a:t>
            </a:r>
          </a:p>
          <a:p>
            <a:pPr>
              <a:lnSpc>
                <a:spcPct val="150000"/>
              </a:lnSpc>
            </a:pPr>
            <a:r>
              <a:rPr lang="fr-FR" dirty="0">
                <a:latin typeface="Arial" panose="020B0604020202020204" pitchFamily="34" charset="0"/>
                <a:cs typeface="Arial" panose="020B0604020202020204" pitchFamily="34" charset="0"/>
              </a:rPr>
              <a:t>Ce sont des marques qui servent enfin l’équilibre alimentaire et développent une offre bio de plus en plus forte.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1355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Enfin, le consommateur change dans sa consommation de médias, ses habitudes d’achat et se détourne des usines à vendre qui ont fait la croissance des produits de grande consommation dans un passé récent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2944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Face à cela, </a:t>
            </a:r>
            <a:r>
              <a:rPr lang="fr-FR" dirty="0" err="1">
                <a:latin typeface="Arial" panose="020B0604020202020204" pitchFamily="34" charset="0"/>
                <a:cs typeface="Arial" panose="020B0604020202020204" pitchFamily="34" charset="0"/>
              </a:rPr>
              <a:t>Savencia</a:t>
            </a:r>
            <a:r>
              <a:rPr lang="fr-FR" dirty="0">
                <a:latin typeface="Arial" panose="020B0604020202020204" pitchFamily="34" charset="0"/>
                <a:cs typeface="Arial" panose="020B0604020202020204" pitchFamily="34" charset="0"/>
              </a:rPr>
              <a:t> accompagne ses consommateurs, tout au long de leur parcours, sur tous les points de contacts classiques ou digitaux, réinvente l’expérience client et développe son offre pour les circuits haut de gamme qui connaissent un renouveau sans précédent.</a:t>
            </a:r>
          </a:p>
          <a:p>
            <a:pPr>
              <a:lnSpc>
                <a:spcPct val="150000"/>
              </a:lnSpc>
            </a:pPr>
            <a:r>
              <a:rPr lang="fr-FR" dirty="0">
                <a:latin typeface="Arial" panose="020B0604020202020204" pitchFamily="34" charset="0"/>
                <a:cs typeface="Arial" panose="020B0604020202020204" pitchFamily="34" charset="0"/>
              </a:rPr>
              <a:t>Quelques exemples de la mise en œuvre de nos stratégies.</a:t>
            </a:r>
          </a:p>
          <a:p>
            <a:pPr>
              <a:lnSpc>
                <a:spcPct val="150000"/>
              </a:lnSpc>
            </a:pPr>
            <a:r>
              <a:rPr lang="fr-FR" dirty="0">
                <a:latin typeface="Arial" panose="020B0604020202020204" pitchFamily="34" charset="0"/>
                <a:cs typeface="Arial" panose="020B0604020202020204" pitchFamily="34" charset="0"/>
              </a:rPr>
              <a:t>Commençons par un tour du monde de nos marques locales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987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 nous le sommes en Argentine, où notre marque emblématique et historique, Santa Rosa, fête en 2019 ses 100 ans.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452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 nous le sommes au Brésil où notre marque </a:t>
            </a:r>
            <a:r>
              <a:rPr lang="fr-FR" dirty="0" err="1">
                <a:latin typeface="Arial" panose="020B0604020202020204" pitchFamily="34" charset="0"/>
                <a:cs typeface="Arial" panose="020B0604020202020204" pitchFamily="34" charset="0"/>
              </a:rPr>
              <a:t>Polenguinho</a:t>
            </a:r>
            <a:r>
              <a:rPr lang="fr-FR" dirty="0">
                <a:latin typeface="Arial" panose="020B0604020202020204" pitchFamily="34" charset="0"/>
                <a:cs typeface="Arial" panose="020B0604020202020204" pitchFamily="34" charset="0"/>
              </a:rPr>
              <a:t>, archi leader du snacking fromager, incarne totalement l’esprit du fromager de ce grand pays.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9459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latin typeface="Arial" panose="020B0604020202020204" pitchFamily="34" charset="0"/>
                <a:cs typeface="Arial" panose="020B0604020202020204" pitchFamily="34" charset="0"/>
              </a:rPr>
              <a:t>Regardez plutôt comment danser sur un air de </a:t>
            </a:r>
            <a:r>
              <a:rPr lang="fr-FR" dirty="0" smtClean="0">
                <a:latin typeface="Arial" panose="020B0604020202020204" pitchFamily="34" charset="0"/>
                <a:cs typeface="Arial" panose="020B0604020202020204" pitchFamily="34" charset="0"/>
              </a:rPr>
              <a:t>fromage?</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401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 nous le sommes aux USA, avec le succès en 2018 de </a:t>
            </a:r>
            <a:r>
              <a:rPr lang="fr-FR" dirty="0" err="1">
                <a:latin typeface="Arial" panose="020B0604020202020204" pitchFamily="34" charset="0"/>
                <a:cs typeface="Arial" panose="020B0604020202020204" pitchFamily="34" charset="0"/>
              </a:rPr>
              <a:t>Dorothy’s</a:t>
            </a:r>
            <a:r>
              <a:rPr lang="fr-FR" dirty="0">
                <a:latin typeface="Arial" panose="020B0604020202020204" pitchFamily="34" charset="0"/>
                <a:cs typeface="Arial" panose="020B0604020202020204" pitchFamily="34" charset="0"/>
              </a:rPr>
              <a:t>, notre marque de fromages artisanaux qui rafle déjà les récompenses, comme cette nouvelle médaille d’or remportée au US </a:t>
            </a:r>
            <a:r>
              <a:rPr lang="fr-FR" dirty="0" err="1">
                <a:latin typeface="Arial" panose="020B0604020202020204" pitchFamily="34" charset="0"/>
                <a:cs typeface="Arial" panose="020B0604020202020204" pitchFamily="34" charset="0"/>
              </a:rPr>
              <a:t>Championship</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contest</a:t>
            </a:r>
            <a:r>
              <a:rPr lang="fr-FR"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197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192687" cy="4506853"/>
          </a:xfrm>
        </p:spPr>
        <p:txBody>
          <a:bodyPr/>
          <a:lstStyle/>
          <a:p>
            <a:pPr>
              <a:spcAft>
                <a:spcPts val="600"/>
              </a:spcAft>
            </a:pPr>
            <a:r>
              <a:rPr lang="fr-FR" sz="1600" dirty="0"/>
              <a:t>Merci Jean-Paul,</a:t>
            </a:r>
          </a:p>
          <a:p>
            <a:pPr>
              <a:spcAft>
                <a:spcPts val="600"/>
              </a:spcAft>
            </a:pPr>
            <a:r>
              <a:rPr lang="fr-FR" sz="1600" dirty="0"/>
              <a:t>Bonjour Mesdames et Messieurs,</a:t>
            </a:r>
          </a:p>
          <a:p>
            <a:pPr>
              <a:spcAft>
                <a:spcPts val="600"/>
              </a:spcAft>
            </a:pPr>
            <a:r>
              <a:rPr lang="fr-FR" sz="1600" dirty="0"/>
              <a:t>Pour débuter cette réunion quelques éléments sur l’environnement laitier mondial de 2018 avant de nous focaliser sur l’environnement laitier français.</a:t>
            </a:r>
          </a:p>
          <a:p>
            <a:pPr>
              <a:spcAft>
                <a:spcPts val="600"/>
              </a:spcAft>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220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 nous le sommes en Chine où nous apprenons à manger du fromage aux petits chinois qui ne consomment ni pain, ni tartines.</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Le tout avec une french </a:t>
            </a:r>
            <a:r>
              <a:rPr lang="fr-FR" dirty="0" err="1">
                <a:latin typeface="Arial" panose="020B0604020202020204" pitchFamily="34" charset="0"/>
                <a:cs typeface="Arial" panose="020B0604020202020204" pitchFamily="34" charset="0"/>
              </a:rPr>
              <a:t>touch</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2340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1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 nous le sommes en Russie. En moins d’un an après l’acquisition,. nous lançons une nouvelle marque russe.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958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Voici la nouvelle spécialité haut de gamme russe </a:t>
            </a:r>
            <a:r>
              <a:rPr lang="fr-FR" dirty="0" err="1">
                <a:latin typeface="Arial" panose="020B0604020202020204" pitchFamily="34" charset="0"/>
                <a:cs typeface="Arial" panose="020B0604020202020204" pitchFamily="34" charset="0"/>
              </a:rPr>
              <a:t>Velikoslavitch</a:t>
            </a:r>
            <a:r>
              <a:rPr lang="fr-FR" dirty="0">
                <a:latin typeface="Arial" panose="020B0604020202020204" pitchFamily="34" charset="0"/>
                <a:cs typeface="Arial" panose="020B0604020202020204" pitchFamily="34" charset="0"/>
              </a:rPr>
              <a:t>, ce qui signifie le grand slave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289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err="1">
                <a:latin typeface="Arial" panose="020B0604020202020204" pitchFamily="34" charset="0"/>
                <a:cs typeface="Arial" panose="020B0604020202020204" pitchFamily="34" charset="0"/>
              </a:rPr>
              <a:t>Glocal</a:t>
            </a:r>
            <a:r>
              <a:rPr lang="fr-FR" dirty="0">
                <a:latin typeface="Arial" panose="020B0604020202020204" pitchFamily="34" charset="0"/>
                <a:cs typeface="Arial" panose="020B0604020202020204" pitchFamily="34" charset="0"/>
              </a:rPr>
              <a:t> et local, nous le sommes à travers toutes nos marques locales en Europe, avec un petit tour en Pologne, République Tchèque, Hongrie, Pays-Bas, Allemagne et Espagne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056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En France aussi, nous sommes très locaux. Pour rappel, notre vaste portefeuille de marques régionales du Nord au Sud et de l’Est à l’Ouest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701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La vedette de ces marques locales en 2018, c’est notre marque de chèvre Saint Loup.</a:t>
            </a:r>
          </a:p>
          <a:p>
            <a:pPr>
              <a:lnSpc>
                <a:spcPct val="150000"/>
              </a:lnSpc>
            </a:pPr>
            <a:r>
              <a:rPr lang="fr-FR" dirty="0">
                <a:latin typeface="Arial" panose="020B0604020202020204" pitchFamily="34" charset="0"/>
                <a:cs typeface="Arial" panose="020B0604020202020204" pitchFamily="34" charset="0"/>
              </a:rPr>
              <a:t>Saint Loup n’a rien à voir avec la chèvre de Monsieur Seguin. Saint Loup, c’est le nom du vrai village où est fabriqué ce bon fromage.</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endParaRPr lang="fr-FR" dirty="0">
              <a:latin typeface="Arial" panose="020B0604020202020204" pitchFamily="34" charset="0"/>
              <a:cs typeface="Arial" panose="020B0604020202020204" pitchFamily="34" charset="0"/>
            </a:endParaRP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Cette vraie pub, réalisée avec les vrais habitants du vrai village de Saint Loup a fait un malheur sur les réseaux </a:t>
            </a:r>
            <a:r>
              <a:rPr lang="fr-FR" dirty="0" smtClean="0">
                <a:latin typeface="Arial" panose="020B0604020202020204" pitchFamily="34" charset="0"/>
                <a:cs typeface="Arial" panose="020B0604020202020204" pitchFamily="34" charset="0"/>
              </a:rPr>
              <a:t>sociaux: </a:t>
            </a:r>
            <a:r>
              <a:rPr lang="fr-FR" dirty="0">
                <a:latin typeface="Arial" panose="020B0604020202020204" pitchFamily="34" charset="0"/>
                <a:cs typeface="Arial" panose="020B0604020202020204" pitchFamily="34" charset="0"/>
              </a:rPr>
              <a:t>plus de 4 millions de vues sur </a:t>
            </a:r>
            <a:r>
              <a:rPr lang="fr-FR" dirty="0" err="1">
                <a:latin typeface="Arial" panose="020B0604020202020204" pitchFamily="34" charset="0"/>
                <a:cs typeface="Arial" panose="020B0604020202020204" pitchFamily="34" charset="0"/>
              </a:rPr>
              <a:t>Youtube</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2322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err="1">
                <a:latin typeface="Arial" panose="020B0604020202020204" pitchFamily="34" charset="0"/>
                <a:cs typeface="Arial" panose="020B0604020202020204" pitchFamily="34" charset="0"/>
              </a:rPr>
              <a:t>Savencia</a:t>
            </a:r>
            <a:r>
              <a:rPr lang="fr-FR" dirty="0">
                <a:latin typeface="Arial" panose="020B0604020202020204" pitchFamily="34" charset="0"/>
                <a:cs typeface="Arial" panose="020B0604020202020204" pitchFamily="34" charset="0"/>
              </a:rPr>
              <a:t> est local mais je vous le rappelle aussi globale. Notre grand art est de combiner le savoir-faire global en le déclinant sous toutes les marques locales. </a:t>
            </a:r>
          </a:p>
          <a:p>
            <a:pPr>
              <a:lnSpc>
                <a:spcPct val="150000"/>
              </a:lnSpc>
            </a:pPr>
            <a:r>
              <a:rPr lang="fr-FR" dirty="0">
                <a:latin typeface="Arial" panose="020B0604020202020204" pitchFamily="34" charset="0"/>
                <a:cs typeface="Arial" panose="020B0604020202020204" pitchFamily="34" charset="0"/>
              </a:rPr>
              <a:t>Voici les billes de Saint </a:t>
            </a:r>
            <a:r>
              <a:rPr lang="fr-FR" dirty="0" err="1">
                <a:latin typeface="Arial" panose="020B0604020202020204" pitchFamily="34" charset="0"/>
                <a:cs typeface="Arial" panose="020B0604020202020204" pitchFamily="34" charset="0"/>
              </a:rPr>
              <a:t>Môret</a:t>
            </a:r>
            <a:r>
              <a:rPr lang="fr-FR" dirty="0">
                <a:latin typeface="Arial" panose="020B0604020202020204" pitchFamily="34" charset="0"/>
                <a:cs typeface="Arial" panose="020B0604020202020204" pitchFamily="34" charset="0"/>
              </a:rPr>
              <a:t> en France, déclinées sous les marques locales espagnoles, allemandes, suisses, hollandaise et italiennes.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8253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Autre caractéristique que de notre façon de répondre aux </a:t>
            </a:r>
            <a:r>
              <a:rPr lang="fr-FR" dirty="0" smtClean="0">
                <a:latin typeface="Arial" panose="020B0604020202020204" pitchFamily="34" charset="0"/>
                <a:cs typeface="Arial" panose="020B0604020202020204" pitchFamily="34" charset="0"/>
              </a:rPr>
              <a:t>attentes: </a:t>
            </a:r>
            <a:r>
              <a:rPr lang="fr-FR" dirty="0">
                <a:latin typeface="Arial" panose="020B0604020202020204" pitchFamily="34" charset="0"/>
                <a:cs typeface="Arial" panose="020B0604020202020204" pitchFamily="34" charset="0"/>
              </a:rPr>
              <a:t>fuir les marques ombrelles, les marques industrielles par excellence dont se détournent les consommateurs aujourd’hui.</a:t>
            </a:r>
          </a:p>
          <a:p>
            <a:pPr>
              <a:lnSpc>
                <a:spcPct val="150000"/>
              </a:lnSpc>
            </a:pPr>
            <a:r>
              <a:rPr lang="fr-FR" dirty="0">
                <a:latin typeface="Arial" panose="020B0604020202020204" pitchFamily="34" charset="0"/>
                <a:cs typeface="Arial" panose="020B0604020202020204" pitchFamily="34" charset="0"/>
              </a:rPr>
              <a:t>Ainsi, en France, nous sommes </a:t>
            </a:r>
            <a:r>
              <a:rPr lang="fr-FR" dirty="0" err="1">
                <a:latin typeface="Arial" panose="020B0604020202020204" pitchFamily="34" charset="0"/>
                <a:cs typeface="Arial" panose="020B0604020202020204" pitchFamily="34" charset="0"/>
              </a:rPr>
              <a:t>co-leader</a:t>
            </a:r>
            <a:r>
              <a:rPr lang="fr-FR" dirty="0">
                <a:latin typeface="Arial" panose="020B0604020202020204" pitchFamily="34" charset="0"/>
                <a:cs typeface="Arial" panose="020B0604020202020204" pitchFamily="34" charset="0"/>
              </a:rPr>
              <a:t> du marché du fromage total. Cependant, nous sommes absents des marchés banalisés comme la mozzarella, la feta, l’emmental ou les fromages fondus. Cependant, sur les segments où nous sommes présents, notre large portefeuille de marques de spécialités nous amène un fort leadership. C’est vrai sur les pâtes molles traditionnelles, les pâtes molles de spécialités, les bleus et persillés et les fromages à chaud</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45566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Et cette stratégie nous assure la meilleure croissance du marché. dans le top 10 des fournisseurs de GMS. Nous sommes fiers d’être le groupe qui démontre la meilleure croissance de CA de tous les PGC français en 2017 et 2018, devant de grands groupes prestigieux.</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252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02493" y="4715153"/>
            <a:ext cx="6264695" cy="4466987"/>
          </a:xfrm>
        </p:spPr>
        <p:txBody>
          <a:bodyPr/>
          <a:lstStyle/>
          <a:p>
            <a:pPr>
              <a:spcAft>
                <a:spcPts val="600"/>
              </a:spcAft>
            </a:pPr>
            <a:r>
              <a:rPr lang="fr-FR" sz="1600" dirty="0"/>
              <a:t>Quels ont été les éléments de contexte majeurs pour </a:t>
            </a:r>
            <a:r>
              <a:rPr lang="fr-FR" sz="1600" dirty="0" smtClean="0"/>
              <a:t>2018:</a:t>
            </a:r>
            <a:endParaRPr lang="fr-FR" sz="1600" dirty="0"/>
          </a:p>
          <a:p>
            <a:pPr marL="171450" indent="-171450">
              <a:spcAft>
                <a:spcPts val="600"/>
              </a:spcAft>
              <a:buFontTx/>
              <a:buChar char="-"/>
            </a:pPr>
            <a:r>
              <a:rPr lang="fr-FR" sz="1600" dirty="0"/>
              <a:t>D’une part au niveau mondial, un marché laitier très défavorable qui est resté à un niveau historiquement bas pour le lait écrémé. Un marché qui a commencé à se rééquilibrer en fin d’année.</a:t>
            </a:r>
          </a:p>
          <a:p>
            <a:pPr marL="171450" indent="-171450">
              <a:spcAft>
                <a:spcPts val="600"/>
              </a:spcAft>
              <a:buFontTx/>
              <a:buChar char="-"/>
            </a:pPr>
            <a:r>
              <a:rPr lang="fr-FR" sz="1600" dirty="0"/>
              <a:t>D’autre part, au niveau français, le déploiement des lois et ordonnances relatives aux Etats Généraux de l’Alimentation.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823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Locales, nos marques sont aussi responsables.</a:t>
            </a:r>
          </a:p>
          <a:p>
            <a:pPr>
              <a:lnSpc>
                <a:spcPct val="150000"/>
              </a:lnSpc>
            </a:pPr>
            <a:r>
              <a:rPr lang="fr-FR" dirty="0">
                <a:latin typeface="Arial" panose="020B0604020202020204" pitchFamily="34" charset="0"/>
                <a:cs typeface="Arial" panose="020B0604020202020204" pitchFamily="34" charset="0"/>
              </a:rPr>
              <a:t>Nous répondons également au besoin de naturalité et développement durable avec un fort développement de notre offre sans OGM et bio.</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599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Nous annonçons ainsi le lancement de notre nouvelle filiale, Terre Bio dont nous voyons ici le stand au SIAL d’octobre 2018</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818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En terme de développement durable et de responsabilité sociale, nous sommes également fiers de notre marque de bleus bio de l’Oregon, Rogue </a:t>
            </a:r>
            <a:r>
              <a:rPr lang="fr-FR" dirty="0" err="1">
                <a:latin typeface="Arial" panose="020B0604020202020204" pitchFamily="34" charset="0"/>
                <a:cs typeface="Arial" panose="020B0604020202020204" pitchFamily="34" charset="0"/>
              </a:rPr>
              <a:t>Creamery</a:t>
            </a:r>
            <a:r>
              <a:rPr lang="fr-FR" dirty="0">
                <a:latin typeface="Arial" panose="020B0604020202020204" pitchFamily="34" charset="0"/>
                <a:cs typeface="Arial" panose="020B0604020202020204" pitchFamily="34" charset="0"/>
              </a:rPr>
              <a:t>, qui est une B. Corp.</a:t>
            </a:r>
          </a:p>
          <a:p>
            <a:pPr>
              <a:lnSpc>
                <a:spcPct val="150000"/>
              </a:lnSpc>
            </a:pPr>
            <a:r>
              <a:rPr lang="fr-FR" dirty="0">
                <a:latin typeface="Arial" panose="020B0604020202020204" pitchFamily="34" charset="0"/>
                <a:cs typeface="Arial" panose="020B0604020202020204" pitchFamily="34" charset="0"/>
              </a:rPr>
              <a:t>Son patron, David </a:t>
            </a:r>
            <a:r>
              <a:rPr lang="fr-FR" dirty="0" err="1">
                <a:latin typeface="Arial" panose="020B0604020202020204" pitchFamily="34" charset="0"/>
                <a:cs typeface="Arial" panose="020B0604020202020204" pitchFamily="34" charset="0"/>
              </a:rPr>
              <a:t>Gremmels</a:t>
            </a:r>
            <a:r>
              <a:rPr lang="fr-FR" dirty="0">
                <a:latin typeface="Arial" panose="020B0604020202020204" pitchFamily="34" charset="0"/>
                <a:cs typeface="Arial" panose="020B0604020202020204" pitchFamily="34" charset="0"/>
              </a:rPr>
              <a:t>, explique ici pourquoi il nous a fait confiance.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084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580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8" y="4715153"/>
            <a:ext cx="5438140" cy="4466987"/>
          </a:xfrm>
        </p:spPr>
        <p:txBody>
          <a:bodyPr/>
          <a:lstStyle/>
          <a:p>
            <a:pPr>
              <a:lnSpc>
                <a:spcPct val="150000"/>
              </a:lnSpc>
            </a:pPr>
            <a:r>
              <a:rPr lang="fr-FR" dirty="0">
                <a:latin typeface="Arial" panose="020B0604020202020204" pitchFamily="34" charset="0"/>
                <a:cs typeface="Arial" panose="020B0604020202020204" pitchFamily="34" charset="0"/>
              </a:rPr>
              <a:t>Nos marques s’engagent également résolument dans la lutte anti-gaspillage.</a:t>
            </a:r>
          </a:p>
          <a:p>
            <a:pPr>
              <a:lnSpc>
                <a:spcPct val="150000"/>
              </a:lnSpc>
            </a:pPr>
            <a:r>
              <a:rPr lang="fr-FR" dirty="0">
                <a:latin typeface="Arial" panose="020B0604020202020204" pitchFamily="34" charset="0"/>
                <a:cs typeface="Arial" panose="020B0604020202020204" pitchFamily="34" charset="0"/>
              </a:rPr>
              <a:t>Saint </a:t>
            </a:r>
            <a:r>
              <a:rPr lang="fr-FR" dirty="0" err="1">
                <a:latin typeface="Arial" panose="020B0604020202020204" pitchFamily="34" charset="0"/>
                <a:cs typeface="Arial" panose="020B0604020202020204" pitchFamily="34" charset="0"/>
              </a:rPr>
              <a:t>Môret</a:t>
            </a:r>
            <a:r>
              <a:rPr lang="fr-FR" dirty="0">
                <a:latin typeface="Arial" panose="020B0604020202020204" pitchFamily="34" charset="0"/>
                <a:cs typeface="Arial" panose="020B0604020202020204" pitchFamily="34" charset="0"/>
              </a:rPr>
              <a:t> a ainsi conduit des actions efficaces avec le partenariat de nos clients.</a:t>
            </a:r>
          </a:p>
          <a:p>
            <a:pPr>
              <a:lnSpc>
                <a:spcPct val="150000"/>
              </a:lnSpc>
            </a:pPr>
            <a:r>
              <a:rPr lang="fr-FR" dirty="0">
                <a:latin typeface="Arial" panose="020B0604020202020204" pitchFamily="34" charset="0"/>
                <a:cs typeface="Arial" panose="020B0604020202020204" pitchFamily="34" charset="0"/>
              </a:rPr>
              <a:t>Tous nos marques utilisant des matériaux à base de plastique s’engagent également sur la forte réduction de son usage ou sa substitution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428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Etre responsable, c’est également encourager nos consommateurs à manger nos produits d’une façon saine et équilibrée.</a:t>
            </a:r>
          </a:p>
          <a:p>
            <a:pPr>
              <a:lnSpc>
                <a:spcPct val="150000"/>
              </a:lnSpc>
            </a:pPr>
            <a:r>
              <a:rPr lang="fr-FR" dirty="0">
                <a:latin typeface="Arial" panose="020B0604020202020204" pitchFamily="34" charset="0"/>
                <a:cs typeface="Arial" panose="020B0604020202020204" pitchFamily="34" charset="0"/>
              </a:rPr>
              <a:t>C’est un axe majeur de notre communication d’inscrire le fromage au sein du régime </a:t>
            </a:r>
            <a:r>
              <a:rPr lang="fr-FR" dirty="0" err="1">
                <a:latin typeface="Arial" panose="020B0604020202020204" pitchFamily="34" charset="0"/>
                <a:cs typeface="Arial" panose="020B0604020202020204" pitchFamily="34" charset="0"/>
              </a:rPr>
              <a:t>flexitarien</a:t>
            </a:r>
            <a:r>
              <a:rPr lang="fr-FR" dirty="0">
                <a:latin typeface="Arial" panose="020B0604020202020204" pitchFamily="34" charset="0"/>
                <a:cs typeface="Arial" panose="020B0604020202020204" pitchFamily="34" charset="0"/>
              </a:rPr>
              <a:t> qui connait un grand succès.</a:t>
            </a:r>
          </a:p>
          <a:p>
            <a:pPr>
              <a:lnSpc>
                <a:spcPct val="150000"/>
              </a:lnSpc>
            </a:pPr>
            <a:r>
              <a:rPr lang="fr-FR" dirty="0">
                <a:latin typeface="Arial" panose="020B0604020202020204" pitchFamily="34" charset="0"/>
                <a:cs typeface="Arial" panose="020B0604020202020204" pitchFamily="34" charset="0"/>
              </a:rPr>
              <a:t>Le fromage, utilisé en repas principal simplifié à la place de la viande, avec des fruits, et surtout des légumes, constitue un repas parfait à base d’ingrédients peu transformés, et donne la dose idéale des apports journaliers recommandés, en particulier en terme de protéines. </a:t>
            </a:r>
          </a:p>
          <a:p>
            <a:pPr>
              <a:lnSpc>
                <a:spcPct val="150000"/>
              </a:lnSpc>
            </a:pP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85823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Sur notre portail Qui Veut du Fromage.com, voici quelques exemples de recettes et de solutions pour allier fromage et légumes pour des repas simples, pratiques et parfaitement équilibrés.</a:t>
            </a:r>
          </a:p>
          <a:p>
            <a:pPr>
              <a:lnSpc>
                <a:spcPct val="150000"/>
              </a:lnSpc>
            </a:pPr>
            <a:r>
              <a:rPr lang="fr-FR" dirty="0">
                <a:latin typeface="Arial" panose="020B0604020202020204" pitchFamily="34" charset="0"/>
                <a:cs typeface="Arial" panose="020B0604020202020204" pitchFamily="34" charset="0"/>
              </a:rPr>
              <a:t>Notre signature « c’est si bon de manger bien » résume totalement cette démarche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45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Un autre exemple aux USA.</a:t>
            </a:r>
          </a:p>
          <a:p>
            <a:pPr>
              <a:lnSpc>
                <a:spcPct val="150000"/>
              </a:lnSpc>
            </a:pPr>
            <a:r>
              <a:rPr lang="fr-FR" dirty="0">
                <a:latin typeface="Arial" panose="020B0604020202020204" pitchFamily="34" charset="0"/>
                <a:cs typeface="Arial" panose="020B0604020202020204" pitchFamily="34" charset="0"/>
              </a:rPr>
              <a:t>Notre marque Alouette est très utilisée en snacking, avec un usage très populaire aux </a:t>
            </a:r>
            <a:r>
              <a:rPr lang="fr-FR" dirty="0" smtClean="0">
                <a:latin typeface="Arial" panose="020B0604020202020204" pitchFamily="34" charset="0"/>
                <a:cs typeface="Arial" panose="020B0604020202020204" pitchFamily="34" charset="0"/>
              </a:rPr>
              <a:t>USA: </a:t>
            </a:r>
            <a:r>
              <a:rPr lang="fr-FR" dirty="0">
                <a:latin typeface="Arial" panose="020B0604020202020204" pitchFamily="34" charset="0"/>
                <a:cs typeface="Arial" panose="020B0604020202020204" pitchFamily="34" charset="0"/>
              </a:rPr>
              <a:t>le </a:t>
            </a:r>
            <a:r>
              <a:rPr lang="fr-FR" dirty="0" err="1">
                <a:latin typeface="Arial" panose="020B0604020202020204" pitchFamily="34" charset="0"/>
                <a:cs typeface="Arial" panose="020B0604020202020204" pitchFamily="34" charset="0"/>
              </a:rPr>
              <a:t>dip</a:t>
            </a:r>
            <a:r>
              <a:rPr lang="fr-FR" dirty="0">
                <a:latin typeface="Arial" panose="020B0604020202020204" pitchFamily="34" charset="0"/>
                <a:cs typeface="Arial" panose="020B0604020202020204" pitchFamily="34" charset="0"/>
              </a:rPr>
              <a:t>.</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Voici comment faire son snacking sain et même </a:t>
            </a:r>
            <a:r>
              <a:rPr lang="fr-FR" dirty="0" smtClean="0">
                <a:latin typeface="Arial" panose="020B0604020202020204" pitchFamily="34" charset="0"/>
                <a:cs typeface="Arial" panose="020B0604020202020204" pitchFamily="34" charset="0"/>
              </a:rPr>
              <a:t>artistique: </a:t>
            </a:r>
            <a:r>
              <a:rPr lang="fr-FR" dirty="0" err="1">
                <a:latin typeface="Arial" panose="020B0604020202020204" pitchFamily="34" charset="0"/>
                <a:cs typeface="Arial" panose="020B0604020202020204" pitchFamily="34" charset="0"/>
              </a:rPr>
              <a:t>eat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artfully</a:t>
            </a:r>
            <a:r>
              <a:rPr lang="fr-FR" dirty="0">
                <a:latin typeface="Arial" panose="020B0604020202020204" pitchFamily="34" charset="0"/>
                <a:cs typeface="Arial" panose="020B0604020202020204" pitchFamily="34" charset="0"/>
              </a:rPr>
              <a:t> avec Alouette. Notre campagne digitale sur les réseaux sociaux.</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674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Les nouveaux consommateurs, je l’ai dit, se détournent de plus en plus des usines à vendre.</a:t>
            </a:r>
          </a:p>
          <a:p>
            <a:pPr>
              <a:lnSpc>
                <a:spcPct val="150000"/>
              </a:lnSpc>
            </a:pPr>
            <a:r>
              <a:rPr lang="fr-FR" dirty="0">
                <a:latin typeface="Arial" panose="020B0604020202020204" pitchFamily="34" charset="0"/>
                <a:cs typeface="Arial" panose="020B0604020202020204" pitchFamily="34" charset="0"/>
              </a:rPr>
              <a:t>En regard, ils fréquentent de plus en plus les circuits spécialisés, en l’occurrence la crémerie haut de gamme qui connait un essor sans précédent.</a:t>
            </a:r>
          </a:p>
          <a:p>
            <a:pPr>
              <a:lnSpc>
                <a:spcPct val="150000"/>
              </a:lnSpc>
            </a:pPr>
            <a:r>
              <a:rPr lang="fr-FR" dirty="0">
                <a:latin typeface="Arial" panose="020B0604020202020204" pitchFamily="34" charset="0"/>
                <a:cs typeface="Arial" panose="020B0604020202020204" pitchFamily="34" charset="0"/>
              </a:rPr>
              <a:t>Cette expérience plaisir, nous la servons de mieux en mieux et nous l’avons rassemblée dans notre division « Haute Fromagerie » autour de notre MOF Rodolphe </a:t>
            </a:r>
            <a:r>
              <a:rPr lang="fr-FR" dirty="0" err="1">
                <a:latin typeface="Arial" panose="020B0604020202020204" pitchFamily="34" charset="0"/>
                <a:cs typeface="Arial" panose="020B0604020202020204" pitchFamily="34" charset="0"/>
              </a:rPr>
              <a:t>Lemeunier</a:t>
            </a:r>
            <a:r>
              <a:rPr lang="fr-FR" dirty="0">
                <a:latin typeface="Arial" panose="020B0604020202020204" pitchFamily="34" charset="0"/>
                <a:cs typeface="Arial" panose="020B0604020202020204" pitchFamily="34" charset="0"/>
              </a:rPr>
              <a:t>.</a:t>
            </a:r>
          </a:p>
          <a:p>
            <a:pPr>
              <a:lnSpc>
                <a:spcPct val="150000"/>
              </a:lnSpc>
            </a:pPr>
            <a:r>
              <a:rPr lang="fr-FR" dirty="0">
                <a:latin typeface="Arial" panose="020B0604020202020204" pitchFamily="34" charset="0"/>
                <a:cs typeface="Arial" panose="020B0604020202020204" pitchFamily="34" charset="0"/>
              </a:rPr>
              <a:t>L’un des fleurons de ce portefeuille est naturellement l’</a:t>
            </a:r>
            <a:r>
              <a:rPr lang="fr-FR" dirty="0" err="1">
                <a:latin typeface="Arial" panose="020B0604020202020204" pitchFamily="34" charset="0"/>
                <a:cs typeface="Arial" panose="020B0604020202020204" pitchFamily="34" charset="0"/>
              </a:rPr>
              <a:t>Esquirrou</a:t>
            </a:r>
            <a:r>
              <a:rPr lang="fr-FR" dirty="0">
                <a:latin typeface="Arial" panose="020B0604020202020204" pitchFamily="34" charset="0"/>
                <a:cs typeface="Arial" panose="020B0604020202020204" pitchFamily="34" charset="0"/>
              </a:rPr>
              <a:t>, en bas à droite, qui a été couronné en 2018 au championnat du monde du fromage à Madison, Wisconsin, champion du monde parmi 3200 concurrents.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487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Le parcours client du consommateur d’aujourd’hui est désormais profondément transformé.</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Nous accompagnons notre consommateur tout au long de son expérience, avec une parfaite cohérence sur tous les points de contacts, des médias classiques, digitaux et au point de vente on line ou off line.</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Un exemple en France avec notre grande marque Saint </a:t>
            </a:r>
            <a:r>
              <a:rPr lang="fr-FR" dirty="0" err="1">
                <a:latin typeface="Arial" panose="020B0604020202020204" pitchFamily="34" charset="0"/>
                <a:cs typeface="Arial" panose="020B0604020202020204" pitchFamily="34" charset="0"/>
              </a:rPr>
              <a:t>Agur</a:t>
            </a:r>
            <a:r>
              <a:rPr lang="fr-FR" dirty="0">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325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048671" cy="4466987"/>
          </a:xfrm>
        </p:spPr>
        <p:txBody>
          <a:bodyPr/>
          <a:lstStyle/>
          <a:p>
            <a:pPr>
              <a:spcAft>
                <a:spcPts val="600"/>
              </a:spcAft>
            </a:pPr>
            <a:r>
              <a:rPr lang="fr-FR" sz="1600" dirty="0"/>
              <a:t>Débutons par le contexte global.</a:t>
            </a:r>
          </a:p>
          <a:p>
            <a:pPr>
              <a:spcAft>
                <a:spcPts val="600"/>
              </a:spcAft>
            </a:pPr>
            <a:r>
              <a:rPr lang="fr-FR" sz="1600" dirty="0"/>
              <a:t>En ce qui concerne la production mondiale, les volumes de lait produits ont augmenté de 1,1%.</a:t>
            </a:r>
          </a:p>
          <a:p>
            <a:pPr>
              <a:spcAft>
                <a:spcPts val="600"/>
              </a:spcAft>
            </a:pPr>
            <a:r>
              <a:rPr lang="fr-FR" sz="1600" dirty="0"/>
              <a:t>Cette hausse a été enregistrée au 1</a:t>
            </a:r>
            <a:r>
              <a:rPr lang="fr-FR" sz="1600" baseline="30000" dirty="0"/>
              <a:t>er</a:t>
            </a:r>
            <a:r>
              <a:rPr lang="fr-FR" sz="1600" dirty="0"/>
              <a:t> semestre.</a:t>
            </a:r>
          </a:p>
          <a:p>
            <a:pPr>
              <a:spcAft>
                <a:spcPts val="600"/>
              </a:spcAft>
            </a:pPr>
            <a:r>
              <a:rPr lang="fr-FR" sz="1600" dirty="0"/>
              <a:t>Les conditions climatiques dans de nombreux pays ont amené un recul de la production sur la fin d’année.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132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pPr>
            <a:r>
              <a:rPr lang="fr-FR" dirty="0">
                <a:latin typeface="Arial" panose="020B0604020202020204" pitchFamily="34" charset="0"/>
                <a:cs typeface="Arial" panose="020B0604020202020204" pitchFamily="34" charset="0"/>
              </a:rPr>
              <a:t>En conclusion, notre portefeuille de marques et de produits s’adapte parfaitement aux nouvelles tendances de consommation, ce qui nous a permis d’enregistrer une belle croissance à l’international.</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En France, le dynamisme des marques a été préservé, malgré une forte pression sur les marques au premier semestre.</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Certains pays d’Europe ont vu leur demande affectée par des prix élevés au premier semestre mais ont retrouvé leur dynamisme au second.</a:t>
            </a:r>
          </a:p>
          <a:p>
            <a:pPr>
              <a:lnSpc>
                <a:spcPct val="150000"/>
              </a:lnSpc>
            </a:pPr>
            <a:endParaRPr lang="fr-FR" dirty="0">
              <a:latin typeface="Arial" panose="020B0604020202020204" pitchFamily="34" charset="0"/>
              <a:cs typeface="Arial" panose="020B0604020202020204" pitchFamily="34" charset="0"/>
            </a:endParaRPr>
          </a:p>
          <a:p>
            <a:pPr>
              <a:lnSpc>
                <a:spcPct val="150000"/>
              </a:lnSpc>
            </a:pPr>
            <a:r>
              <a:rPr lang="fr-FR" dirty="0">
                <a:latin typeface="Arial" panose="020B0604020202020204" pitchFamily="34" charset="0"/>
                <a:cs typeface="Arial" panose="020B0604020202020204" pitchFamily="34" charset="0"/>
              </a:rPr>
              <a:t>Au total, une bonne année pour les produits fromagers comme va vous le montrer maintenant Olivier de </a:t>
            </a:r>
            <a:r>
              <a:rPr lang="fr-FR" dirty="0" err="1">
                <a:latin typeface="Arial" panose="020B0604020202020204" pitchFamily="34" charset="0"/>
                <a:cs typeface="Arial" panose="020B0604020202020204" pitchFamily="34" charset="0"/>
              </a:rPr>
              <a:t>Sigalony</a:t>
            </a:r>
            <a:r>
              <a:rPr lang="fr-FR" dirty="0">
                <a:latin typeface="Arial" panose="020B0604020202020204" pitchFamily="34" charset="0"/>
                <a:cs typeface="Arial" panose="020B0604020202020204" pitchFamily="34" charset="0"/>
              </a:rPr>
              <a:t> au sein de la présentation des comptes 2018.</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200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675287"/>
            <a:ext cx="6192687" cy="4506853"/>
          </a:xfrm>
        </p:spPr>
        <p:txBody>
          <a:bodyPr/>
          <a:lstStyle/>
          <a:p>
            <a:pPr>
              <a:spcAft>
                <a:spcPts val="600"/>
              </a:spcAft>
            </a:pPr>
            <a:endParaRPr lang="fr-FR"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61</a:t>
            </a:fld>
            <a:endParaRPr lang="fr-FR"/>
          </a:p>
        </p:txBody>
      </p:sp>
    </p:spTree>
    <p:extLst>
      <p:ext uri="{BB962C8B-B14F-4D97-AF65-F5344CB8AC3E}">
        <p14:creationId xmlns:p14="http://schemas.microsoft.com/office/powerpoint/2010/main" val="17489330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96449" y="4715153"/>
            <a:ext cx="6074599" cy="4861548"/>
          </a:xfrm>
        </p:spPr>
        <p:txBody>
          <a:bodyPr/>
          <a:lstStyle/>
          <a:p>
            <a:pPr algn="just">
              <a:lnSpc>
                <a:spcPct val="150000"/>
              </a:lnSpc>
              <a:spcAft>
                <a:spcPts val="1834"/>
              </a:spcAft>
            </a:pPr>
            <a:r>
              <a:rPr lang="en-US" dirty="0" smtClean="0"/>
              <a:t>Thank you Jean-Paul,</a:t>
            </a:r>
          </a:p>
          <a:p>
            <a:pPr algn="just" defTabSz="917548">
              <a:lnSpc>
                <a:spcPct val="150000"/>
              </a:lnSpc>
              <a:spcAft>
                <a:spcPts val="1834"/>
              </a:spcAft>
              <a:defRPr/>
            </a:pPr>
            <a:r>
              <a:rPr lang="en-US" dirty="0" smtClean="0"/>
              <a:t>Despite their apparent stability compared with 2017, the financial statements for 2018 combine </a:t>
            </a:r>
            <a:r>
              <a:rPr lang="en-US" b="1" dirty="0" smtClean="0"/>
              <a:t>two contradictory movements </a:t>
            </a:r>
            <a:r>
              <a:rPr lang="en-US" dirty="0" smtClean="0"/>
              <a:t>with contraction in the 1</a:t>
            </a:r>
            <a:r>
              <a:rPr lang="en-US" baseline="30000" dirty="0" smtClean="0"/>
              <a:t>st</a:t>
            </a:r>
            <a:r>
              <a:rPr lang="en-US" dirty="0" smtClean="0"/>
              <a:t> half followed by growth in the 2</a:t>
            </a:r>
            <a:r>
              <a:rPr lang="en-US" baseline="30000" dirty="0" smtClean="0"/>
              <a:t>nd</a:t>
            </a:r>
            <a:r>
              <a:rPr lang="en-US" dirty="0" smtClean="0"/>
              <a:t> half: overall, </a:t>
            </a:r>
            <a:r>
              <a:rPr lang="en-US" u="sng" dirty="0" smtClean="0"/>
              <a:t>net sales stable at +0.2%</a:t>
            </a:r>
            <a:r>
              <a:rPr lang="en-US" dirty="0" smtClean="0"/>
              <a:t> and </a:t>
            </a:r>
            <a:r>
              <a:rPr lang="en-US" u="sng" dirty="0" smtClean="0"/>
              <a:t>current operating profit up by €4.9 million or 2.9%</a:t>
            </a:r>
            <a:r>
              <a:rPr lang="en-US" dirty="0" smtClean="0"/>
              <a:t>. The improvement reflects the performance of our businesses outside France.</a:t>
            </a:r>
          </a:p>
          <a:p>
            <a:pPr algn="just" defTabSz="917548">
              <a:lnSpc>
                <a:spcPct val="150000"/>
              </a:lnSpc>
              <a:spcAft>
                <a:spcPts val="1834"/>
              </a:spcAft>
              <a:defRPr/>
            </a:pPr>
            <a:r>
              <a:rPr lang="en-US" dirty="0" smtClean="0"/>
              <a:t>The Group share of </a:t>
            </a:r>
            <a:r>
              <a:rPr lang="en-US" u="sng" dirty="0" smtClean="0"/>
              <a:t>net income</a:t>
            </a:r>
            <a:r>
              <a:rPr lang="en-US" dirty="0" smtClean="0"/>
              <a:t>, at €55 million, has been impacted by the various restructuring projects announced during the year.</a:t>
            </a:r>
          </a:p>
          <a:p>
            <a:pPr algn="just" defTabSz="917548">
              <a:lnSpc>
                <a:spcPct val="150000"/>
              </a:lnSpc>
              <a:spcAft>
                <a:spcPts val="1834"/>
              </a:spcAft>
              <a:defRPr/>
            </a:pPr>
            <a:r>
              <a:rPr lang="en-US" dirty="0" smtClean="0"/>
              <a:t>The increase in </a:t>
            </a:r>
            <a:r>
              <a:rPr lang="en-US" u="sng" dirty="0" smtClean="0"/>
              <a:t>debt</a:t>
            </a:r>
            <a:r>
              <a:rPr lang="en-US" dirty="0" smtClean="0"/>
              <a:t> mainly reflects the acquisitions of the period.</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62</a:t>
            </a:fld>
            <a:endParaRPr lang="fr-FR">
              <a:solidFill>
                <a:prstClr val="black"/>
              </a:solidFill>
            </a:endParaRPr>
          </a:p>
        </p:txBody>
      </p:sp>
    </p:spTree>
    <p:extLst>
      <p:ext uri="{BB962C8B-B14F-4D97-AF65-F5344CB8AC3E}">
        <p14:creationId xmlns:p14="http://schemas.microsoft.com/office/powerpoint/2010/main" val="12647698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603279"/>
            <a:ext cx="6264696" cy="5000694"/>
          </a:xfrm>
        </p:spPr>
        <p:txBody>
          <a:bodyPr/>
          <a:lstStyle/>
          <a:p>
            <a:pPr algn="just">
              <a:lnSpc>
                <a:spcPct val="150000"/>
              </a:lnSpc>
            </a:pPr>
            <a:r>
              <a:rPr lang="en-US" b="0" dirty="0" smtClean="0"/>
              <a:t>At </a:t>
            </a:r>
            <a:r>
              <a:rPr lang="en-US" b="1" dirty="0" smtClean="0"/>
              <a:t>€4,863 million</a:t>
            </a:r>
            <a:r>
              <a:rPr lang="en-US" dirty="0" smtClean="0"/>
              <a:t>, the consolidated </a:t>
            </a:r>
            <a:r>
              <a:rPr lang="en-US" b="1" dirty="0" smtClean="0"/>
              <a:t>net sales </a:t>
            </a:r>
            <a:r>
              <a:rPr lang="en-US" dirty="0" smtClean="0"/>
              <a:t>of </a:t>
            </a:r>
            <a:r>
              <a:rPr lang="en-US" dirty="0" err="1" smtClean="0"/>
              <a:t>Savencia</a:t>
            </a:r>
            <a:r>
              <a:rPr lang="en-US" dirty="0" smtClean="0"/>
              <a:t> </a:t>
            </a:r>
            <a:r>
              <a:rPr lang="en-US" dirty="0" err="1" smtClean="0"/>
              <a:t>Fromage</a:t>
            </a:r>
            <a:r>
              <a:rPr lang="en-US" dirty="0" smtClean="0"/>
              <a:t> &amp; Dairy rise by </a:t>
            </a:r>
            <a:r>
              <a:rPr lang="en-US" b="1" dirty="0" smtClean="0"/>
              <a:t>€10 million or 0.2%.</a:t>
            </a:r>
          </a:p>
          <a:p>
            <a:pPr algn="just">
              <a:lnSpc>
                <a:spcPct val="150000"/>
              </a:lnSpc>
            </a:pPr>
            <a:endParaRPr lang="en-US" dirty="0" smtClean="0"/>
          </a:p>
          <a:p>
            <a:pPr algn="just">
              <a:lnSpc>
                <a:spcPct val="150000"/>
              </a:lnSpc>
            </a:pPr>
            <a:r>
              <a:rPr lang="en-US" dirty="0" smtClean="0"/>
              <a:t>The change reflects:</a:t>
            </a:r>
          </a:p>
          <a:p>
            <a:pPr algn="just">
              <a:lnSpc>
                <a:spcPct val="150000"/>
              </a:lnSpc>
            </a:pPr>
            <a:endParaRPr lang="en-US" dirty="0" smtClean="0"/>
          </a:p>
          <a:p>
            <a:pPr marL="171450" indent="-171450" algn="just">
              <a:lnSpc>
                <a:spcPct val="150000"/>
              </a:lnSpc>
              <a:buFont typeface="Arial" panose="020B0604020202020204" pitchFamily="34" charset="0"/>
              <a:buChar char="•"/>
            </a:pPr>
            <a:r>
              <a:rPr lang="en-US" dirty="0" smtClean="0"/>
              <a:t>A negative </a:t>
            </a:r>
            <a:r>
              <a:rPr lang="en-US" b="1" dirty="0" smtClean="0"/>
              <a:t>foreign exchange impact of</a:t>
            </a:r>
            <a:r>
              <a:rPr lang="en-US" dirty="0" smtClean="0"/>
              <a:t> </a:t>
            </a:r>
            <a:r>
              <a:rPr lang="en-US" b="1" dirty="0" smtClean="0"/>
              <a:t>€186 million or -3.8% </a:t>
            </a:r>
            <a:r>
              <a:rPr lang="en-US" dirty="0" smtClean="0"/>
              <a:t>which we will shortly describe;</a:t>
            </a:r>
          </a:p>
          <a:p>
            <a:pPr marL="171450" indent="-171450" algn="just">
              <a:lnSpc>
                <a:spcPct val="150000"/>
              </a:lnSpc>
              <a:buFont typeface="Arial" panose="020B0604020202020204" pitchFamily="34" charset="0"/>
              <a:buChar char="•"/>
            </a:pPr>
            <a:endParaRPr lang="en-US" dirty="0" smtClean="0"/>
          </a:p>
          <a:p>
            <a:pPr marL="171450" indent="-171450" algn="just">
              <a:lnSpc>
                <a:spcPct val="150000"/>
              </a:lnSpc>
              <a:buFont typeface="Arial" panose="020B0604020202020204" pitchFamily="34" charset="0"/>
              <a:buChar char="•"/>
            </a:pPr>
            <a:r>
              <a:rPr lang="en-US" dirty="0" smtClean="0"/>
              <a:t>A </a:t>
            </a:r>
            <a:r>
              <a:rPr lang="en-US" b="1" dirty="0" smtClean="0"/>
              <a:t>consolidation scope impact of €95 million or 2%, </a:t>
            </a:r>
            <a:r>
              <a:rPr lang="en-US" dirty="0" smtClean="0"/>
              <a:t>reflecting the consolidation of the activities of </a:t>
            </a:r>
            <a:r>
              <a:rPr lang="en-US" u="sng" dirty="0" err="1" smtClean="0"/>
              <a:t>Belebey</a:t>
            </a:r>
            <a:r>
              <a:rPr lang="en-US" dirty="0" smtClean="0"/>
              <a:t> in Russia, </a:t>
            </a:r>
            <a:r>
              <a:rPr lang="en-US" u="sng" dirty="0" smtClean="0"/>
              <a:t>Bake Plus</a:t>
            </a:r>
            <a:r>
              <a:rPr lang="en-US" dirty="0" smtClean="0"/>
              <a:t> in South Korea and (to a lesser extent) </a:t>
            </a:r>
            <a:r>
              <a:rPr lang="en-US" u="sng" dirty="0" smtClean="0"/>
              <a:t>Palace</a:t>
            </a:r>
            <a:r>
              <a:rPr lang="en-US" dirty="0" smtClean="0"/>
              <a:t> (also known as Rogue Creamery from the name of its blue cheese brand) in the USA; and finally</a:t>
            </a:r>
          </a:p>
          <a:p>
            <a:pPr marL="0" indent="0" algn="just">
              <a:lnSpc>
                <a:spcPct val="150000"/>
              </a:lnSpc>
              <a:buFont typeface="Arial" panose="020B0604020202020204" pitchFamily="34" charset="0"/>
              <a:buNone/>
            </a:pPr>
            <a:endParaRPr lang="en-US" dirty="0" smtClean="0"/>
          </a:p>
          <a:p>
            <a:pPr marL="171450" indent="-171450" algn="just">
              <a:lnSpc>
                <a:spcPct val="150000"/>
              </a:lnSpc>
              <a:buFont typeface="Arial" panose="020B0604020202020204" pitchFamily="34" charset="0"/>
              <a:buChar char="•"/>
            </a:pPr>
            <a:r>
              <a:rPr lang="en-US" dirty="0" smtClean="0"/>
              <a:t>A favorable </a:t>
            </a:r>
            <a:r>
              <a:rPr lang="en-US" b="1" dirty="0" smtClean="0"/>
              <a:t>organic growth impact of €101 million or 2.1%</a:t>
            </a:r>
            <a:r>
              <a:rPr lang="en-US" dirty="0" smtClean="0"/>
              <a:t> reflecting solid growth including a </a:t>
            </a:r>
            <a:r>
              <a:rPr lang="en-US" u="sng" dirty="0" smtClean="0"/>
              <a:t>price effect</a:t>
            </a:r>
            <a:r>
              <a:rPr lang="en-US" dirty="0" smtClean="0"/>
              <a:t> for all geographical zones with the exception of North America.</a:t>
            </a:r>
          </a:p>
          <a:p>
            <a:pPr algn="just">
              <a:lnSpc>
                <a:spcPct val="150000"/>
              </a:lnSpc>
            </a:pPr>
            <a:endParaRPr lang="en-US" dirty="0" smtClean="0"/>
          </a:p>
          <a:p>
            <a:pPr algn="just">
              <a:lnSpc>
                <a:spcPct val="150000"/>
              </a:lnSpc>
            </a:pPr>
            <a:r>
              <a:rPr lang="en-US" dirty="0" smtClean="0"/>
              <a:t>In conclusion, excluding foreign exchange net sales increase by almost €200 million or 4.1%.</a:t>
            </a:r>
          </a:p>
          <a:p>
            <a:pPr>
              <a:lnSpc>
                <a:spcPct val="150000"/>
              </a:lnSpc>
            </a:pPr>
            <a:endParaRPr lang="fr-FR" noProof="0"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63</a:t>
            </a:fld>
            <a:endParaRPr lang="fr-FR"/>
          </a:p>
        </p:txBody>
      </p:sp>
    </p:spTree>
    <p:extLst>
      <p:ext uri="{BB962C8B-B14F-4D97-AF65-F5344CB8AC3E}">
        <p14:creationId xmlns:p14="http://schemas.microsoft.com/office/powerpoint/2010/main" val="3748629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6627" y="4715154"/>
            <a:ext cx="6240562" cy="4064590"/>
          </a:xfrm>
        </p:spPr>
        <p:txBody>
          <a:bodyPr/>
          <a:lstStyle/>
          <a:p>
            <a:pPr algn="just">
              <a:lnSpc>
                <a:spcPct val="150000"/>
              </a:lnSpc>
            </a:pPr>
            <a:r>
              <a:rPr lang="en-US" b="1" dirty="0" smtClean="0"/>
              <a:t>The quarterly organic change in the Group’s net sales </a:t>
            </a:r>
            <a:r>
              <a:rPr lang="en-US" dirty="0" smtClean="0"/>
              <a:t>is marked in </a:t>
            </a:r>
            <a:r>
              <a:rPr lang="en-US" u="sng" dirty="0" smtClean="0"/>
              <a:t>blue</a:t>
            </a:r>
            <a:r>
              <a:rPr lang="en-US" dirty="0" smtClean="0"/>
              <a:t>. The </a:t>
            </a:r>
            <a:r>
              <a:rPr lang="en-US" b="1" dirty="0" smtClean="0"/>
              <a:t>YTD change</a:t>
            </a:r>
            <a:r>
              <a:rPr lang="en-US" dirty="0" smtClean="0"/>
              <a:t>, quarter after quarter, is shown by the </a:t>
            </a:r>
            <a:r>
              <a:rPr lang="en-US" u="sng" dirty="0" smtClean="0"/>
              <a:t>red curve</a:t>
            </a:r>
            <a:r>
              <a:rPr lang="en-US" dirty="0" smtClean="0"/>
              <a:t>.</a:t>
            </a:r>
            <a:endParaRPr lang="en-US" b="1" dirty="0" smtClean="0"/>
          </a:p>
          <a:p>
            <a:pPr algn="just">
              <a:lnSpc>
                <a:spcPct val="150000"/>
              </a:lnSpc>
            </a:pPr>
            <a:endParaRPr lang="en-US" dirty="0" smtClean="0"/>
          </a:p>
          <a:p>
            <a:pPr algn="just">
              <a:lnSpc>
                <a:spcPct val="150000"/>
              </a:lnSpc>
            </a:pPr>
            <a:r>
              <a:rPr lang="en-US" dirty="0" smtClean="0"/>
              <a:t>Organic growth for 2018, at </a:t>
            </a:r>
            <a:r>
              <a:rPr lang="en-US" b="1" dirty="0" smtClean="0"/>
              <a:t>2.1% or €101 million, </a:t>
            </a:r>
            <a:r>
              <a:rPr lang="en-US" u="sng" dirty="0" smtClean="0"/>
              <a:t>is all the more </a:t>
            </a:r>
            <a:r>
              <a:rPr lang="en-US" b="0" u="sng" dirty="0" smtClean="0"/>
              <a:t>solid that it consolidates very strong growth in 2017</a:t>
            </a:r>
            <a:r>
              <a:rPr lang="en-US" b="0" dirty="0" smtClean="0"/>
              <a:t> (the graph on the right</a:t>
            </a:r>
            <a:r>
              <a:rPr lang="en-US" dirty="0" smtClean="0"/>
              <a:t>).</a:t>
            </a:r>
          </a:p>
          <a:p>
            <a:pPr algn="just">
              <a:lnSpc>
                <a:spcPct val="150000"/>
              </a:lnSpc>
            </a:pPr>
            <a:endParaRPr lang="en-US" dirty="0"/>
          </a:p>
          <a:p>
            <a:pPr algn="just">
              <a:lnSpc>
                <a:spcPct val="150000"/>
              </a:lnSpc>
            </a:pPr>
            <a:r>
              <a:rPr lang="en-US" dirty="0" smtClean="0"/>
              <a:t>After a start of year slowdown with </a:t>
            </a:r>
            <a:r>
              <a:rPr lang="en-US" u="sng" dirty="0" smtClean="0"/>
              <a:t>falling volumes</a:t>
            </a:r>
            <a:r>
              <a:rPr lang="en-US" dirty="0" smtClean="0"/>
              <a:t>, growth for 2018 rebounded during the 2</a:t>
            </a:r>
            <a:r>
              <a:rPr lang="en-US" baseline="30000" dirty="0" smtClean="0"/>
              <a:t>nd</a:t>
            </a:r>
            <a:r>
              <a:rPr lang="en-US" dirty="0" smtClean="0"/>
              <a:t> semester with a </a:t>
            </a:r>
            <a:r>
              <a:rPr lang="en-US" u="sng" dirty="0" smtClean="0"/>
              <a:t>strong volume-mix effect</a:t>
            </a:r>
            <a:r>
              <a:rPr lang="en-US" dirty="0" smtClean="0"/>
              <a:t> offsetting the prior slowdown.</a:t>
            </a:r>
          </a:p>
          <a:p>
            <a:pPr algn="just">
              <a:lnSpc>
                <a:spcPct val="150000"/>
              </a:lnSpc>
            </a:pPr>
            <a:endParaRPr lang="en-US" dirty="0" smtClean="0"/>
          </a:p>
          <a:p>
            <a:pPr algn="just">
              <a:lnSpc>
                <a:spcPct val="150000"/>
              </a:lnSpc>
            </a:pPr>
            <a:r>
              <a:rPr lang="en-US" dirty="0" smtClean="0"/>
              <a:t>The growth was bolstered by a </a:t>
            </a:r>
            <a:r>
              <a:rPr lang="en-US" b="1" dirty="0" smtClean="0"/>
              <a:t>price effect </a:t>
            </a:r>
            <a:r>
              <a:rPr lang="en-US" dirty="0" smtClean="0"/>
              <a:t>throughout the year which was necessary to reconstitute operating margins which had strongly deteriorated in 2017.</a:t>
            </a:r>
          </a:p>
          <a:p>
            <a:pPr algn="just">
              <a:lnSpc>
                <a:spcPct val="150000"/>
              </a:lnSpc>
            </a:pPr>
            <a:endParaRPr lang="en-US" dirty="0"/>
          </a:p>
          <a:p>
            <a:pPr algn="just">
              <a:lnSpc>
                <a:spcPct val="150000"/>
              </a:lnSpc>
            </a:pPr>
            <a:r>
              <a:rPr lang="en-US" dirty="0" smtClean="0"/>
              <a:t>We will see that our two IFRS operating segments have experienced similar trends.</a:t>
            </a:r>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64</a:t>
            </a:fld>
            <a:endParaRPr lang="fr-FR">
              <a:solidFill>
                <a:prstClr val="black"/>
              </a:solidFill>
            </a:endParaRPr>
          </a:p>
        </p:txBody>
      </p:sp>
    </p:spTree>
    <p:extLst>
      <p:ext uri="{BB962C8B-B14F-4D97-AF65-F5344CB8AC3E}">
        <p14:creationId xmlns:p14="http://schemas.microsoft.com/office/powerpoint/2010/main" val="7864433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72305" y="4531272"/>
            <a:ext cx="6404695" cy="4032448"/>
          </a:xfrm>
        </p:spPr>
        <p:txBody>
          <a:bodyPr/>
          <a:lstStyle/>
          <a:p>
            <a:pPr algn="just">
              <a:lnSpc>
                <a:spcPct val="200000"/>
              </a:lnSpc>
              <a:spcAft>
                <a:spcPts val="1223"/>
              </a:spcAft>
            </a:pPr>
            <a:r>
              <a:rPr lang="en-US" dirty="0" smtClean="0"/>
              <a:t>After contraction in the 2</a:t>
            </a:r>
            <a:r>
              <a:rPr lang="en-US" baseline="30000" dirty="0" smtClean="0"/>
              <a:t>nd</a:t>
            </a:r>
            <a:r>
              <a:rPr lang="en-US" dirty="0" smtClean="0"/>
              <a:t> and 3</a:t>
            </a:r>
            <a:r>
              <a:rPr lang="en-US" baseline="30000" dirty="0" smtClean="0"/>
              <a:t>rd</a:t>
            </a:r>
            <a:r>
              <a:rPr lang="en-US" dirty="0" smtClean="0"/>
              <a:t> quarters, organic growth for </a:t>
            </a:r>
            <a:r>
              <a:rPr lang="en-US" b="1" dirty="0" smtClean="0"/>
              <a:t>Cheese Products </a:t>
            </a:r>
            <a:r>
              <a:rPr lang="en-US" dirty="0" smtClean="0"/>
              <a:t>rebounded during the 4</a:t>
            </a:r>
            <a:r>
              <a:rPr lang="en-US" baseline="30000" dirty="0" smtClean="0"/>
              <a:t>th</a:t>
            </a:r>
            <a:r>
              <a:rPr lang="en-US" dirty="0" smtClean="0"/>
              <a:t> quarter to reach </a:t>
            </a:r>
            <a:r>
              <a:rPr lang="en-US" b="1" dirty="0" smtClean="0"/>
              <a:t>0.5%</a:t>
            </a:r>
            <a:r>
              <a:rPr lang="en-US" dirty="0"/>
              <a:t> </a:t>
            </a:r>
            <a:r>
              <a:rPr lang="en-US" dirty="0" smtClean="0"/>
              <a:t>mainly reflecting a favorable </a:t>
            </a:r>
            <a:r>
              <a:rPr lang="en-US" b="1" dirty="0" smtClean="0"/>
              <a:t>+2.0% price effect </a:t>
            </a:r>
            <a:r>
              <a:rPr lang="en-US" dirty="0" smtClean="0"/>
              <a:t>attributable to almost all our markets with the exception of North America.</a:t>
            </a:r>
          </a:p>
          <a:p>
            <a:pPr algn="just">
              <a:lnSpc>
                <a:spcPct val="200000"/>
              </a:lnSpc>
              <a:spcAft>
                <a:spcPts val="1223"/>
              </a:spcAft>
            </a:pPr>
            <a:r>
              <a:rPr lang="en-US" dirty="0" smtClean="0"/>
              <a:t>The </a:t>
            </a:r>
            <a:r>
              <a:rPr lang="en-US" b="1" dirty="0" smtClean="0"/>
              <a:t>volume-mix effect </a:t>
            </a:r>
            <a:r>
              <a:rPr lang="en-US" dirty="0" smtClean="0"/>
              <a:t>was </a:t>
            </a:r>
            <a:r>
              <a:rPr lang="en-US" b="1" dirty="0" smtClean="0"/>
              <a:t>unfavorable at -1.5%</a:t>
            </a:r>
            <a:r>
              <a:rPr lang="en-US" dirty="0" smtClean="0"/>
              <a:t>.</a:t>
            </a:r>
          </a:p>
          <a:p>
            <a:pPr algn="just">
              <a:lnSpc>
                <a:spcPct val="200000"/>
              </a:lnSpc>
              <a:spcAft>
                <a:spcPts val="1223"/>
              </a:spcAft>
            </a:pPr>
            <a:r>
              <a:rPr lang="en-US" u="sng" dirty="0" smtClean="0"/>
              <a:t>France</a:t>
            </a:r>
            <a:r>
              <a:rPr lang="en-US" dirty="0" smtClean="0"/>
              <a:t> experienced modest growth but several </a:t>
            </a:r>
            <a:r>
              <a:rPr lang="en-US" u="sng" dirty="0" smtClean="0"/>
              <a:t>other European countries </a:t>
            </a:r>
            <a:r>
              <a:rPr lang="en-US" dirty="0" smtClean="0"/>
              <a:t>were penalized by price increases which depleted their volumes. Growth was substantial </a:t>
            </a:r>
            <a:r>
              <a:rPr lang="en-US" u="sng" dirty="0" smtClean="0"/>
              <a:t>internationally</a:t>
            </a:r>
            <a:r>
              <a:rPr lang="en-US" dirty="0" smtClean="0"/>
              <a:t> and in certain </a:t>
            </a:r>
            <a:r>
              <a:rPr lang="en-US" u="sng" dirty="0" smtClean="0"/>
              <a:t>East European</a:t>
            </a:r>
            <a:r>
              <a:rPr lang="en-US" dirty="0" smtClean="0"/>
              <a:t> countries.</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val="1785986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74501" y="4715154"/>
            <a:ext cx="6120679" cy="4136598"/>
          </a:xfrm>
        </p:spPr>
        <p:txBody>
          <a:bodyPr/>
          <a:lstStyle/>
          <a:p>
            <a:pPr algn="just">
              <a:lnSpc>
                <a:spcPct val="150000"/>
              </a:lnSpc>
              <a:spcAft>
                <a:spcPts val="1834"/>
              </a:spcAft>
            </a:pPr>
            <a:r>
              <a:rPr lang="en-US" b="1" dirty="0" smtClean="0"/>
              <a:t>Other Dairy Products</a:t>
            </a:r>
            <a:r>
              <a:rPr lang="en-US" dirty="0" smtClean="0"/>
              <a:t> experienced organic growth for the year of </a:t>
            </a:r>
            <a:r>
              <a:rPr lang="en-US" b="1" dirty="0" smtClean="0"/>
              <a:t>+3.8%</a:t>
            </a:r>
            <a:r>
              <a:rPr lang="en-US" dirty="0"/>
              <a:t> </a:t>
            </a:r>
            <a:r>
              <a:rPr lang="en-US" dirty="0" smtClean="0"/>
              <a:t>uniquely reflecting </a:t>
            </a:r>
            <a:r>
              <a:rPr lang="en-US" b="1" dirty="0" smtClean="0"/>
              <a:t>international pricing </a:t>
            </a:r>
            <a:r>
              <a:rPr lang="en-US" dirty="0" smtClean="0"/>
              <a:t>and more particularly, the hyperinflation in Argentina.</a:t>
            </a:r>
          </a:p>
          <a:p>
            <a:pPr algn="just">
              <a:lnSpc>
                <a:spcPct val="150000"/>
              </a:lnSpc>
              <a:spcAft>
                <a:spcPts val="1834"/>
              </a:spcAft>
            </a:pPr>
            <a:r>
              <a:rPr lang="en-US" dirty="0"/>
              <a:t>I</a:t>
            </a:r>
            <a:r>
              <a:rPr lang="en-US" dirty="0" smtClean="0"/>
              <a:t>n Europe, </a:t>
            </a:r>
            <a:r>
              <a:rPr lang="en-US" u="sng" dirty="0" smtClean="0"/>
              <a:t>increased prices for butter and cream </a:t>
            </a:r>
            <a:r>
              <a:rPr lang="en-US" dirty="0" smtClean="0"/>
              <a:t>offset </a:t>
            </a:r>
            <a:r>
              <a:rPr lang="en-US" u="sng" dirty="0" smtClean="0"/>
              <a:t>lower prices for industrial products and milk powder in particular</a:t>
            </a:r>
            <a:r>
              <a:rPr lang="en-US" dirty="0" smtClean="0"/>
              <a:t>.</a:t>
            </a:r>
          </a:p>
          <a:p>
            <a:pPr algn="just">
              <a:lnSpc>
                <a:spcPct val="150000"/>
              </a:lnSpc>
              <a:spcAft>
                <a:spcPts val="1834"/>
              </a:spcAft>
            </a:pPr>
            <a:r>
              <a:rPr lang="en-US" dirty="0" smtClean="0"/>
              <a:t>There was </a:t>
            </a:r>
            <a:r>
              <a:rPr lang="en-US" b="1" dirty="0" smtClean="0"/>
              <a:t>no</a:t>
            </a:r>
            <a:r>
              <a:rPr lang="en-US" dirty="0" smtClean="0"/>
              <a:t> </a:t>
            </a:r>
            <a:r>
              <a:rPr lang="en-US" b="1" dirty="0" smtClean="0"/>
              <a:t>volume-mix impact </a:t>
            </a:r>
            <a:r>
              <a:rPr lang="en-US" b="0" dirty="0" smtClean="0"/>
              <a:t>overall, reflecting a contrast between global deterioration in </a:t>
            </a:r>
            <a:r>
              <a:rPr lang="en-US" b="0" u="sng" dirty="0" smtClean="0"/>
              <a:t>Europe</a:t>
            </a:r>
            <a:r>
              <a:rPr lang="en-US" b="0" dirty="0" smtClean="0"/>
              <a:t> and continuing improvement in </a:t>
            </a:r>
            <a:r>
              <a:rPr lang="en-US" b="0" u="sng" dirty="0" smtClean="0"/>
              <a:t>most other markets</a:t>
            </a:r>
            <a:r>
              <a:rPr lang="en-US" b="0" dirty="0" smtClean="0"/>
              <a:t>.</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66</a:t>
            </a:fld>
            <a:endParaRPr lang="fr-FR">
              <a:solidFill>
                <a:prstClr val="black"/>
              </a:solidFill>
            </a:endParaRPr>
          </a:p>
        </p:txBody>
      </p:sp>
    </p:spTree>
    <p:extLst>
      <p:ext uri="{BB962C8B-B14F-4D97-AF65-F5344CB8AC3E}">
        <p14:creationId xmlns:p14="http://schemas.microsoft.com/office/powerpoint/2010/main" val="14512037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74501" y="4715154"/>
            <a:ext cx="6120679" cy="3632542"/>
          </a:xfrm>
        </p:spPr>
        <p:txBody>
          <a:bodyPr/>
          <a:lstStyle/>
          <a:p>
            <a:pPr algn="just">
              <a:lnSpc>
                <a:spcPct val="150000"/>
              </a:lnSpc>
              <a:spcAft>
                <a:spcPts val="1200"/>
              </a:spcAft>
            </a:pPr>
            <a:r>
              <a:rPr lang="en-US" dirty="0" smtClean="0">
                <a:cs typeface="Arial" panose="020B0604020202020204" pitchFamily="34" charset="0"/>
              </a:rPr>
              <a:t>The </a:t>
            </a:r>
            <a:r>
              <a:rPr lang="en-US" b="1" dirty="0" smtClean="0">
                <a:cs typeface="Arial" panose="020B0604020202020204" pitchFamily="34" charset="0"/>
              </a:rPr>
              <a:t>fall</a:t>
            </a:r>
            <a:r>
              <a:rPr lang="en-US" dirty="0" smtClean="0">
                <a:cs typeface="Arial" panose="020B0604020202020204" pitchFamily="34" charset="0"/>
              </a:rPr>
              <a:t> in the proportion of consolidated net sales for </a:t>
            </a:r>
            <a:r>
              <a:rPr lang="en-US" b="1" dirty="0" smtClean="0">
                <a:cs typeface="Arial" panose="020B0604020202020204" pitchFamily="34" charset="0"/>
              </a:rPr>
              <a:t>Other Dairy Products </a:t>
            </a:r>
            <a:r>
              <a:rPr lang="en-US" dirty="0" smtClean="0">
                <a:cs typeface="Arial" panose="020B0604020202020204" pitchFamily="34" charset="0"/>
              </a:rPr>
              <a:t>(in green), from </a:t>
            </a:r>
            <a:r>
              <a:rPr lang="en-US" b="0" dirty="0" smtClean="0">
                <a:cs typeface="Arial" panose="020B0604020202020204" pitchFamily="34" charset="0"/>
              </a:rPr>
              <a:t>46.0%</a:t>
            </a:r>
            <a:r>
              <a:rPr lang="en-US" dirty="0" smtClean="0">
                <a:cs typeface="Arial" panose="020B0604020202020204" pitchFamily="34" charset="0"/>
              </a:rPr>
              <a:t> to </a:t>
            </a:r>
            <a:r>
              <a:rPr lang="en-US" b="1" dirty="0" smtClean="0">
                <a:cs typeface="Arial" panose="020B0604020202020204" pitchFamily="34" charset="0"/>
              </a:rPr>
              <a:t>45.1%</a:t>
            </a:r>
            <a:r>
              <a:rPr lang="en-US" dirty="0" smtClean="0">
                <a:cs typeface="Arial" panose="020B0604020202020204" pitchFamily="34" charset="0"/>
              </a:rPr>
              <a:t> or </a:t>
            </a:r>
            <a:r>
              <a:rPr lang="en-US" b="0" dirty="0" smtClean="0">
                <a:cs typeface="Arial" panose="020B0604020202020204" pitchFamily="34" charset="0"/>
              </a:rPr>
              <a:t>-90 basis points</a:t>
            </a:r>
            <a:r>
              <a:rPr lang="en-US" dirty="0" smtClean="0">
                <a:cs typeface="Arial" panose="020B0604020202020204" pitchFamily="34" charset="0"/>
              </a:rPr>
              <a:t>, uniquely reflects foreign exchange impacts which have entirely cancelled the organic growth for the segment. That factor aside, Other Dairy Products experienced growth of 3.8% in 2018 which was therefore significantly higher than the 0.5% of organic growth for Cheese Products.</a:t>
            </a:r>
          </a:p>
          <a:p>
            <a:pPr algn="just">
              <a:lnSpc>
                <a:spcPct val="150000"/>
              </a:lnSpc>
              <a:spcAft>
                <a:spcPts val="1200"/>
              </a:spcAft>
            </a:pPr>
            <a:r>
              <a:rPr lang="en-US" dirty="0" smtClean="0">
                <a:cs typeface="Arial" panose="020B0604020202020204" pitchFamily="34" charset="0"/>
              </a:rPr>
              <a:t>Excluding foreign exchange, the share of net sales of Other Dairy Products would have amounted to </a:t>
            </a:r>
            <a:r>
              <a:rPr lang="en-US" b="0" u="sng" dirty="0" smtClean="0">
                <a:cs typeface="Arial" panose="020B0604020202020204" pitchFamily="34" charset="0"/>
              </a:rPr>
              <a:t>46.3%</a:t>
            </a:r>
            <a:r>
              <a:rPr lang="en-US" dirty="0" smtClean="0">
                <a:cs typeface="Arial" panose="020B0604020202020204" pitchFamily="34" charset="0"/>
              </a:rPr>
              <a:t>, so an increase of </a:t>
            </a:r>
            <a:r>
              <a:rPr lang="en-US" b="0" u="sng" dirty="0" smtClean="0">
                <a:cs typeface="Arial" panose="020B0604020202020204" pitchFamily="34" charset="0"/>
              </a:rPr>
              <a:t>30 basis points</a:t>
            </a:r>
            <a:r>
              <a:rPr lang="en-US" b="0" dirty="0" smtClean="0">
                <a:cs typeface="Arial" panose="020B0604020202020204" pitchFamily="34" charset="0"/>
              </a:rPr>
              <a:t> </a:t>
            </a:r>
            <a:r>
              <a:rPr lang="en-US" b="0" u="none" dirty="0" smtClean="0">
                <a:cs typeface="Arial" panose="020B0604020202020204" pitchFamily="34" charset="0"/>
              </a:rPr>
              <a:t>vs 2017</a:t>
            </a:r>
            <a:r>
              <a:rPr lang="en-US" dirty="0" smtClean="0">
                <a:cs typeface="Arial" panose="020B0604020202020204" pitchFamily="34" charset="0"/>
              </a:rPr>
              <a:t>.</a:t>
            </a:r>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67</a:t>
            </a:fld>
            <a:endParaRPr lang="fr-FR">
              <a:solidFill>
                <a:prstClr val="black"/>
              </a:solidFill>
            </a:endParaRPr>
          </a:p>
        </p:txBody>
      </p:sp>
    </p:spTree>
    <p:extLst>
      <p:ext uri="{BB962C8B-B14F-4D97-AF65-F5344CB8AC3E}">
        <p14:creationId xmlns:p14="http://schemas.microsoft.com/office/powerpoint/2010/main" val="4104773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6627" y="4578871"/>
            <a:ext cx="6144422" cy="4272880"/>
          </a:xfrm>
        </p:spPr>
        <p:txBody>
          <a:bodyPr/>
          <a:lstStyle/>
          <a:p>
            <a:pPr algn="just">
              <a:lnSpc>
                <a:spcPct val="150000"/>
              </a:lnSpc>
              <a:spcAft>
                <a:spcPts val="1223"/>
              </a:spcAft>
            </a:pPr>
            <a:r>
              <a:rPr lang="en-US" dirty="0" smtClean="0"/>
              <a:t>The graph shows the geographical evolution of net sales over two years excluding foreign exchange impacts.</a:t>
            </a:r>
          </a:p>
          <a:p>
            <a:pPr algn="just">
              <a:lnSpc>
                <a:spcPct val="150000"/>
              </a:lnSpc>
              <a:spcAft>
                <a:spcPts val="1223"/>
              </a:spcAft>
            </a:pPr>
            <a:r>
              <a:rPr lang="en-US" dirty="0" smtClean="0"/>
              <a:t>At </a:t>
            </a:r>
            <a:r>
              <a:rPr lang="en-US" b="1" dirty="0" smtClean="0"/>
              <a:t>28.9% </a:t>
            </a:r>
            <a:r>
              <a:rPr lang="en-US" dirty="0" smtClean="0"/>
              <a:t>the relative weight of </a:t>
            </a:r>
            <a:r>
              <a:rPr lang="en-US" b="1" u="sng" dirty="0" smtClean="0"/>
              <a:t>France</a:t>
            </a:r>
            <a:r>
              <a:rPr lang="en-US" dirty="0" smtClean="0"/>
              <a:t> (</a:t>
            </a:r>
            <a:r>
              <a:rPr lang="en-US" dirty="0"/>
              <a:t>i</a:t>
            </a:r>
            <a:r>
              <a:rPr lang="en-US" dirty="0" smtClean="0"/>
              <a:t>n orange) has fallen slightly by </a:t>
            </a:r>
            <a:r>
              <a:rPr lang="en-US" b="1" dirty="0" smtClean="0"/>
              <a:t>20 basis points despite organic sales growth of 3.4%.</a:t>
            </a:r>
          </a:p>
          <a:p>
            <a:pPr algn="just">
              <a:lnSpc>
                <a:spcPct val="150000"/>
              </a:lnSpc>
              <a:spcAft>
                <a:spcPts val="1223"/>
              </a:spcAft>
            </a:pPr>
            <a:r>
              <a:rPr lang="en-US" dirty="0" smtClean="0"/>
              <a:t>At </a:t>
            </a:r>
            <a:r>
              <a:rPr lang="en-US" b="1" dirty="0" smtClean="0"/>
              <a:t>38.8%</a:t>
            </a:r>
            <a:r>
              <a:rPr lang="en-US" dirty="0"/>
              <a:t> the relative weight of </a:t>
            </a:r>
            <a:r>
              <a:rPr lang="en-US" b="1" u="sng" dirty="0" smtClean="0"/>
              <a:t>Europe outside France</a:t>
            </a:r>
            <a:r>
              <a:rPr lang="en-US" b="1" dirty="0" smtClean="0"/>
              <a:t> </a:t>
            </a:r>
            <a:r>
              <a:rPr lang="en-US" b="0" dirty="0" smtClean="0"/>
              <a:t>(</a:t>
            </a:r>
            <a:r>
              <a:rPr lang="en-US" dirty="0"/>
              <a:t>i</a:t>
            </a:r>
            <a:r>
              <a:rPr lang="en-US" b="0" dirty="0" smtClean="0"/>
              <a:t>n green) </a:t>
            </a:r>
            <a:r>
              <a:rPr lang="en-US" dirty="0"/>
              <a:t>has fallen </a:t>
            </a:r>
            <a:r>
              <a:rPr lang="en-US" dirty="0" smtClean="0"/>
              <a:t>by </a:t>
            </a:r>
            <a:r>
              <a:rPr lang="en-US" b="1" dirty="0" smtClean="0"/>
              <a:t>100 basis</a:t>
            </a:r>
            <a:r>
              <a:rPr lang="en-US" b="1" baseline="0" dirty="0" smtClean="0"/>
              <a:t> points </a:t>
            </a:r>
            <a:r>
              <a:rPr lang="en-US" b="1" dirty="0"/>
              <a:t>despite organic sales growth of </a:t>
            </a:r>
            <a:r>
              <a:rPr lang="en-US" b="1" baseline="0" dirty="0" smtClean="0"/>
              <a:t>1.4%.</a:t>
            </a:r>
            <a:r>
              <a:rPr lang="en-US" b="0" baseline="0" dirty="0" smtClean="0"/>
              <a:t> </a:t>
            </a:r>
          </a:p>
          <a:p>
            <a:pPr algn="just">
              <a:lnSpc>
                <a:spcPct val="150000"/>
              </a:lnSpc>
              <a:spcAft>
                <a:spcPts val="1223"/>
              </a:spcAft>
            </a:pPr>
            <a:r>
              <a:rPr lang="en-US" sz="1000" b="0" i="1" baseline="0" dirty="0" smtClean="0"/>
              <a:t>(The growth provided by the consolidation of </a:t>
            </a:r>
            <a:r>
              <a:rPr lang="en-US" sz="1000" b="0" i="1" baseline="0" dirty="0" err="1" smtClean="0"/>
              <a:t>Belebey</a:t>
            </a:r>
            <a:r>
              <a:rPr lang="en-US" sz="1000" b="0" i="1" baseline="0" dirty="0" smtClean="0"/>
              <a:t> has been partially</a:t>
            </a:r>
            <a:r>
              <a:rPr lang="en-US" sz="1000" b="0" i="1" dirty="0" smtClean="0"/>
              <a:t> effaced by the temporary difficulties experienced in certain European countries.)</a:t>
            </a:r>
            <a:endParaRPr lang="en-US" sz="1000" b="0" i="1" baseline="0" dirty="0" smtClean="0"/>
          </a:p>
          <a:p>
            <a:pPr algn="just">
              <a:lnSpc>
                <a:spcPct val="150000"/>
              </a:lnSpc>
              <a:spcAft>
                <a:spcPts val="611"/>
              </a:spcAft>
            </a:pPr>
            <a:r>
              <a:rPr lang="en-US" dirty="0" smtClean="0"/>
              <a:t>Finally, at </a:t>
            </a:r>
            <a:r>
              <a:rPr lang="en-US" b="1" dirty="0" smtClean="0"/>
              <a:t>32.3%</a:t>
            </a:r>
            <a:r>
              <a:rPr lang="en-US" dirty="0"/>
              <a:t> the relative weight </a:t>
            </a:r>
            <a:r>
              <a:rPr lang="en-US" dirty="0" smtClean="0"/>
              <a:t>of the </a:t>
            </a:r>
            <a:r>
              <a:rPr lang="en-US" b="1" u="sng" dirty="0" smtClean="0"/>
              <a:t>rest of the world</a:t>
            </a:r>
            <a:r>
              <a:rPr lang="en-US" b="1" dirty="0" smtClean="0"/>
              <a:t> (</a:t>
            </a:r>
            <a:r>
              <a:rPr lang="en-US" b="1" dirty="0"/>
              <a:t>i</a:t>
            </a:r>
            <a:r>
              <a:rPr lang="en-US" b="1" dirty="0" smtClean="0"/>
              <a:t>n blue) </a:t>
            </a:r>
            <a:r>
              <a:rPr lang="en-US" b="0" dirty="0" smtClean="0"/>
              <a:t>has </a:t>
            </a:r>
            <a:r>
              <a:rPr lang="en-US" b="1" dirty="0" smtClean="0"/>
              <a:t>risen by 120 basis points </a:t>
            </a:r>
            <a:r>
              <a:rPr lang="en-US" b="0" dirty="0" smtClean="0"/>
              <a:t>reflecting 8% of organic growth excluding foreign exchange impacts. This </a:t>
            </a:r>
            <a:r>
              <a:rPr lang="en-US" b="1" dirty="0" smtClean="0"/>
              <a:t>observation </a:t>
            </a:r>
            <a:r>
              <a:rPr lang="en-US" dirty="0" smtClean="0"/>
              <a:t>underscores the importance of our international markets for the Group’s performance in recent years.</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28178101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a:xfrm>
            <a:off x="374501" y="4713144"/>
            <a:ext cx="6192688" cy="3922584"/>
          </a:xfrm>
        </p:spPr>
        <p:txBody>
          <a:bodyPr/>
          <a:lstStyle/>
          <a:p>
            <a:pPr algn="just">
              <a:lnSpc>
                <a:spcPct val="150000"/>
              </a:lnSpc>
            </a:pPr>
            <a:r>
              <a:rPr lang="en-US" b="0" dirty="0" smtClean="0"/>
              <a:t>As already mentioned, net sales for 2018 have been adversely affected by a </a:t>
            </a:r>
            <a:r>
              <a:rPr lang="en-US" b="1" dirty="0" smtClean="0"/>
              <a:t>negative foreign exchange impact </a:t>
            </a:r>
            <a:r>
              <a:rPr lang="en-US" b="0" dirty="0" smtClean="0"/>
              <a:t>reflecting a </a:t>
            </a:r>
            <a:r>
              <a:rPr lang="en-US" b="1" dirty="0" smtClean="0"/>
              <a:t>general weakening of foreign currencies against the euro</a:t>
            </a:r>
            <a:r>
              <a:rPr lang="en-US" b="0" dirty="0" smtClean="0"/>
              <a:t>. The major impacts have been the </a:t>
            </a:r>
            <a:r>
              <a:rPr lang="en-US" b="1" dirty="0" smtClean="0"/>
              <a:t>fall in value </a:t>
            </a:r>
            <a:r>
              <a:rPr lang="en-US" b="0" dirty="0" smtClean="0"/>
              <a:t>of:</a:t>
            </a:r>
          </a:p>
          <a:p>
            <a:pPr marL="174708" indent="-174708" algn="just">
              <a:lnSpc>
                <a:spcPct val="150000"/>
              </a:lnSpc>
              <a:buFont typeface="Arial" charset="0"/>
              <a:buChar char="•"/>
              <a:tabLst>
                <a:tab pos="4387101" algn="l"/>
                <a:tab pos="5212109" algn="l"/>
              </a:tabLst>
            </a:pPr>
            <a:r>
              <a:rPr lang="en-US" dirty="0" smtClean="0"/>
              <a:t>The </a:t>
            </a:r>
            <a:r>
              <a:rPr lang="en-US" dirty="0" smtClean="0">
                <a:solidFill>
                  <a:srgbClr val="00B050"/>
                </a:solidFill>
              </a:rPr>
              <a:t>South and North American currencies </a:t>
            </a:r>
            <a:r>
              <a:rPr lang="en-US" dirty="0" smtClean="0"/>
              <a:t>(</a:t>
            </a:r>
            <a:r>
              <a:rPr lang="en-US" dirty="0">
                <a:solidFill>
                  <a:srgbClr val="00B050"/>
                </a:solidFill>
              </a:rPr>
              <a:t>i</a:t>
            </a:r>
            <a:r>
              <a:rPr lang="en-US" dirty="0" smtClean="0">
                <a:solidFill>
                  <a:srgbClr val="00B050"/>
                </a:solidFill>
              </a:rPr>
              <a:t>n green</a:t>
            </a:r>
            <a:r>
              <a:rPr lang="en-US" dirty="0" smtClean="0"/>
              <a:t>) for	-183 M€</a:t>
            </a:r>
          </a:p>
          <a:p>
            <a:pPr marL="174708" indent="-174708" algn="just">
              <a:lnSpc>
                <a:spcPct val="150000"/>
              </a:lnSpc>
              <a:buFont typeface="Arial" charset="0"/>
              <a:buChar char="•"/>
              <a:tabLst>
                <a:tab pos="4387101" algn="l"/>
                <a:tab pos="5212109" algn="l"/>
              </a:tabLst>
            </a:pPr>
            <a:r>
              <a:rPr lang="en-US" dirty="0" smtClean="0"/>
              <a:t>The </a:t>
            </a:r>
            <a:r>
              <a:rPr lang="en-US" dirty="0" smtClean="0">
                <a:solidFill>
                  <a:srgbClr val="FF0000"/>
                </a:solidFill>
              </a:rPr>
              <a:t>Asian currencies </a:t>
            </a:r>
            <a:r>
              <a:rPr lang="en-US" dirty="0" smtClean="0"/>
              <a:t>(</a:t>
            </a:r>
            <a:r>
              <a:rPr lang="en-US" dirty="0">
                <a:solidFill>
                  <a:srgbClr val="FF0000"/>
                </a:solidFill>
              </a:rPr>
              <a:t>i</a:t>
            </a:r>
            <a:r>
              <a:rPr lang="en-US" dirty="0" smtClean="0">
                <a:solidFill>
                  <a:srgbClr val="FF0000"/>
                </a:solidFill>
              </a:rPr>
              <a:t>n</a:t>
            </a:r>
            <a:r>
              <a:rPr lang="en-US" dirty="0" smtClean="0"/>
              <a:t> </a:t>
            </a:r>
            <a:r>
              <a:rPr lang="en-US" dirty="0" smtClean="0">
                <a:solidFill>
                  <a:srgbClr val="FF0000"/>
                </a:solidFill>
              </a:rPr>
              <a:t>red</a:t>
            </a:r>
            <a:r>
              <a:rPr lang="en-US" dirty="0" smtClean="0"/>
              <a:t>) for	  -10 M€</a:t>
            </a:r>
          </a:p>
          <a:p>
            <a:pPr algn="just">
              <a:lnSpc>
                <a:spcPct val="150000"/>
              </a:lnSpc>
            </a:pPr>
            <a:r>
              <a:rPr lang="en-US" dirty="0"/>
              <a:t>w</a:t>
            </a:r>
            <a:r>
              <a:rPr lang="en-US" dirty="0" smtClean="0"/>
              <a:t>hence a </a:t>
            </a:r>
            <a:r>
              <a:rPr lang="en-US" b="1" dirty="0" smtClean="0"/>
              <a:t>total impact of -€186 million or -3.8% of net sales.</a:t>
            </a:r>
          </a:p>
          <a:p>
            <a:pPr algn="just">
              <a:lnSpc>
                <a:spcPct val="150000"/>
              </a:lnSpc>
            </a:pPr>
            <a:endParaRPr lang="en-US" b="1" dirty="0" smtClean="0"/>
          </a:p>
          <a:p>
            <a:pPr algn="just">
              <a:lnSpc>
                <a:spcPct val="150000"/>
              </a:lnSpc>
            </a:pPr>
            <a:r>
              <a:rPr lang="en-US" i="1" dirty="0" smtClean="0"/>
              <a:t>(reminder: organic growth of +2.1% or +10 M€)</a:t>
            </a:r>
          </a:p>
          <a:p>
            <a:pPr algn="just"/>
            <a:r>
              <a:rPr lang="en-US" b="1" dirty="0" smtClean="0"/>
              <a:t>	</a:t>
            </a:r>
            <a:r>
              <a:rPr lang="en-US" b="0" i="1" dirty="0" smtClean="0"/>
              <a:t>ARS</a:t>
            </a:r>
            <a:r>
              <a:rPr lang="en-US" b="0" i="1" baseline="0" dirty="0" smtClean="0"/>
              <a:t>: </a:t>
            </a:r>
            <a:r>
              <a:rPr lang="en-US" b="0" i="1" dirty="0" smtClean="0"/>
              <a:t>-130%;</a:t>
            </a:r>
            <a:r>
              <a:rPr lang="en-US" b="0" i="1" baseline="0" dirty="0" smtClean="0"/>
              <a:t> </a:t>
            </a:r>
            <a:r>
              <a:rPr lang="en-US" b="0" i="1" dirty="0" smtClean="0"/>
              <a:t>R$</a:t>
            </a:r>
            <a:r>
              <a:rPr lang="en-US" b="0" i="1" baseline="0" dirty="0" smtClean="0"/>
              <a:t>: -19</a:t>
            </a:r>
            <a:r>
              <a:rPr lang="en-US" b="0" i="1" dirty="0" smtClean="0"/>
              <a:t>%; CLP: -3.3%; UYP:</a:t>
            </a:r>
            <a:r>
              <a:rPr lang="en-US" b="0" i="1" baseline="0" dirty="0" smtClean="0"/>
              <a:t> -12</a:t>
            </a:r>
            <a:r>
              <a:rPr lang="en-US" b="0" i="1" dirty="0" smtClean="0"/>
              <a:t>%; USD: -4.6%</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1" dirty="0" smtClean="0"/>
              <a:t>	Renminbi</a:t>
            </a:r>
            <a:r>
              <a:rPr lang="en-US" b="0" i="1" baseline="0" dirty="0" smtClean="0"/>
              <a:t>: </a:t>
            </a:r>
            <a:r>
              <a:rPr lang="en-US" b="0" i="1" dirty="0" smtClean="0"/>
              <a:t>-2.3%</a:t>
            </a:r>
            <a:r>
              <a:rPr lang="en-US" b="1" i="0" baseline="0" dirty="0" smtClean="0"/>
              <a:t>;</a:t>
            </a:r>
            <a:r>
              <a:rPr lang="en-US" b="0" i="1" baseline="0" dirty="0" smtClean="0"/>
              <a:t> Yen: -2.9%; EGP: -4.4%; Rupee: 9.8%</a:t>
            </a:r>
            <a:endParaRPr lang="en-US" b="0" i="1" dirty="0" smtClean="0"/>
          </a:p>
          <a:p>
            <a:pPr algn="just"/>
            <a:r>
              <a:rPr lang="en-US" b="0" i="1" baseline="0" dirty="0" smtClean="0"/>
              <a:t>	GBP: -0.9%; SFR: -3.9%</a:t>
            </a:r>
            <a:endParaRPr lang="en-US" b="1" dirty="0"/>
          </a:p>
        </p:txBody>
      </p:sp>
    </p:spTree>
    <p:extLst>
      <p:ext uri="{BB962C8B-B14F-4D97-AF65-F5344CB8AC3E}">
        <p14:creationId xmlns:p14="http://schemas.microsoft.com/office/powerpoint/2010/main" val="410495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767" y="4715153"/>
            <a:ext cx="5815413" cy="4466987"/>
          </a:xfrm>
        </p:spPr>
        <p:txBody>
          <a:bodyPr/>
          <a:lstStyle/>
          <a:p>
            <a:pPr>
              <a:spcAft>
                <a:spcPts val="600"/>
              </a:spcAft>
            </a:pPr>
            <a:r>
              <a:rPr lang="fr-FR" sz="1600" dirty="0"/>
              <a:t>La collecte laitière européenne a été particulièrement touchée par la sècheresse de l’été dernier.</a:t>
            </a:r>
          </a:p>
          <a:p>
            <a:pPr>
              <a:spcAft>
                <a:spcPts val="600"/>
              </a:spcAft>
            </a:pPr>
            <a:r>
              <a:rPr lang="fr-FR" sz="1600" dirty="0"/>
              <a:t>La production laitière est stable, en hausse de 0,8%.</a:t>
            </a:r>
          </a:p>
          <a:p>
            <a:pPr>
              <a:spcAft>
                <a:spcPts val="600"/>
              </a:spcAft>
            </a:pPr>
            <a:r>
              <a:rPr lang="fr-FR" sz="1600" dirty="0"/>
              <a:t>11 pays européens ont connu une baisse de collecte dont un grand pays comme les Pays-Bas avec -2,9%.</a:t>
            </a:r>
          </a:p>
          <a:p>
            <a:pPr>
              <a:spcAft>
                <a:spcPts val="600"/>
              </a:spcAft>
            </a:pPr>
            <a:r>
              <a:rPr lang="fr-FR" sz="1600" dirty="0"/>
              <a:t>La dynamique laitière est restée très positive en Irlande avec 4,3% de hausse, ou en Pologne avec +2,5% ou encore au Danemark avec +2,3%.</a:t>
            </a:r>
          </a:p>
          <a:p>
            <a:pPr>
              <a:spcAft>
                <a:spcPts val="600"/>
              </a:spcAft>
            </a:pPr>
            <a:r>
              <a:rPr lang="fr-FR" sz="1600" dirty="0"/>
              <a:t>La France a connu une production stable à -0,2%.</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48965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30485" y="4675287"/>
            <a:ext cx="6380561" cy="4608512"/>
          </a:xfrm>
        </p:spPr>
        <p:txBody>
          <a:bodyPr/>
          <a:lstStyle/>
          <a:p>
            <a:pPr algn="just">
              <a:lnSpc>
                <a:spcPct val="150000"/>
              </a:lnSpc>
            </a:pPr>
            <a:r>
              <a:rPr lang="en-US" dirty="0" smtClean="0"/>
              <a:t>If we now look at operating costs:</a:t>
            </a:r>
          </a:p>
          <a:p>
            <a:pPr algn="just">
              <a:lnSpc>
                <a:spcPct val="150000"/>
              </a:lnSpc>
            </a:pPr>
            <a:endParaRPr lang="en-US" dirty="0" smtClean="0"/>
          </a:p>
          <a:p>
            <a:pPr algn="just">
              <a:lnSpc>
                <a:spcPct val="150000"/>
              </a:lnSpc>
            </a:pPr>
            <a:r>
              <a:rPr lang="en-US" b="1" dirty="0" smtClean="0"/>
              <a:t>Purchases</a:t>
            </a:r>
            <a:r>
              <a:rPr lang="en-US" dirty="0" smtClean="0"/>
              <a:t> have fallen by </a:t>
            </a:r>
            <a:r>
              <a:rPr lang="en-US" u="sng" dirty="0" smtClean="0"/>
              <a:t>€9 million or 0.3%</a:t>
            </a:r>
            <a:r>
              <a:rPr lang="en-US" dirty="0" smtClean="0"/>
              <a:t>. Like-for-like, they increased by </a:t>
            </a:r>
            <a:r>
              <a:rPr lang="en-US" u="sng" dirty="0" smtClean="0"/>
              <a:t>€49 million or 1.5%</a:t>
            </a:r>
            <a:r>
              <a:rPr lang="en-US" dirty="0" smtClean="0"/>
              <a:t>, reflecting the increased costs of dairy raw materials, energy and transport.</a:t>
            </a:r>
          </a:p>
          <a:p>
            <a:pPr algn="just"/>
            <a:endParaRPr lang="en-US" dirty="0" smtClean="0"/>
          </a:p>
          <a:p>
            <a:pPr algn="just">
              <a:lnSpc>
                <a:spcPct val="150000"/>
              </a:lnSpc>
            </a:pPr>
            <a:r>
              <a:rPr lang="en-US" b="1" dirty="0" smtClean="0"/>
              <a:t>Payroll costs</a:t>
            </a:r>
            <a:r>
              <a:rPr lang="en-US" dirty="0" smtClean="0"/>
              <a:t> have risen by </a:t>
            </a:r>
            <a:r>
              <a:rPr lang="en-US" u="sng" dirty="0" smtClean="0"/>
              <a:t>€8 million or 1%</a:t>
            </a:r>
            <a:r>
              <a:rPr lang="en-US" dirty="0"/>
              <a:t> </a:t>
            </a:r>
            <a:r>
              <a:rPr lang="en-US" dirty="0" smtClean="0"/>
              <a:t>and like-for-like</a:t>
            </a:r>
            <a:r>
              <a:rPr lang="en-US" dirty="0"/>
              <a:t>, </a:t>
            </a:r>
            <a:r>
              <a:rPr lang="en-US" dirty="0" smtClean="0"/>
              <a:t>by </a:t>
            </a:r>
            <a:r>
              <a:rPr lang="en-US" u="sng" dirty="0" smtClean="0"/>
              <a:t>€40 million or 4.6%</a:t>
            </a:r>
            <a:r>
              <a:rPr lang="en-US" dirty="0" smtClean="0"/>
              <a:t> notably reflecting the impact of countries subject to high inflation and the development of our teams in markets or businesses experiencing growth.</a:t>
            </a:r>
          </a:p>
          <a:p>
            <a:pPr algn="just">
              <a:lnSpc>
                <a:spcPct val="150000"/>
              </a:lnSpc>
            </a:pPr>
            <a:endParaRPr lang="en-US" dirty="0"/>
          </a:p>
          <a:p>
            <a:pPr algn="just">
              <a:lnSpc>
                <a:spcPct val="150000"/>
              </a:lnSpc>
            </a:pPr>
            <a:r>
              <a:rPr lang="en-US" b="1" dirty="0"/>
              <a:t>Depreciation, impairment and charges for provisions </a:t>
            </a:r>
            <a:r>
              <a:rPr lang="en-US" dirty="0"/>
              <a:t>have risen by </a:t>
            </a:r>
            <a:r>
              <a:rPr lang="en-US" u="sng" dirty="0"/>
              <a:t>€8 million or 6.4%</a:t>
            </a:r>
            <a:r>
              <a:rPr lang="en-US" dirty="0"/>
              <a:t> </a:t>
            </a:r>
            <a:r>
              <a:rPr lang="en-US" dirty="0" smtClean="0"/>
              <a:t>as a direct result of our capital expenditure policy.</a:t>
            </a:r>
            <a:endParaRPr lang="en-US" dirty="0"/>
          </a:p>
          <a:p>
            <a:pPr algn="just"/>
            <a:endParaRPr lang="en-US" dirty="0" smtClean="0"/>
          </a:p>
          <a:p>
            <a:pPr algn="just">
              <a:lnSpc>
                <a:spcPct val="150000"/>
              </a:lnSpc>
            </a:pPr>
            <a:r>
              <a:rPr lang="en-US" dirty="0" smtClean="0"/>
              <a:t>The fall of </a:t>
            </a:r>
            <a:r>
              <a:rPr lang="en-US" u="sng" dirty="0" smtClean="0"/>
              <a:t>€2 million or 0.5%</a:t>
            </a:r>
            <a:r>
              <a:rPr lang="en-US" dirty="0" smtClean="0"/>
              <a:t> in </a:t>
            </a:r>
            <a:r>
              <a:rPr lang="en-US" b="1" dirty="0" smtClean="0"/>
              <a:t>other operating income and expense </a:t>
            </a:r>
            <a:r>
              <a:rPr lang="en-US" dirty="0" smtClean="0"/>
              <a:t>essentially reflects control over professional fees, advertising and travel expenses during a turbulent period. In contrast, expenditure on leases and subcontract repairs and maintenance increased everywhere in response to our levels of business.</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70</a:t>
            </a:fld>
            <a:endParaRPr lang="fr-FR" dirty="0">
              <a:solidFill>
                <a:prstClr val="black"/>
              </a:solidFill>
            </a:endParaRPr>
          </a:p>
        </p:txBody>
      </p:sp>
    </p:spTree>
    <p:extLst>
      <p:ext uri="{BB962C8B-B14F-4D97-AF65-F5344CB8AC3E}">
        <p14:creationId xmlns:p14="http://schemas.microsoft.com/office/powerpoint/2010/main" val="2171315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30485" y="4603279"/>
            <a:ext cx="6380210" cy="4464496"/>
          </a:xfrm>
        </p:spPr>
        <p:txBody>
          <a:bodyPr/>
          <a:lstStyle/>
          <a:p>
            <a:pPr algn="just">
              <a:lnSpc>
                <a:spcPct val="150000"/>
              </a:lnSpc>
            </a:pPr>
            <a:r>
              <a:rPr lang="en-US" b="1" dirty="0" smtClean="0"/>
              <a:t>Current operating profit </a:t>
            </a:r>
            <a:r>
              <a:rPr lang="en-US" dirty="0" smtClean="0"/>
              <a:t>thus amounts to </a:t>
            </a:r>
            <a:r>
              <a:rPr lang="en-US" b="1" dirty="0" smtClean="0"/>
              <a:t>€177.6 million</a:t>
            </a:r>
            <a:r>
              <a:rPr lang="en-US" dirty="0" smtClean="0"/>
              <a:t> compared with €172.7 million at the end of December 2017, </a:t>
            </a:r>
            <a:r>
              <a:rPr lang="en-US" u="sng" dirty="0" smtClean="0"/>
              <a:t>increasing by €4.9 million or 2.9%</a:t>
            </a:r>
            <a:r>
              <a:rPr lang="en-US" dirty="0" smtClean="0"/>
              <a:t> as the result of our international growth.</a:t>
            </a:r>
          </a:p>
          <a:p>
            <a:pPr algn="just">
              <a:lnSpc>
                <a:spcPct val="150000"/>
              </a:lnSpc>
            </a:pPr>
            <a:endParaRPr lang="en-US" dirty="0" smtClean="0"/>
          </a:p>
          <a:p>
            <a:pPr algn="just">
              <a:lnSpc>
                <a:spcPct val="150000"/>
              </a:lnSpc>
            </a:pPr>
            <a:r>
              <a:rPr lang="en-US" dirty="0" smtClean="0"/>
              <a:t>At </a:t>
            </a:r>
            <a:r>
              <a:rPr lang="en-US" b="1" dirty="0" smtClean="0"/>
              <a:t>€159 million</a:t>
            </a:r>
            <a:r>
              <a:rPr lang="en-US" dirty="0" smtClean="0"/>
              <a:t>, ROC for </a:t>
            </a:r>
            <a:r>
              <a:rPr lang="en-US" b="1" dirty="0" smtClean="0"/>
              <a:t>Cheese Products </a:t>
            </a:r>
            <a:r>
              <a:rPr lang="en-US" dirty="0" smtClean="0"/>
              <a:t>increases by </a:t>
            </a:r>
            <a:r>
              <a:rPr lang="en-US" b="1" dirty="0" smtClean="0"/>
              <a:t>€11.7 million or 7.9%. </a:t>
            </a:r>
            <a:r>
              <a:rPr lang="en-US" b="0" dirty="0" smtClean="0"/>
              <a:t>The profitability of our international markets and changes in consolidation scope have largely offset the difficulties encountered in France and in Europe where price increases in certain markets had a negative effect on growth. But the rebound of the 2</a:t>
            </a:r>
            <a:r>
              <a:rPr lang="en-US" b="0" baseline="30000" dirty="0" smtClean="0"/>
              <a:t>nd</a:t>
            </a:r>
            <a:r>
              <a:rPr lang="en-US" b="0" dirty="0" smtClean="0"/>
              <a:t> semester has demonstrated the </a:t>
            </a:r>
            <a:r>
              <a:rPr lang="en-US" dirty="0" smtClean="0"/>
              <a:t>solidity of our cheese specialties business model and the strength of our brands. </a:t>
            </a:r>
          </a:p>
          <a:p>
            <a:pPr algn="just">
              <a:lnSpc>
                <a:spcPct val="150000"/>
              </a:lnSpc>
            </a:pPr>
            <a:endParaRPr lang="en-US" dirty="0" smtClean="0"/>
          </a:p>
          <a:p>
            <a:pPr algn="just">
              <a:lnSpc>
                <a:spcPct val="150000"/>
              </a:lnSpc>
            </a:pPr>
            <a:r>
              <a:rPr lang="en-US" b="1" dirty="0" smtClean="0"/>
              <a:t>At €41 million</a:t>
            </a:r>
            <a:r>
              <a:rPr lang="en-US" dirty="0"/>
              <a:t>, ROC for </a:t>
            </a:r>
            <a:r>
              <a:rPr lang="en-US" b="1" dirty="0" smtClean="0"/>
              <a:t>Other Dairy Products</a:t>
            </a:r>
            <a:r>
              <a:rPr lang="en-US" dirty="0" smtClean="0"/>
              <a:t> contracts by </a:t>
            </a:r>
            <a:r>
              <a:rPr lang="en-US" b="1" dirty="0" smtClean="0"/>
              <a:t>€2.8 million or 6,5%</a:t>
            </a:r>
            <a:r>
              <a:rPr lang="en-US" dirty="0" smtClean="0"/>
              <a:t> </a:t>
            </a:r>
            <a:r>
              <a:rPr lang="en-US" dirty="0"/>
              <a:t>d</a:t>
            </a:r>
            <a:r>
              <a:rPr lang="en-US" dirty="0" smtClean="0"/>
              <a:t>irectly reflecting the evolution in the underlying dairy product markets with improvement for butter and cream offset by the plunge in world prices for milk powder and ingredients affected by the level of European inventories. That situation was however somewhat contained by the dynamism of our exports and by the strong performance of South America.</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71</a:t>
            </a:fld>
            <a:endParaRPr lang="fr-FR" dirty="0">
              <a:solidFill>
                <a:prstClr val="black"/>
              </a:solidFill>
            </a:endParaRPr>
          </a:p>
        </p:txBody>
      </p:sp>
    </p:spTree>
    <p:extLst>
      <p:ext uri="{BB962C8B-B14F-4D97-AF65-F5344CB8AC3E}">
        <p14:creationId xmlns:p14="http://schemas.microsoft.com/office/powerpoint/2010/main" val="3096143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6627" y="4715153"/>
            <a:ext cx="6168554" cy="4466987"/>
          </a:xfrm>
        </p:spPr>
        <p:txBody>
          <a:bodyPr/>
          <a:lstStyle/>
          <a:p>
            <a:pPr algn="just">
              <a:lnSpc>
                <a:spcPct val="150000"/>
              </a:lnSpc>
            </a:pPr>
            <a:r>
              <a:rPr lang="en-US" dirty="0" smtClean="0"/>
              <a:t>We note that </a:t>
            </a:r>
            <a:r>
              <a:rPr lang="en-US" u="sng" dirty="0" smtClean="0"/>
              <a:t>France</a:t>
            </a:r>
            <a:r>
              <a:rPr lang="en-US" dirty="0" smtClean="0"/>
              <a:t> </a:t>
            </a:r>
            <a:r>
              <a:rPr lang="en-US" b="1" dirty="0" smtClean="0"/>
              <a:t>lost 7.3% of total operating profit </a:t>
            </a:r>
            <a:r>
              <a:rPr lang="en-US" dirty="0" smtClean="0"/>
              <a:t>in 2018 under pressure from the milk crisis and the difficulty of passing price increases on to retailers.</a:t>
            </a:r>
          </a:p>
          <a:p>
            <a:pPr algn="just">
              <a:lnSpc>
                <a:spcPct val="150000"/>
              </a:lnSpc>
            </a:pPr>
            <a:endParaRPr lang="en-US" baseline="0" dirty="0" smtClean="0"/>
          </a:p>
          <a:p>
            <a:pPr algn="just">
              <a:lnSpc>
                <a:spcPct val="150000"/>
              </a:lnSpc>
            </a:pPr>
            <a:r>
              <a:rPr lang="en-US" dirty="0" smtClean="0"/>
              <a:t>The consolidated impact of that contraction has been </a:t>
            </a:r>
            <a:r>
              <a:rPr lang="en-US" b="1" dirty="0" smtClean="0"/>
              <a:t>offset by growth in Europe and the rest of the world</a:t>
            </a:r>
            <a:r>
              <a:rPr lang="en-US" dirty="0" smtClean="0"/>
              <a:t>.</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72</a:t>
            </a:fld>
            <a:endParaRPr lang="fr-FR" dirty="0">
              <a:solidFill>
                <a:prstClr val="black"/>
              </a:solidFill>
            </a:endParaRPr>
          </a:p>
        </p:txBody>
      </p:sp>
    </p:spTree>
    <p:extLst>
      <p:ext uri="{BB962C8B-B14F-4D97-AF65-F5344CB8AC3E}">
        <p14:creationId xmlns:p14="http://schemas.microsoft.com/office/powerpoint/2010/main" val="3915671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a:xfrm>
            <a:off x="397242" y="4603279"/>
            <a:ext cx="6309945" cy="5112568"/>
          </a:xfrm>
        </p:spPr>
        <p:txBody>
          <a:bodyPr/>
          <a:lstStyle/>
          <a:p>
            <a:pPr algn="just">
              <a:lnSpc>
                <a:spcPct val="150000"/>
              </a:lnSpc>
            </a:pPr>
            <a:r>
              <a:rPr lang="en-US" dirty="0" smtClean="0"/>
              <a:t>The graph shows that </a:t>
            </a:r>
            <a:r>
              <a:rPr lang="en-US" b="1" dirty="0" smtClean="0"/>
              <a:t>current operating profit for </a:t>
            </a:r>
            <a:r>
              <a:rPr lang="en-US" b="1" dirty="0" err="1" smtClean="0"/>
              <a:t>Savencia</a:t>
            </a:r>
            <a:r>
              <a:rPr lang="en-US" b="1" dirty="0" smtClean="0"/>
              <a:t> </a:t>
            </a:r>
            <a:r>
              <a:rPr lang="en-US" b="1" dirty="0" err="1" smtClean="0"/>
              <a:t>Fromage</a:t>
            </a:r>
            <a:r>
              <a:rPr lang="en-US" b="1" dirty="0" smtClean="0"/>
              <a:t> &amp; Dairy (in blue) </a:t>
            </a:r>
            <a:r>
              <a:rPr lang="en-US" dirty="0" smtClean="0"/>
              <a:t>reached </a:t>
            </a:r>
            <a:r>
              <a:rPr lang="en-US" b="1" dirty="0" smtClean="0"/>
              <a:t>3.7% </a:t>
            </a:r>
            <a:r>
              <a:rPr lang="en-US" dirty="0" smtClean="0"/>
              <a:t>at the end of 2018, rising slightly by </a:t>
            </a:r>
            <a:r>
              <a:rPr lang="en-US" b="1" dirty="0" smtClean="0"/>
              <a:t>0.1 percentage point</a:t>
            </a:r>
            <a:r>
              <a:rPr lang="en-US" dirty="0" smtClean="0"/>
              <a:t>. The change, as already noted, is mainly the result of international growth and of the contribution of our recent acquisitions.</a:t>
            </a:r>
          </a:p>
          <a:p>
            <a:pPr algn="just"/>
            <a:endParaRPr lang="en-US" dirty="0" smtClean="0"/>
          </a:p>
          <a:p>
            <a:pPr algn="just">
              <a:lnSpc>
                <a:spcPct val="150000"/>
              </a:lnSpc>
            </a:pPr>
            <a:r>
              <a:rPr lang="en-US" dirty="0" smtClean="0"/>
              <a:t>Current </a:t>
            </a:r>
            <a:r>
              <a:rPr lang="en-US" dirty="0"/>
              <a:t>operating profit for </a:t>
            </a:r>
            <a:r>
              <a:rPr lang="en-US" b="1" dirty="0" smtClean="0"/>
              <a:t>Cheese Products (in red), rising from 5.3% to 5.7%</a:t>
            </a:r>
            <a:r>
              <a:rPr lang="en-US" dirty="0" smtClean="0"/>
              <a:t>, </a:t>
            </a:r>
            <a:r>
              <a:rPr lang="en-US" dirty="0"/>
              <a:t>reflects the contribution of our recent </a:t>
            </a:r>
            <a:r>
              <a:rPr lang="en-US" dirty="0" smtClean="0"/>
              <a:t>acquisitions and international development. </a:t>
            </a:r>
            <a:r>
              <a:rPr lang="en-US" dirty="0"/>
              <a:t>Current operating profit for </a:t>
            </a:r>
            <a:r>
              <a:rPr lang="en-US" b="1" dirty="0"/>
              <a:t>Other Dairy </a:t>
            </a:r>
            <a:r>
              <a:rPr lang="en-US" b="1" dirty="0" smtClean="0"/>
              <a:t>Products (in green)</a:t>
            </a:r>
            <a:r>
              <a:rPr lang="en-US" dirty="0" smtClean="0"/>
              <a:t>, at </a:t>
            </a:r>
            <a:r>
              <a:rPr lang="en-US" b="1" dirty="0" smtClean="0"/>
              <a:t>1.9%</a:t>
            </a:r>
            <a:r>
              <a:rPr lang="en-US" dirty="0" smtClean="0"/>
              <a:t>, is virtually stable despite the plunge in world prices for industrial products (milk powders and whey).</a:t>
            </a:r>
          </a:p>
          <a:p>
            <a:pPr algn="just"/>
            <a:endParaRPr lang="en-US" dirty="0" smtClean="0"/>
          </a:p>
          <a:p>
            <a:pPr algn="just">
              <a:lnSpc>
                <a:spcPct val="150000"/>
              </a:lnSpc>
            </a:pPr>
            <a:r>
              <a:rPr lang="en-US" dirty="0" smtClean="0"/>
              <a:t>These contrasting results support our strategy of </a:t>
            </a:r>
            <a:r>
              <a:rPr lang="en-US" u="sng" dirty="0" smtClean="0"/>
              <a:t>development of added value products in both our IFRS operating segments</a:t>
            </a:r>
            <a:r>
              <a:rPr lang="en-US" dirty="0" smtClean="0"/>
              <a:t> and </a:t>
            </a:r>
            <a:r>
              <a:rPr lang="en-US" u="sng" dirty="0" smtClean="0"/>
              <a:t>reinforcement of our international operations</a:t>
            </a:r>
            <a:r>
              <a:rPr lang="en-US" dirty="0" smtClean="0"/>
              <a:t>, a strategy which has enabled </a:t>
            </a:r>
            <a:r>
              <a:rPr lang="en-US" dirty="0" err="1" smtClean="0"/>
              <a:t>Savencia</a:t>
            </a:r>
            <a:r>
              <a:rPr lang="en-US" dirty="0" smtClean="0"/>
              <a:t> </a:t>
            </a:r>
            <a:r>
              <a:rPr lang="en-US" dirty="0" err="1" smtClean="0"/>
              <a:t>Fromage</a:t>
            </a:r>
            <a:r>
              <a:rPr lang="en-US" dirty="0" smtClean="0"/>
              <a:t> &amp; Dairy to attenuate the negative effects of the milk crisis.</a:t>
            </a:r>
          </a:p>
          <a:p>
            <a:pPr algn="just">
              <a:lnSpc>
                <a:spcPct val="150000"/>
              </a:lnSpc>
            </a:pPr>
            <a:endParaRPr lang="en-US" dirty="0" smtClean="0"/>
          </a:p>
          <a:p>
            <a:pPr algn="just">
              <a:lnSpc>
                <a:spcPct val="150000"/>
              </a:lnSpc>
            </a:pPr>
            <a:r>
              <a:rPr lang="en-US" dirty="0" smtClean="0"/>
              <a:t>It must finally be noted that the operating margin rate in France remains lower than in all our other geographical zones:</a:t>
            </a:r>
            <a:endParaRPr lang="en-US" dirty="0"/>
          </a:p>
          <a:p>
            <a:pPr algn="just">
              <a:lnSpc>
                <a:spcPct val="150000"/>
              </a:lnSpc>
            </a:pPr>
            <a:r>
              <a:rPr lang="en-US" sz="800" i="1" dirty="0" smtClean="0"/>
              <a:t>	2017	2018</a:t>
            </a:r>
          </a:p>
          <a:p>
            <a:pPr algn="just">
              <a:lnSpc>
                <a:spcPct val="150000"/>
              </a:lnSpc>
            </a:pPr>
            <a:r>
              <a:rPr lang="en-US" sz="800" i="1" dirty="0" smtClean="0"/>
              <a:t>France 	2.5%	2.2%</a:t>
            </a:r>
          </a:p>
          <a:p>
            <a:pPr algn="just">
              <a:lnSpc>
                <a:spcPct val="150000"/>
              </a:lnSpc>
            </a:pPr>
            <a:r>
              <a:rPr lang="en-US" sz="800" i="1" dirty="0" smtClean="0"/>
              <a:t>Europe	3.2%	3.3%</a:t>
            </a:r>
          </a:p>
          <a:p>
            <a:pPr algn="just">
              <a:lnSpc>
                <a:spcPct val="150000"/>
              </a:lnSpc>
            </a:pPr>
            <a:r>
              <a:rPr lang="en-US" sz="800" i="1" dirty="0" smtClean="0"/>
              <a:t>International	4.9%	5.6%</a:t>
            </a:r>
            <a:endParaRPr lang="en-US" sz="800" i="1" dirty="0"/>
          </a:p>
        </p:txBody>
      </p:sp>
    </p:spTree>
    <p:extLst>
      <p:ext uri="{BB962C8B-B14F-4D97-AF65-F5344CB8AC3E}">
        <p14:creationId xmlns:p14="http://schemas.microsoft.com/office/powerpoint/2010/main" val="621747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02493" y="4715154"/>
            <a:ext cx="6192687" cy="4136598"/>
          </a:xfrm>
        </p:spPr>
        <p:txBody>
          <a:bodyPr/>
          <a:lstStyle/>
          <a:p>
            <a:pPr algn="just">
              <a:lnSpc>
                <a:spcPct val="150000"/>
              </a:lnSpc>
            </a:pPr>
            <a:r>
              <a:rPr lang="en-US" strike="noStrike" dirty="0" smtClean="0"/>
              <a:t>We have analyzed average headcount:</a:t>
            </a:r>
          </a:p>
          <a:p>
            <a:pPr marL="174708" indent="-174708" algn="just">
              <a:lnSpc>
                <a:spcPct val="150000"/>
              </a:lnSpc>
              <a:buFontTx/>
              <a:buChar char="-"/>
            </a:pPr>
            <a:r>
              <a:rPr lang="en-US" strike="noStrike" dirty="0" smtClean="0"/>
              <a:t>By geographical zone on the left, and</a:t>
            </a:r>
          </a:p>
          <a:p>
            <a:pPr marL="174708" indent="-174708" algn="just">
              <a:lnSpc>
                <a:spcPct val="150000"/>
              </a:lnSpc>
              <a:buFontTx/>
              <a:buChar char="-"/>
            </a:pPr>
            <a:r>
              <a:rPr lang="en-US" dirty="0" smtClean="0"/>
              <a:t>By operating segment on the right.</a:t>
            </a:r>
            <a:endParaRPr lang="en-US" strike="noStrike" dirty="0" smtClean="0"/>
          </a:p>
          <a:p>
            <a:pPr algn="just">
              <a:lnSpc>
                <a:spcPct val="150000"/>
              </a:lnSpc>
            </a:pPr>
            <a:endParaRPr lang="en-US" strike="noStrike" dirty="0" smtClean="0"/>
          </a:p>
          <a:p>
            <a:pPr algn="just">
              <a:lnSpc>
                <a:spcPct val="150000"/>
              </a:lnSpc>
            </a:pPr>
            <a:r>
              <a:rPr lang="en-US" dirty="0"/>
              <a:t>With average </a:t>
            </a:r>
            <a:r>
              <a:rPr lang="en-US" dirty="0" smtClean="0"/>
              <a:t>headcount of </a:t>
            </a:r>
            <a:r>
              <a:rPr lang="en-US" strike="noStrike" dirty="0" smtClean="0"/>
              <a:t>19,888 employees in 2018, total employees rose by </a:t>
            </a:r>
            <a:r>
              <a:rPr lang="en-US" u="sng" strike="noStrike" dirty="0" smtClean="0"/>
              <a:t>743 employees or 3.9%</a:t>
            </a:r>
            <a:r>
              <a:rPr lang="en-US" strike="noStrike" dirty="0" smtClean="0"/>
              <a:t> mainly reflecting consolidati</a:t>
            </a:r>
            <a:r>
              <a:rPr lang="en-US" dirty="0" smtClean="0"/>
              <a:t>on scope and business growth in </a:t>
            </a:r>
            <a:r>
              <a:rPr lang="en-US" b="1" dirty="0" smtClean="0"/>
              <a:t>Europe</a:t>
            </a:r>
            <a:r>
              <a:rPr lang="en-US" dirty="0" smtClean="0"/>
              <a:t> (in yellow on the left with </a:t>
            </a:r>
            <a:r>
              <a:rPr lang="en-US" i="1" dirty="0" smtClean="0"/>
              <a:t>+654 EFTEs</a:t>
            </a:r>
            <a:r>
              <a:rPr lang="en-US" dirty="0" smtClean="0"/>
              <a:t>) and growth in </a:t>
            </a:r>
            <a:r>
              <a:rPr lang="en-US" b="1" strike="noStrike" dirty="0" smtClean="0"/>
              <a:t>Cheese Products </a:t>
            </a:r>
            <a:r>
              <a:rPr lang="en-US" strike="noStrike" dirty="0" smtClean="0"/>
              <a:t>(in pink on the right with </a:t>
            </a:r>
            <a:r>
              <a:rPr lang="en-US" i="1" strike="noStrike" dirty="0" smtClean="0"/>
              <a:t>+726 EFTEs</a:t>
            </a:r>
            <a:r>
              <a:rPr lang="en-US" strike="noStrike" dirty="0" smtClean="0"/>
              <a:t>). </a:t>
            </a:r>
          </a:p>
          <a:p>
            <a:pPr algn="just">
              <a:lnSpc>
                <a:spcPct val="150000"/>
              </a:lnSpc>
            </a:pPr>
            <a:endParaRPr lang="en-US" strike="noStrike" dirty="0" smtClean="0"/>
          </a:p>
          <a:p>
            <a:pPr algn="just">
              <a:lnSpc>
                <a:spcPct val="150000"/>
              </a:lnSpc>
            </a:pPr>
            <a:r>
              <a:rPr lang="en-US" i="1" strike="noStrike" dirty="0" smtClean="0"/>
              <a:t>(NB: </a:t>
            </a:r>
            <a:r>
              <a:rPr lang="en-US" i="1" strike="noStrike" dirty="0" smtClean="0">
                <a:sym typeface="Wingdings" panose="05000000000000000000" pitchFamily="2" charset="2"/>
              </a:rPr>
              <a:t>the figures for 2017 have been reduced in China (BSI) by 340 EFTEs comprising </a:t>
            </a:r>
            <a:r>
              <a:rPr lang="en-US" i="1" u="sng" strike="noStrike" dirty="0" smtClean="0">
                <a:sym typeface="Wingdings" panose="05000000000000000000" pitchFamily="2" charset="2"/>
              </a:rPr>
              <a:t>external promoters</a:t>
            </a:r>
            <a:r>
              <a:rPr lang="en-US" i="1" strike="noStrike" dirty="0" smtClean="0">
                <a:sym typeface="Wingdings" panose="05000000000000000000" pitchFamily="2" charset="2"/>
              </a:rPr>
              <a:t> historically included in headcount but excluded for the purposes of the present presentation.)</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74</a:t>
            </a:fld>
            <a:endParaRPr lang="fr-FR" dirty="0">
              <a:solidFill>
                <a:prstClr val="black"/>
              </a:solidFill>
            </a:endParaRPr>
          </a:p>
        </p:txBody>
      </p:sp>
    </p:spTree>
    <p:extLst>
      <p:ext uri="{BB962C8B-B14F-4D97-AF65-F5344CB8AC3E}">
        <p14:creationId xmlns:p14="http://schemas.microsoft.com/office/powerpoint/2010/main" val="34314745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90488" y="4603279"/>
            <a:ext cx="6616700" cy="4825304"/>
          </a:xfrm>
        </p:spPr>
        <p:txBody>
          <a:bodyPr/>
          <a:lstStyle/>
          <a:p>
            <a:pPr algn="just">
              <a:lnSpc>
                <a:spcPct val="150000"/>
              </a:lnSpc>
            </a:pPr>
            <a:r>
              <a:rPr lang="en-US" b="1" dirty="0" smtClean="0"/>
              <a:t>Other operating income and expense </a:t>
            </a:r>
            <a:r>
              <a:rPr lang="en-US" b="0" baseline="0" dirty="0" smtClean="0"/>
              <a:t>amounted to -</a:t>
            </a:r>
            <a:r>
              <a:rPr lang="en-US" dirty="0" smtClean="0"/>
              <a:t>€61.7 million in 2018 compared with -€19.5 million for 2017. </a:t>
            </a:r>
            <a:r>
              <a:rPr lang="en-US" dirty="0"/>
              <a:t>T</a:t>
            </a:r>
            <a:r>
              <a:rPr lang="en-US" dirty="0" smtClean="0"/>
              <a:t>hey mainly included:</a:t>
            </a:r>
          </a:p>
          <a:p>
            <a:pPr algn="just"/>
            <a:endParaRPr lang="en-US" dirty="0" smtClean="0"/>
          </a:p>
          <a:p>
            <a:pPr marL="291179" indent="-291179" algn="just">
              <a:lnSpc>
                <a:spcPct val="150000"/>
              </a:lnSpc>
              <a:buFontTx/>
              <a:buChar char="-"/>
            </a:pPr>
            <a:r>
              <a:rPr lang="en-US" b="1" dirty="0" smtClean="0">
                <a:solidFill>
                  <a:schemeClr val="tx1"/>
                </a:solidFill>
              </a:rPr>
              <a:t>Restructuring provisions </a:t>
            </a:r>
            <a:r>
              <a:rPr lang="en-US" dirty="0" smtClean="0">
                <a:solidFill>
                  <a:schemeClr val="tx1"/>
                </a:solidFill>
              </a:rPr>
              <a:t>of -</a:t>
            </a:r>
            <a:r>
              <a:rPr lang="en-US" b="1" dirty="0" smtClean="0">
                <a:solidFill>
                  <a:schemeClr val="tx1"/>
                </a:solidFill>
              </a:rPr>
              <a:t>€46.3 million </a:t>
            </a:r>
            <a:r>
              <a:rPr lang="en-US" b="0" dirty="0" smtClean="0">
                <a:solidFill>
                  <a:schemeClr val="tx1"/>
                </a:solidFill>
              </a:rPr>
              <a:t>destined to cover the cost of projects announced in 2018 including the closure of 3 factories in Europe </a:t>
            </a:r>
            <a:r>
              <a:rPr lang="en-US" sz="900" b="0" dirty="0" smtClean="0">
                <a:solidFill>
                  <a:schemeClr val="tx1"/>
                </a:solidFill>
              </a:rPr>
              <a:t>(</a:t>
            </a:r>
            <a:r>
              <a:rPr lang="en-US" sz="900" b="0" i="1" dirty="0" smtClean="0">
                <a:solidFill>
                  <a:schemeClr val="tx1"/>
                </a:solidFill>
              </a:rPr>
              <a:t>France, Poland and the Czech Republic)</a:t>
            </a:r>
            <a:r>
              <a:rPr lang="en-US" b="0" i="0" dirty="0" smtClean="0">
                <a:solidFill>
                  <a:schemeClr val="tx1"/>
                </a:solidFill>
              </a:rPr>
              <a:t> and the pooling of certain administrative, commercial and marketing services with a view to reinforcing competencies;</a:t>
            </a:r>
          </a:p>
          <a:p>
            <a:pPr algn="just"/>
            <a:endParaRPr lang="en-US" dirty="0" smtClean="0">
              <a:solidFill>
                <a:schemeClr val="tx1"/>
              </a:solidFill>
            </a:endParaRPr>
          </a:p>
          <a:p>
            <a:pPr marL="291179" indent="-291179" algn="just">
              <a:lnSpc>
                <a:spcPct val="150000"/>
              </a:lnSpc>
              <a:buFontTx/>
              <a:buChar char="-"/>
            </a:pPr>
            <a:r>
              <a:rPr lang="en-US" b="1" dirty="0" smtClean="0">
                <a:solidFill>
                  <a:schemeClr val="tx1"/>
                </a:solidFill>
              </a:rPr>
              <a:t>-€6 million of impairment of assets</a:t>
            </a:r>
            <a:r>
              <a:rPr lang="en-US" dirty="0" smtClean="0">
                <a:solidFill>
                  <a:schemeClr val="tx1"/>
                </a:solidFill>
              </a:rPr>
              <a:t> in South America and Eastern Europe; and</a:t>
            </a:r>
          </a:p>
          <a:p>
            <a:pPr marL="291179" indent="-291179" algn="just">
              <a:buFontTx/>
              <a:buChar char="-"/>
            </a:pPr>
            <a:endParaRPr lang="en-US" dirty="0" smtClean="0">
              <a:solidFill>
                <a:schemeClr val="tx1"/>
              </a:solidFill>
            </a:endParaRPr>
          </a:p>
          <a:p>
            <a:pPr marL="291179" indent="-291179" algn="just">
              <a:buFontTx/>
              <a:buChar char="-"/>
            </a:pPr>
            <a:r>
              <a:rPr lang="en-US" b="1" dirty="0" smtClean="0">
                <a:solidFill>
                  <a:schemeClr val="tx1"/>
                </a:solidFill>
              </a:rPr>
              <a:t>-€9.4 million </a:t>
            </a:r>
            <a:r>
              <a:rPr lang="en-US" dirty="0" smtClean="0">
                <a:solidFill>
                  <a:schemeClr val="tx1"/>
                </a:solidFill>
              </a:rPr>
              <a:t>of </a:t>
            </a:r>
            <a:r>
              <a:rPr lang="en-US" b="1" dirty="0" smtClean="0">
                <a:solidFill>
                  <a:schemeClr val="tx1"/>
                </a:solidFill>
              </a:rPr>
              <a:t>litigation etc</a:t>
            </a:r>
            <a:r>
              <a:rPr lang="en-US" sz="1100" dirty="0"/>
              <a:t>.</a:t>
            </a:r>
            <a:endParaRPr lang="en-US" sz="1100" dirty="0" smtClean="0">
              <a:solidFill>
                <a:schemeClr val="tx1"/>
              </a:solidFill>
            </a:endParaRPr>
          </a:p>
          <a:p>
            <a:pPr algn="just">
              <a:lnSpc>
                <a:spcPct val="150000"/>
              </a:lnSpc>
            </a:pPr>
            <a:r>
              <a:rPr lang="en-US" sz="1100" i="1" dirty="0" smtClean="0">
                <a:solidFill>
                  <a:schemeClr val="tx1"/>
                </a:solidFill>
              </a:rPr>
              <a:t>         (of which -€8.8 million for </a:t>
            </a:r>
            <a:r>
              <a:rPr lang="en-US" sz="1100" i="1" dirty="0" err="1" smtClean="0">
                <a:solidFill>
                  <a:schemeClr val="tx1"/>
                </a:solidFill>
              </a:rPr>
              <a:t>Sodilac</a:t>
            </a:r>
            <a:r>
              <a:rPr lang="en-US" sz="1100" i="1" dirty="0" smtClean="0">
                <a:solidFill>
                  <a:schemeClr val="tx1"/>
                </a:solidFill>
              </a:rPr>
              <a:t> and -€0.5 million for </a:t>
            </a:r>
            <a:r>
              <a:rPr lang="en-US" sz="1100" i="1" dirty="0" err="1" smtClean="0">
                <a:solidFill>
                  <a:schemeClr val="tx1"/>
                </a:solidFill>
              </a:rPr>
              <a:t>Polenghi</a:t>
            </a:r>
            <a:r>
              <a:rPr lang="en-US" sz="1100" i="1" dirty="0" smtClean="0">
                <a:solidFill>
                  <a:schemeClr val="tx1"/>
                </a:solidFill>
              </a:rPr>
              <a:t> AGF).</a:t>
            </a:r>
            <a:endParaRPr lang="en-US" sz="1100" dirty="0" smtClean="0">
              <a:solidFill>
                <a:schemeClr val="tx1"/>
              </a:solidFill>
            </a:endParaRPr>
          </a:p>
          <a:p>
            <a:pPr marL="291179" indent="-291179" algn="just">
              <a:buFontTx/>
              <a:buChar char="-"/>
            </a:pPr>
            <a:endParaRPr lang="en-US" sz="1100" dirty="0" smtClean="0">
              <a:solidFill>
                <a:schemeClr val="tx1"/>
              </a:solidFill>
            </a:endParaRPr>
          </a:p>
          <a:p>
            <a:pPr algn="just"/>
            <a:r>
              <a:rPr lang="en-US" sz="1100" i="1" dirty="0" smtClean="0"/>
              <a:t>(2017 = -19.5 M€ of which: -5.3 M€ for restructuring (France -2.6 // India -1.0 // Europe -0.9 // Argentina -0.8); </a:t>
            </a:r>
            <a:br>
              <a:rPr lang="en-US" sz="1100" i="1" dirty="0" smtClean="0"/>
            </a:br>
            <a:r>
              <a:rPr lang="en-US" sz="1100" i="1" dirty="0" smtClean="0"/>
              <a:t>-12.5 M€ for impairment (</a:t>
            </a:r>
            <a:r>
              <a:rPr lang="en-US" sz="1100" i="1" dirty="0" err="1" smtClean="0"/>
              <a:t>Polenghi-Bonprôle</a:t>
            </a:r>
            <a:r>
              <a:rPr lang="en-US" sz="1100" i="1" dirty="0" smtClean="0"/>
              <a:t> -10.4 // </a:t>
            </a:r>
            <a:r>
              <a:rPr lang="en-US" sz="1100" i="1" dirty="0" err="1" smtClean="0"/>
              <a:t>Paslek</a:t>
            </a:r>
            <a:r>
              <a:rPr lang="en-US" sz="1100" i="1" dirty="0" smtClean="0"/>
              <a:t> -2.0) ; -1.7 M€ of other items (</a:t>
            </a:r>
            <a:r>
              <a:rPr lang="en-US" sz="1100" i="1" dirty="0" err="1" smtClean="0"/>
              <a:t>Berthaut</a:t>
            </a:r>
            <a:r>
              <a:rPr lang="en-US" sz="1100" i="1" dirty="0" smtClean="0"/>
              <a:t> insurance and </a:t>
            </a:r>
            <a:r>
              <a:rPr lang="en-US" sz="1100" i="1" dirty="0" err="1" smtClean="0"/>
              <a:t>Guilloteau</a:t>
            </a:r>
            <a:r>
              <a:rPr lang="en-US" sz="1100" i="1" dirty="0" smtClean="0"/>
              <a:t> compensation +2.6 // </a:t>
            </a:r>
            <a:r>
              <a:rPr lang="en-US" sz="1100" i="1" dirty="0" err="1" smtClean="0"/>
              <a:t>Blandin</a:t>
            </a:r>
            <a:r>
              <a:rPr lang="en-US" sz="1100" i="1" dirty="0" smtClean="0"/>
              <a:t> receivables -3.7 // </a:t>
            </a:r>
            <a:r>
              <a:rPr lang="en-US" sz="1100" i="1" dirty="0" err="1" smtClean="0"/>
              <a:t>Sodilac</a:t>
            </a:r>
            <a:r>
              <a:rPr lang="en-US" sz="1100" i="1" dirty="0" smtClean="0"/>
              <a:t> China -0.8.)</a:t>
            </a:r>
          </a:p>
          <a:p>
            <a:pPr algn="just"/>
            <a:r>
              <a:rPr lang="en-US" sz="1100" i="1" dirty="0" smtClean="0"/>
              <a:t>(2016 = -6.1 M€ </a:t>
            </a:r>
            <a:r>
              <a:rPr lang="en-US" sz="1100" i="1" dirty="0"/>
              <a:t>of </a:t>
            </a:r>
            <a:r>
              <a:rPr lang="en-US" sz="1100" i="1" dirty="0" smtClean="0"/>
              <a:t>which: -3.8 M€ </a:t>
            </a:r>
            <a:r>
              <a:rPr lang="en-US" sz="1100" i="1" dirty="0"/>
              <a:t>for restructuring </a:t>
            </a:r>
            <a:r>
              <a:rPr lang="en-US" sz="1100" i="1" dirty="0" smtClean="0"/>
              <a:t>(1.4 of </a:t>
            </a:r>
            <a:r>
              <a:rPr lang="en-US" sz="1100" i="1" dirty="0" err="1" smtClean="0"/>
              <a:t>Alizé</a:t>
            </a:r>
            <a:r>
              <a:rPr lang="en-US" sz="1100" i="1" dirty="0" smtClean="0"/>
              <a:t> 21 fees); -13.0 M€ for impairment (</a:t>
            </a:r>
            <a:r>
              <a:rPr lang="en-US" sz="1100" i="1" dirty="0" err="1" smtClean="0"/>
              <a:t>Polenghi</a:t>
            </a:r>
            <a:r>
              <a:rPr lang="en-US" sz="1100" i="1" dirty="0" smtClean="0"/>
              <a:t> -11.8 // LCDF -1.0); 10.7 M€ </a:t>
            </a:r>
            <a:r>
              <a:rPr lang="en-US" sz="1100" i="1" dirty="0"/>
              <a:t>of other items </a:t>
            </a:r>
            <a:r>
              <a:rPr lang="en-US" sz="1100" i="1" dirty="0" smtClean="0"/>
              <a:t>(+6.0 Tianjin &amp; </a:t>
            </a:r>
            <a:r>
              <a:rPr lang="en-US" sz="1100" i="1" dirty="0" err="1" smtClean="0"/>
              <a:t>Berthaut</a:t>
            </a:r>
            <a:r>
              <a:rPr lang="en-US" sz="1100" i="1" dirty="0" smtClean="0"/>
              <a:t> </a:t>
            </a:r>
            <a:r>
              <a:rPr lang="en-US" sz="1100" i="1" dirty="0"/>
              <a:t>insurance</a:t>
            </a:r>
            <a:r>
              <a:rPr lang="en-US" sz="1100" i="1" dirty="0" smtClean="0"/>
              <a:t> // +3.7 for US pension plan closure.)</a:t>
            </a:r>
          </a:p>
          <a:p>
            <a:pPr algn="just"/>
            <a:r>
              <a:rPr lang="en-US" sz="1100" i="1" dirty="0" smtClean="0"/>
              <a:t>(2015 = -33.2 M€ </a:t>
            </a:r>
            <a:r>
              <a:rPr lang="en-US" sz="1100" i="1" dirty="0"/>
              <a:t>of </a:t>
            </a:r>
            <a:r>
              <a:rPr lang="en-US" sz="1100" i="1" dirty="0" smtClean="0"/>
              <a:t>which: -11 M€ for impairment (</a:t>
            </a:r>
            <a:r>
              <a:rPr lang="en-US" sz="1100" i="1" dirty="0" err="1" smtClean="0"/>
              <a:t>Milkaut</a:t>
            </a:r>
            <a:r>
              <a:rPr lang="en-US" sz="1100" i="1" dirty="0" smtClean="0"/>
              <a:t>); -13.4 M€ </a:t>
            </a:r>
            <a:r>
              <a:rPr lang="en-US" sz="1100" i="1" dirty="0"/>
              <a:t>for restructuring </a:t>
            </a:r>
            <a:r>
              <a:rPr lang="en-US" sz="1100" i="1" dirty="0" smtClean="0"/>
              <a:t>(Arias -7.8 // France -4.6 // </a:t>
            </a:r>
            <a:r>
              <a:rPr lang="en-US" sz="1100" i="1" dirty="0" err="1" smtClean="0"/>
              <a:t>Milkaut</a:t>
            </a:r>
            <a:r>
              <a:rPr lang="en-US" sz="1100" i="1" dirty="0" smtClean="0"/>
              <a:t> 11); loss of sale of </a:t>
            </a:r>
            <a:r>
              <a:rPr lang="en-US" sz="1100" i="1" dirty="0" err="1" smtClean="0"/>
              <a:t>Capsa</a:t>
            </a:r>
            <a:r>
              <a:rPr lang="en-US" sz="1100" i="1" dirty="0" smtClean="0"/>
              <a:t> -13.2 M€; +4.4 M€ gain on litigation and other items.)</a:t>
            </a:r>
            <a:endParaRPr lang="en-US" sz="1100" i="1"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75</a:t>
            </a:fld>
            <a:endParaRPr lang="fr-FR" dirty="0">
              <a:solidFill>
                <a:prstClr val="black"/>
              </a:solidFill>
            </a:endParaRPr>
          </a:p>
        </p:txBody>
      </p:sp>
    </p:spTree>
    <p:extLst>
      <p:ext uri="{BB962C8B-B14F-4D97-AF65-F5344CB8AC3E}">
        <p14:creationId xmlns:p14="http://schemas.microsoft.com/office/powerpoint/2010/main" val="301371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326627" y="4715153"/>
            <a:ext cx="6074599" cy="4938437"/>
          </a:xfrm>
        </p:spPr>
        <p:txBody>
          <a:bodyPr/>
          <a:lstStyle/>
          <a:p>
            <a:pPr algn="just">
              <a:lnSpc>
                <a:spcPct val="150000"/>
              </a:lnSpc>
            </a:pPr>
            <a:r>
              <a:rPr lang="en-US" dirty="0" smtClean="0"/>
              <a:t>At </a:t>
            </a:r>
            <a:r>
              <a:rPr lang="en-US" b="1" dirty="0" smtClean="0"/>
              <a:t>€18.4 million</a:t>
            </a:r>
            <a:r>
              <a:rPr lang="en-US" dirty="0" smtClean="0"/>
              <a:t>, </a:t>
            </a:r>
            <a:r>
              <a:rPr lang="en-US" b="1" dirty="0" smtClean="0"/>
              <a:t>net financial expense </a:t>
            </a:r>
            <a:r>
              <a:rPr lang="en-US" dirty="0" smtClean="0"/>
              <a:t>increases by </a:t>
            </a:r>
            <a:r>
              <a:rPr lang="en-US" u="sng" dirty="0" smtClean="0"/>
              <a:t>€2.3 million or 14%</a:t>
            </a:r>
            <a:r>
              <a:rPr lang="en-US" dirty="0" smtClean="0"/>
              <a:t> mainly reflecting the negative impact of </a:t>
            </a:r>
            <a:r>
              <a:rPr lang="en-US" b="1" i="0" dirty="0" smtClean="0"/>
              <a:t>application of IFRS 9</a:t>
            </a:r>
            <a:r>
              <a:rPr lang="en-US" i="0" dirty="0" smtClean="0"/>
              <a:t> for </a:t>
            </a:r>
            <a:r>
              <a:rPr lang="en-US" b="1" i="0" dirty="0" smtClean="0"/>
              <a:t>-€2.8 million, </a:t>
            </a:r>
            <a:r>
              <a:rPr lang="en-US" b="0" i="0" dirty="0" smtClean="0"/>
              <a:t>in turn reflecting the reclassification of securities held to maturity as securities measured at fair value through profit or loss and the inclusion in current operating margin of raw material hedging transactions previously treated as items of financial income and expense.</a:t>
            </a:r>
          </a:p>
          <a:p>
            <a:pPr marL="0" indent="0" algn="just">
              <a:lnSpc>
                <a:spcPct val="150000"/>
              </a:lnSpc>
              <a:buFont typeface="Arial" panose="020B0604020202020204" pitchFamily="34" charset="0"/>
              <a:buNone/>
            </a:pPr>
            <a:endParaRPr lang="en-US" i="0" dirty="0" smtClean="0"/>
          </a:p>
          <a:p>
            <a:pPr marL="0" indent="0" algn="just">
              <a:lnSpc>
                <a:spcPct val="150000"/>
              </a:lnSpc>
              <a:buFont typeface="Arial" panose="020B0604020202020204" pitchFamily="34" charset="0"/>
              <a:buNone/>
            </a:pPr>
            <a:r>
              <a:rPr lang="en-US" dirty="0" smtClean="0"/>
              <a:t>The </a:t>
            </a:r>
            <a:r>
              <a:rPr lang="en-US" b="1" dirty="0" smtClean="0"/>
              <a:t>average loan interest rate</a:t>
            </a:r>
            <a:r>
              <a:rPr lang="en-US" dirty="0" smtClean="0"/>
              <a:t>, inclusive of interest rate hedging and </a:t>
            </a:r>
            <a:r>
              <a:rPr lang="en-US" i="0" dirty="0" smtClean="0"/>
              <a:t>commissions, amounted to </a:t>
            </a:r>
            <a:r>
              <a:rPr lang="en-US" b="1" i="0" dirty="0" smtClean="0"/>
              <a:t>1.6%</a:t>
            </a:r>
            <a:r>
              <a:rPr lang="en-US" i="0" dirty="0" smtClean="0"/>
              <a:t> compared with </a:t>
            </a:r>
            <a:r>
              <a:rPr lang="en-US" i="0" u="sng" dirty="0" smtClean="0"/>
              <a:t>2.1% </a:t>
            </a:r>
            <a:r>
              <a:rPr lang="en-US" u="sng" dirty="0"/>
              <a:t>i</a:t>
            </a:r>
            <a:r>
              <a:rPr lang="en-US" i="0" u="sng" dirty="0" smtClean="0"/>
              <a:t>n 2017</a:t>
            </a:r>
            <a:r>
              <a:rPr lang="en-US" i="0" dirty="0" smtClean="0"/>
              <a:t>.</a:t>
            </a:r>
          </a:p>
          <a:p>
            <a:pPr algn="just"/>
            <a:endParaRPr lang="en-US" i="1" dirty="0" smtClean="0"/>
          </a:p>
          <a:p>
            <a:pPr algn="just"/>
            <a:r>
              <a:rPr lang="en-US" i="1" dirty="0" smtClean="0"/>
              <a:t>(</a:t>
            </a:r>
            <a:r>
              <a:rPr lang="en-US" i="1" dirty="0"/>
              <a:t>I</a:t>
            </a:r>
            <a:r>
              <a:rPr lang="en-US" i="1" dirty="0" smtClean="0"/>
              <a:t>n 2018, hedge accounting produced a realized gain of +€0.2 million and an unrealized loss (in equity) of -€0.4 million.)</a:t>
            </a:r>
            <a:endParaRPr lang="en-US" i="1"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76</a:t>
            </a:fld>
            <a:endParaRPr lang="fr-FR" dirty="0">
              <a:solidFill>
                <a:prstClr val="black"/>
              </a:solidFill>
            </a:endParaRPr>
          </a:p>
        </p:txBody>
      </p:sp>
    </p:spTree>
    <p:extLst>
      <p:ext uri="{BB962C8B-B14F-4D97-AF65-F5344CB8AC3E}">
        <p14:creationId xmlns:p14="http://schemas.microsoft.com/office/powerpoint/2010/main" val="2868411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518517" y="4715154"/>
            <a:ext cx="5832647" cy="3848566"/>
          </a:xfrm>
        </p:spPr>
        <p:txBody>
          <a:bodyPr/>
          <a:lstStyle/>
          <a:p>
            <a:pPr algn="just"/>
            <a:r>
              <a:rPr lang="en-US" sz="120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-€14.6 million </a:t>
            </a:r>
            <a:r>
              <a:rPr lang="en-US" sz="1200" i="0" kern="1200" dirty="0" smtClean="0">
                <a:solidFill>
                  <a:schemeClr val="tx1"/>
                </a:solidFill>
                <a:latin typeface="+mn-lt"/>
                <a:ea typeface="+mn-ea"/>
                <a:cs typeface="+mn-cs"/>
              </a:rPr>
              <a:t>loss on monetary position reflects the application, in 2018 for Argentina, of </a:t>
            </a:r>
            <a:r>
              <a:rPr lang="en-US" sz="1200" i="0" u="sng" kern="1200" dirty="0" smtClean="0">
                <a:solidFill>
                  <a:schemeClr val="tx1"/>
                </a:solidFill>
                <a:latin typeface="+mn-lt"/>
                <a:ea typeface="+mn-ea"/>
                <a:cs typeface="+mn-cs"/>
              </a:rPr>
              <a:t>IAS 29, </a:t>
            </a:r>
            <a:r>
              <a:rPr lang="en-GB" i="1" u="sng" dirty="0"/>
              <a:t>Financial Reporting in Hyperinflationary </a:t>
            </a:r>
            <a:r>
              <a:rPr lang="en-GB" i="1" u="sng" dirty="0" smtClean="0"/>
              <a:t>Economies</a:t>
            </a:r>
            <a:r>
              <a:rPr lang="en-US" dirty="0" smtClean="0"/>
              <a:t>, and the consequent indexing of the 2018 balance sheet and P&amp;L cash flows for the country. They had no impact on the Group’s cash position.</a:t>
            </a:r>
            <a:endParaRPr lang="en-US" sz="1200" i="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77</a:t>
            </a:fld>
            <a:endParaRPr lang="fr-FR" dirty="0"/>
          </a:p>
        </p:txBody>
      </p:sp>
    </p:spTree>
    <p:extLst>
      <p:ext uri="{BB962C8B-B14F-4D97-AF65-F5344CB8AC3E}">
        <p14:creationId xmlns:p14="http://schemas.microsoft.com/office/powerpoint/2010/main" val="30867119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30485" y="4531271"/>
            <a:ext cx="6336704" cy="4466987"/>
          </a:xfrm>
        </p:spPr>
        <p:txBody>
          <a:bodyPr/>
          <a:lstStyle/>
          <a:p>
            <a:pPr lvl="0" algn="just">
              <a:lnSpc>
                <a:spcPct val="150000"/>
              </a:lnSpc>
            </a:pPr>
            <a:r>
              <a:rPr lang="en-US" sz="1200" b="1" dirty="0" smtClean="0"/>
              <a:t>Taxes on income </a:t>
            </a:r>
            <a:r>
              <a:rPr lang="en-US" sz="1200" dirty="0" smtClean="0"/>
              <a:t>fall from €46.1 million for 2017 to </a:t>
            </a:r>
            <a:r>
              <a:rPr lang="en-US" sz="1200" b="1" dirty="0" smtClean="0"/>
              <a:t>€28.4 million</a:t>
            </a:r>
            <a:r>
              <a:rPr lang="en-US" sz="1200" dirty="0" smtClean="0"/>
              <a:t> for 2018, directly reflecting the fall in pre-tax profit.</a:t>
            </a:r>
          </a:p>
          <a:p>
            <a:pPr lvl="0" algn="just">
              <a:lnSpc>
                <a:spcPct val="150000"/>
              </a:lnSpc>
            </a:pPr>
            <a:endParaRPr lang="en-US" sz="1200" dirty="0" smtClean="0">
              <a:highlight>
                <a:srgbClr val="FFFF00"/>
              </a:highlight>
            </a:endParaRPr>
          </a:p>
          <a:p>
            <a:pPr lvl="0" algn="just">
              <a:lnSpc>
                <a:spcPct val="150000"/>
              </a:lnSpc>
            </a:pPr>
            <a:r>
              <a:rPr lang="en-US" sz="1200" strike="noStrike" dirty="0" smtClean="0"/>
              <a:t>The </a:t>
            </a:r>
            <a:r>
              <a:rPr lang="en-US" sz="1200" u="sng" strike="noStrike" dirty="0" smtClean="0"/>
              <a:t>effective tax rate</a:t>
            </a:r>
            <a:r>
              <a:rPr lang="en-US" sz="1200" u="none" strike="noStrike" dirty="0" smtClean="0"/>
              <a:t> increases slightly from 32.3% in 2017 to </a:t>
            </a:r>
            <a:r>
              <a:rPr lang="en-US" sz="1200" b="1" u="none" strike="noStrike" dirty="0" smtClean="0"/>
              <a:t>33.1%</a:t>
            </a:r>
            <a:r>
              <a:rPr lang="en-US" sz="1200" u="none" strike="noStrike" dirty="0" smtClean="0"/>
              <a:t> </a:t>
            </a:r>
            <a:r>
              <a:rPr lang="en-US" b="1" dirty="0"/>
              <a:t>i</a:t>
            </a:r>
            <a:r>
              <a:rPr lang="en-US" sz="1200" b="1" u="none" strike="noStrike" dirty="0" smtClean="0"/>
              <a:t>n 2018</a:t>
            </a:r>
            <a:r>
              <a:rPr lang="en-US" dirty="0" smtClean="0"/>
              <a:t>, penalized by the non-deductible tax treatment of </a:t>
            </a:r>
            <a:r>
              <a:rPr lang="en-US" sz="1200" b="0" u="none" strike="noStrike" dirty="0" smtClean="0"/>
              <a:t>hyperinflation in Argentina </a:t>
            </a:r>
            <a:r>
              <a:rPr lang="en-US" sz="1200" b="0" i="1" u="none" strike="noStrike" dirty="0" smtClean="0"/>
              <a:t>(re-indexation of equity without deferred tax =&gt; -€6.7 million)</a:t>
            </a:r>
            <a:r>
              <a:rPr lang="en-US" dirty="0" smtClean="0"/>
              <a:t>, without </a:t>
            </a:r>
            <a:r>
              <a:rPr lang="en-US" dirty="0"/>
              <a:t>which t</a:t>
            </a:r>
            <a:r>
              <a:rPr lang="en-US" dirty="0" smtClean="0"/>
              <a:t>he </a:t>
            </a:r>
            <a:r>
              <a:rPr lang="en-US" dirty="0"/>
              <a:t>effective tax rate </a:t>
            </a:r>
            <a:r>
              <a:rPr lang="en-US" sz="1200" b="1" u="none" strike="noStrike" dirty="0" smtClean="0"/>
              <a:t>would have amounted to 25.4%.</a:t>
            </a:r>
            <a:endParaRPr lang="en-US" sz="1200" b="1" strike="noStrike" dirty="0" smtClean="0"/>
          </a:p>
          <a:p>
            <a:pPr lvl="0" algn="just">
              <a:lnSpc>
                <a:spcPct val="150000"/>
              </a:lnSpc>
            </a:pPr>
            <a:endParaRPr lang="en-US" sz="1200" i="1" baseline="0" dirty="0" smtClean="0"/>
          </a:p>
          <a:p>
            <a:pPr lvl="0" algn="just">
              <a:lnSpc>
                <a:spcPct val="150000"/>
              </a:lnSpc>
            </a:pPr>
            <a:r>
              <a:rPr lang="en-US" sz="1200" i="1" baseline="0" dirty="0" smtClean="0"/>
              <a:t>(</a:t>
            </a:r>
            <a:r>
              <a:rPr lang="en-US" i="1" dirty="0"/>
              <a:t>I</a:t>
            </a:r>
            <a:r>
              <a:rPr lang="en-US" sz="1200" i="1" baseline="0" dirty="0" smtClean="0"/>
              <a:t>n 2018, tax rate reductions</a:t>
            </a:r>
            <a:r>
              <a:rPr lang="en-US" sz="1200" i="1" dirty="0" smtClean="0"/>
              <a:t> in the</a:t>
            </a:r>
            <a:r>
              <a:rPr lang="en-US" sz="1200" i="1" baseline="0" dirty="0" smtClean="0"/>
              <a:t> USA and to a lesser extent in Belgium </a:t>
            </a:r>
            <a:r>
              <a:rPr lang="en-US" sz="1200" i="1" baseline="0" dirty="0" smtClean="0">
                <a:sym typeface="Wingdings" panose="05000000000000000000" pitchFamily="2" charset="2"/>
              </a:rPr>
              <a:t> impact of €5 million.)</a:t>
            </a:r>
            <a:endParaRPr lang="en-US" sz="1200" i="1" baseline="0" dirty="0" smtClean="0"/>
          </a:p>
          <a:p>
            <a:pPr lvl="0" algn="just">
              <a:lnSpc>
                <a:spcPct val="150000"/>
              </a:lnSpc>
            </a:pPr>
            <a:r>
              <a:rPr lang="en-US" sz="1200" i="1" baseline="0" dirty="0" smtClean="0"/>
              <a:t>(2016 reflected non-taxable income and a</a:t>
            </a:r>
            <a:r>
              <a:rPr lang="en-US" sz="1200" i="1" dirty="0" smtClean="0"/>
              <a:t> change in deferred tax rates at the </a:t>
            </a:r>
            <a:r>
              <a:rPr lang="en-US" sz="1200" i="1" baseline="0" dirty="0" smtClean="0"/>
              <a:t>horizon of 2020.)</a:t>
            </a:r>
          </a:p>
          <a:p>
            <a:pPr lvl="0" algn="just">
              <a:lnSpc>
                <a:spcPct val="150000"/>
              </a:lnSpc>
            </a:pPr>
            <a:r>
              <a:rPr lang="en-US" sz="1200" i="1" baseline="0" dirty="0" smtClean="0"/>
              <a:t>(Deferred</a:t>
            </a:r>
            <a:r>
              <a:rPr lang="en-US" sz="1200" i="1" dirty="0" smtClean="0"/>
              <a:t> tax rates</a:t>
            </a:r>
            <a:r>
              <a:rPr lang="en-US" sz="1200" i="1" baseline="0" dirty="0" smtClean="0"/>
              <a:t> of 38% </a:t>
            </a:r>
            <a:r>
              <a:rPr lang="en-US" i="1" dirty="0"/>
              <a:t>i</a:t>
            </a:r>
            <a:r>
              <a:rPr lang="en-US" sz="1200" i="1" baseline="0" dirty="0" smtClean="0"/>
              <a:t>n 2015 	</a:t>
            </a:r>
          </a:p>
          <a:p>
            <a:pPr lvl="0" algn="just">
              <a:lnSpc>
                <a:spcPct val="150000"/>
              </a:lnSpc>
            </a:pPr>
            <a:r>
              <a:rPr lang="en-US" sz="1200" i="1" baseline="0" dirty="0" smtClean="0"/>
              <a:t>	34.43% </a:t>
            </a:r>
            <a:r>
              <a:rPr lang="en-US" i="1" dirty="0"/>
              <a:t>i</a:t>
            </a:r>
            <a:r>
              <a:rPr lang="en-US" sz="1200" i="1" baseline="0" dirty="0" smtClean="0"/>
              <a:t>n 2016 </a:t>
            </a:r>
          </a:p>
          <a:p>
            <a:pPr lvl="0" algn="just">
              <a:lnSpc>
                <a:spcPct val="150000"/>
              </a:lnSpc>
            </a:pPr>
            <a:r>
              <a:rPr lang="en-US" sz="1200" i="1" baseline="0" dirty="0" smtClean="0"/>
              <a:t>	and 28.92% </a:t>
            </a:r>
            <a:r>
              <a:rPr lang="en-US" i="1" dirty="0"/>
              <a:t>i</a:t>
            </a:r>
            <a:r>
              <a:rPr lang="en-US" sz="1200" i="1" baseline="0" dirty="0" smtClean="0"/>
              <a:t>n 2020 =&gt; 25% </a:t>
            </a:r>
            <a:r>
              <a:rPr lang="en-US" i="1" dirty="0"/>
              <a:t>i</a:t>
            </a:r>
            <a:r>
              <a:rPr lang="en-US" sz="1200" i="1" baseline="0" dirty="0" smtClean="0"/>
              <a:t>n 2020).</a:t>
            </a:r>
          </a:p>
          <a:p>
            <a:pPr lvl="0" algn="just">
              <a:lnSpc>
                <a:spcPct val="150000"/>
              </a:lnSpc>
            </a:pPr>
            <a:r>
              <a:rPr lang="en-US" i="1" dirty="0" smtClean="0"/>
              <a:t>(The Group’s weighted average rate moved from 28.8% </a:t>
            </a:r>
            <a:r>
              <a:rPr lang="en-US" i="1" dirty="0"/>
              <a:t>i</a:t>
            </a:r>
            <a:r>
              <a:rPr lang="en-US" i="1" dirty="0" smtClean="0"/>
              <a:t>n 2017 to 20.1% </a:t>
            </a:r>
            <a:r>
              <a:rPr lang="en-US" i="1" dirty="0"/>
              <a:t>i</a:t>
            </a:r>
            <a:r>
              <a:rPr lang="en-US" i="1" dirty="0" smtClean="0"/>
              <a:t>n 2018.)</a:t>
            </a:r>
            <a:endParaRPr lang="en-US" sz="1200" dirty="0" smtClean="0"/>
          </a:p>
          <a:p>
            <a:pPr lvl="0" algn="just"/>
            <a:endParaRPr lang="en-US" sz="1200"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78</a:t>
            </a:fld>
            <a:endParaRPr lang="fr-FR" dirty="0">
              <a:solidFill>
                <a:prstClr val="black"/>
              </a:solidFill>
            </a:endParaRPr>
          </a:p>
        </p:txBody>
      </p:sp>
    </p:spTree>
    <p:extLst>
      <p:ext uri="{BB962C8B-B14F-4D97-AF65-F5344CB8AC3E}">
        <p14:creationId xmlns:p14="http://schemas.microsoft.com/office/powerpoint/2010/main" val="26687873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54059" y="4675287"/>
            <a:ext cx="6689558" cy="4968552"/>
          </a:xfrm>
        </p:spPr>
        <p:txBody>
          <a:bodyPr/>
          <a:lstStyle/>
          <a:p>
            <a:pPr algn="just">
              <a:lnSpc>
                <a:spcPct val="150000"/>
              </a:lnSpc>
              <a:spcAft>
                <a:spcPts val="600"/>
              </a:spcAft>
            </a:pPr>
            <a:r>
              <a:rPr lang="en-US" sz="1200" dirty="0" err="1" smtClean="0"/>
              <a:t>Groupe</a:t>
            </a:r>
            <a:r>
              <a:rPr lang="en-US" sz="1200" dirty="0" smtClean="0"/>
              <a:t> </a:t>
            </a:r>
            <a:r>
              <a:rPr lang="en-US" sz="1200" dirty="0" err="1" smtClean="0"/>
              <a:t>Savencia</a:t>
            </a:r>
            <a:r>
              <a:rPr lang="en-US" sz="1200" dirty="0" smtClean="0"/>
              <a:t> </a:t>
            </a:r>
            <a:r>
              <a:rPr lang="en-US" sz="1200" dirty="0" err="1" smtClean="0"/>
              <a:t>Fromage</a:t>
            </a:r>
            <a:r>
              <a:rPr lang="en-US" sz="1200" dirty="0" smtClean="0"/>
              <a:t> &amp; Dairy’s income statement reflects our previous analysis:</a:t>
            </a:r>
          </a:p>
          <a:p>
            <a:pPr algn="just">
              <a:lnSpc>
                <a:spcPct val="150000"/>
              </a:lnSpc>
              <a:spcAft>
                <a:spcPts val="600"/>
              </a:spcAft>
            </a:pPr>
            <a:r>
              <a:rPr lang="en-US" sz="1200" b="1" u="none" dirty="0" smtClean="0"/>
              <a:t>Net sales </a:t>
            </a:r>
            <a:r>
              <a:rPr lang="en-US" sz="1200" dirty="0" smtClean="0"/>
              <a:t>up slightly by 0.2% or €10 million, greatly penalized by the negative foreign exchange impact of €186 million; </a:t>
            </a:r>
            <a:r>
              <a:rPr lang="en-US" sz="1200" b="1" dirty="0" smtClean="0"/>
              <a:t>current operating profit </a:t>
            </a:r>
            <a:r>
              <a:rPr lang="en-US" sz="1200" dirty="0" smtClean="0"/>
              <a:t>up by €4.9 million or 2.9% to €177.6 million, representing the second best performance of the last ten years; and </a:t>
            </a:r>
            <a:r>
              <a:rPr lang="en-US" sz="1200" b="1" dirty="0" smtClean="0"/>
              <a:t>Group share of net income </a:t>
            </a:r>
            <a:r>
              <a:rPr lang="en-US" sz="1200" dirty="0" smtClean="0"/>
              <a:t>of €54.8 million, or 1.1% of net sales, impacted by two exceptional items namely the </a:t>
            </a:r>
            <a:r>
              <a:rPr lang="en-US" sz="1200" u="sng" dirty="0" smtClean="0"/>
              <a:t>-€61.8 million of net other operating expense</a:t>
            </a:r>
            <a:r>
              <a:rPr lang="en-US" sz="1200" dirty="0" smtClean="0"/>
              <a:t> and the </a:t>
            </a:r>
            <a:r>
              <a:rPr lang="en-US" sz="1200" u="sng" dirty="0" smtClean="0"/>
              <a:t>-€14.6 million of loss on monetary positio</a:t>
            </a:r>
            <a:r>
              <a:rPr lang="en-US" u="sng" dirty="0" smtClean="0"/>
              <a:t>n</a:t>
            </a:r>
            <a:r>
              <a:rPr lang="en-US" dirty="0" smtClean="0"/>
              <a:t>.</a:t>
            </a:r>
            <a:endParaRPr lang="en-US" sz="1200" dirty="0" smtClean="0"/>
          </a:p>
          <a:p>
            <a:pPr algn="just">
              <a:spcAft>
                <a:spcPts val="600"/>
              </a:spcAft>
            </a:pPr>
            <a:endParaRPr lang="en-US" sz="1200" dirty="0" smtClean="0"/>
          </a:p>
          <a:p>
            <a:pPr algn="just">
              <a:lnSpc>
                <a:spcPct val="150000"/>
              </a:lnSpc>
              <a:spcAft>
                <a:spcPts val="600"/>
              </a:spcAft>
            </a:pPr>
            <a:r>
              <a:rPr lang="en-US" sz="1200" baseline="0" dirty="0" smtClean="0"/>
              <a:t>As we have already</a:t>
            </a:r>
            <a:r>
              <a:rPr lang="en-US" sz="1200" dirty="0" smtClean="0"/>
              <a:t> noted, 2018 was also marked by the aggravation of the milk crisis with:</a:t>
            </a:r>
            <a:endParaRPr lang="en-US" sz="1200" baseline="0" dirty="0" smtClean="0"/>
          </a:p>
          <a:p>
            <a:pPr marL="171450" indent="-171450" algn="just">
              <a:lnSpc>
                <a:spcPct val="150000"/>
              </a:lnSpc>
              <a:spcAft>
                <a:spcPts val="600"/>
              </a:spcAft>
              <a:buFontTx/>
              <a:buChar char="-"/>
            </a:pPr>
            <a:r>
              <a:rPr lang="en-US" dirty="0" smtClean="0"/>
              <a:t>An all-time price low for protein in March which rose again at the end of the year with the absorption of European public sector inventories; and</a:t>
            </a:r>
          </a:p>
          <a:p>
            <a:pPr marL="171450" indent="-171450" algn="just">
              <a:lnSpc>
                <a:spcPct val="150000"/>
              </a:lnSpc>
              <a:spcAft>
                <a:spcPts val="600"/>
              </a:spcAft>
              <a:buFontTx/>
              <a:buChar char="-"/>
            </a:pPr>
            <a:r>
              <a:rPr lang="en-US" sz="1200" baseline="0" dirty="0" smtClean="0"/>
              <a:t>All-time hig</a:t>
            </a:r>
            <a:r>
              <a:rPr lang="en-US" dirty="0" smtClean="0"/>
              <a:t>h prices for butter and cream during the first half of the year.</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79</a:t>
            </a:fld>
            <a:endParaRPr lang="fr-FR" dirty="0">
              <a:solidFill>
                <a:prstClr val="black"/>
              </a:solidFill>
            </a:endParaRPr>
          </a:p>
        </p:txBody>
      </p:sp>
    </p:spTree>
    <p:extLst>
      <p:ext uri="{BB962C8B-B14F-4D97-AF65-F5344CB8AC3E}">
        <p14:creationId xmlns:p14="http://schemas.microsoft.com/office/powerpoint/2010/main" val="390701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46509" y="4715153"/>
            <a:ext cx="5904655" cy="4466987"/>
          </a:xfrm>
        </p:spPr>
        <p:txBody>
          <a:bodyPr/>
          <a:lstStyle/>
          <a:p>
            <a:pPr>
              <a:spcAft>
                <a:spcPts val="600"/>
              </a:spcAft>
            </a:pPr>
            <a:r>
              <a:rPr lang="fr-FR" sz="1600" dirty="0"/>
              <a:t>La valorisation des deux composants du lait que sont d’une </a:t>
            </a:r>
            <a:r>
              <a:rPr lang="fr-FR" sz="1600" dirty="0" smtClean="0"/>
              <a:t>part:</a:t>
            </a:r>
            <a:endParaRPr lang="fr-FR" sz="1600" dirty="0"/>
          </a:p>
          <a:p>
            <a:pPr marL="171450" indent="-171450">
              <a:spcAft>
                <a:spcPts val="600"/>
              </a:spcAft>
              <a:buFontTx/>
              <a:buChar char="-"/>
            </a:pPr>
            <a:r>
              <a:rPr lang="fr-FR" sz="1600" dirty="0"/>
              <a:t>La </a:t>
            </a:r>
            <a:r>
              <a:rPr lang="fr-FR" sz="1600" dirty="0" smtClean="0"/>
              <a:t>protéine: </a:t>
            </a:r>
            <a:r>
              <a:rPr lang="fr-FR" sz="1600" dirty="0"/>
              <a:t>dont nous sommes excédentaires</a:t>
            </a:r>
          </a:p>
          <a:p>
            <a:pPr marL="171450" indent="-171450">
              <a:spcAft>
                <a:spcPts val="600"/>
              </a:spcAft>
              <a:buFontTx/>
              <a:buChar char="-"/>
            </a:pPr>
            <a:r>
              <a:rPr lang="fr-FR" sz="1600" dirty="0"/>
              <a:t>Et la matière grasse, d’autre </a:t>
            </a:r>
            <a:r>
              <a:rPr lang="fr-FR" sz="1600" dirty="0" smtClean="0"/>
              <a:t>part: </a:t>
            </a:r>
            <a:r>
              <a:rPr lang="fr-FR" sz="1600" dirty="0"/>
              <a:t>dont nous sommes déficitaires</a:t>
            </a:r>
          </a:p>
          <a:p>
            <a:pPr marL="171450" indent="-171450">
              <a:buFontTx/>
              <a:buChar char="-"/>
            </a:pPr>
            <a:endParaRPr lang="fr-FR" sz="1600" dirty="0"/>
          </a:p>
          <a:p>
            <a:pPr>
              <a:spcAft>
                <a:spcPts val="600"/>
              </a:spcAft>
            </a:pPr>
            <a:r>
              <a:rPr lang="fr-FR" sz="1600" dirty="0"/>
              <a:t>est restée très contrastée.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18650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152069" y="4567035"/>
            <a:ext cx="6493537" cy="4861548"/>
          </a:xfrm>
        </p:spPr>
        <p:txBody>
          <a:bodyPr/>
          <a:lstStyle/>
          <a:p>
            <a:pPr algn="just">
              <a:lnSpc>
                <a:spcPct val="150000"/>
              </a:lnSpc>
            </a:pPr>
            <a:r>
              <a:rPr lang="en-US" sz="1200" b="1" dirty="0" smtClean="0"/>
              <a:t>Net cash from operations </a:t>
            </a:r>
            <a:r>
              <a:rPr lang="en-US" sz="1200" dirty="0" smtClean="0"/>
              <a:t>improved significantly to €224 million against €151 million for 2017, mainly reflecting improved working capital control with </a:t>
            </a:r>
            <a:r>
              <a:rPr lang="en-US" sz="1200" dirty="0" smtClean="0"/>
              <a:t>its progression </a:t>
            </a:r>
            <a:r>
              <a:rPr lang="en-US" sz="1200" dirty="0" smtClean="0"/>
              <a:t>contained at €16 million compared with €61 million in 2017, and a reduction of €17 million in tax paid during the year.</a:t>
            </a:r>
          </a:p>
          <a:p>
            <a:pPr marL="0" indent="0" algn="just">
              <a:buFont typeface="Arial" charset="0"/>
              <a:buNone/>
            </a:pPr>
            <a:endParaRPr lang="en-US" sz="1200" dirty="0" smtClean="0"/>
          </a:p>
          <a:p>
            <a:pPr algn="just">
              <a:lnSpc>
                <a:spcPct val="150000"/>
              </a:lnSpc>
            </a:pPr>
            <a:r>
              <a:rPr lang="en-US" sz="1200" b="1" dirty="0" smtClean="0"/>
              <a:t>Industrial capital expenditure </a:t>
            </a:r>
            <a:r>
              <a:rPr lang="en-US" sz="1200" dirty="0" smtClean="0"/>
              <a:t>amounted to </a:t>
            </a:r>
            <a:r>
              <a:rPr lang="en-US" sz="1200" b="1" dirty="0" smtClean="0"/>
              <a:t>€196 million</a:t>
            </a:r>
            <a:r>
              <a:rPr lang="en-US" sz="1200" dirty="0" smtClean="0"/>
              <a:t>,</a:t>
            </a:r>
            <a:r>
              <a:rPr lang="en-US" sz="1200" b="1" dirty="0" smtClean="0"/>
              <a:t> </a:t>
            </a:r>
            <a:r>
              <a:rPr lang="en-US" sz="1200" dirty="0" smtClean="0"/>
              <a:t>against €176 million in 2017, and was mainly focused on international development, industrial productivity, new markets and new applications for milk ingredients.</a:t>
            </a:r>
          </a:p>
          <a:p>
            <a:pPr algn="just"/>
            <a:endParaRPr lang="en-US" sz="1200" dirty="0" smtClean="0"/>
          </a:p>
          <a:p>
            <a:pPr algn="just">
              <a:lnSpc>
                <a:spcPct val="150000"/>
              </a:lnSpc>
            </a:pPr>
            <a:r>
              <a:rPr lang="en-US" sz="1200" dirty="0" smtClean="0"/>
              <a:t>The </a:t>
            </a:r>
            <a:r>
              <a:rPr lang="en-US" sz="1200" b="1" dirty="0" smtClean="0"/>
              <a:t>net acquisitions </a:t>
            </a:r>
            <a:r>
              <a:rPr lang="en-US" sz="1200" dirty="0" smtClean="0"/>
              <a:t>of €</a:t>
            </a:r>
            <a:r>
              <a:rPr lang="en-US" sz="1200" baseline="0" dirty="0" smtClean="0"/>
              <a:t>32 million mainly</a:t>
            </a:r>
            <a:r>
              <a:rPr lang="en-US" sz="1200" dirty="0" smtClean="0"/>
              <a:t> related to the acquisition of interests in </a:t>
            </a:r>
            <a:r>
              <a:rPr lang="en-US" sz="1200" u="sng" baseline="0" dirty="0" smtClean="0"/>
              <a:t>Bake </a:t>
            </a:r>
            <a:r>
              <a:rPr lang="en-US" sz="1200" u="sng" baseline="0" dirty="0" smtClean="0"/>
              <a:t>Plus</a:t>
            </a:r>
            <a:r>
              <a:rPr lang="en-US" sz="1200" baseline="0" dirty="0" smtClean="0"/>
              <a:t> </a:t>
            </a:r>
            <a:r>
              <a:rPr lang="en-US" sz="1200" baseline="0" dirty="0" smtClean="0"/>
              <a:t>in South Korea and </a:t>
            </a:r>
            <a:r>
              <a:rPr lang="en-US" sz="1200" u="sng" baseline="0" dirty="0" smtClean="0"/>
              <a:t>Rogue Creamery</a:t>
            </a:r>
            <a:r>
              <a:rPr lang="en-US" sz="1200" baseline="0" dirty="0" smtClean="0"/>
              <a:t> </a:t>
            </a:r>
            <a:r>
              <a:rPr lang="en-US" sz="1200" baseline="0" dirty="0" smtClean="0"/>
              <a:t>in the USA.</a:t>
            </a:r>
            <a:endParaRPr lang="en-US" sz="1200" strike="noStrike" dirty="0" smtClean="0"/>
          </a:p>
          <a:p>
            <a:pPr algn="just"/>
            <a:endParaRPr lang="en-US" sz="1200" dirty="0" smtClean="0"/>
          </a:p>
          <a:p>
            <a:pPr algn="just">
              <a:lnSpc>
                <a:spcPct val="150000"/>
              </a:lnSpc>
            </a:pPr>
            <a:r>
              <a:rPr lang="en-US" sz="1200" b="1" baseline="0" dirty="0" smtClean="0"/>
              <a:t>Total debt also rose by €</a:t>
            </a:r>
            <a:r>
              <a:rPr lang="en-US" sz="1200" b="1" dirty="0" smtClean="0"/>
              <a:t>32 million</a:t>
            </a:r>
            <a:r>
              <a:rPr lang="en-US" sz="1200" dirty="0" smtClean="0"/>
              <a:t>.</a:t>
            </a:r>
            <a:endParaRPr lang="en-US" sz="1200" dirty="0" smtClean="0"/>
          </a:p>
          <a:p>
            <a:pPr algn="just"/>
            <a:endParaRPr lang="en-US" sz="1200" dirty="0" smtClean="0"/>
          </a:p>
          <a:p>
            <a:pPr algn="just">
              <a:lnSpc>
                <a:spcPct val="150000"/>
              </a:lnSpc>
            </a:pPr>
            <a:r>
              <a:rPr lang="en-US" sz="1200" b="1" dirty="0" smtClean="0"/>
              <a:t>Net debt</a:t>
            </a:r>
            <a:r>
              <a:rPr lang="en-US" sz="1200" dirty="0" smtClean="0"/>
              <a:t> ended the year at </a:t>
            </a:r>
            <a:r>
              <a:rPr lang="en-US" sz="1200" b="1" dirty="0" smtClean="0"/>
              <a:t>€564 million </a:t>
            </a:r>
            <a:r>
              <a:rPr lang="en-US" sz="1200" dirty="0" smtClean="0"/>
              <a:t>compared with €532 million at December 31, 2017, representing </a:t>
            </a:r>
            <a:r>
              <a:rPr lang="en-US" sz="1200" b="1" dirty="0" smtClean="0"/>
              <a:t>40.4</a:t>
            </a:r>
            <a:r>
              <a:rPr lang="en-US" sz="1200" b="1" dirty="0" smtClean="0"/>
              <a:t>% </a:t>
            </a:r>
            <a:r>
              <a:rPr lang="en-US" sz="1200" b="1" dirty="0" smtClean="0"/>
              <a:t>of equity </a:t>
            </a:r>
            <a:r>
              <a:rPr lang="en-US" dirty="0"/>
              <a:t>compared with </a:t>
            </a:r>
            <a:r>
              <a:rPr lang="en-US" dirty="0" smtClean="0"/>
              <a:t>38.6</a:t>
            </a:r>
            <a:r>
              <a:rPr lang="en-US" sz="1200" dirty="0" smtClean="0"/>
              <a:t>% </a:t>
            </a:r>
            <a:r>
              <a:rPr lang="en-US" dirty="0"/>
              <a:t>at December 31, 2017</a:t>
            </a:r>
            <a:r>
              <a:rPr lang="en-US" sz="1200" dirty="0" smtClean="0"/>
              <a:t>.</a:t>
            </a:r>
            <a:endParaRPr lang="en-US" sz="1200"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solidFill>
                  <a:prstClr val="black"/>
                </a:solidFill>
              </a:rPr>
              <a:pPr/>
              <a:t>80</a:t>
            </a:fld>
            <a:endParaRPr lang="fr-FR" dirty="0">
              <a:solidFill>
                <a:prstClr val="black"/>
              </a:solidFill>
            </a:endParaRPr>
          </a:p>
        </p:txBody>
      </p:sp>
    </p:spTree>
    <p:extLst>
      <p:ext uri="{BB962C8B-B14F-4D97-AF65-F5344CB8AC3E}">
        <p14:creationId xmlns:p14="http://schemas.microsoft.com/office/powerpoint/2010/main" val="2475367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90488" y="4603279"/>
            <a:ext cx="6616700" cy="4825304"/>
          </a:xfrm>
        </p:spPr>
        <p:txBody>
          <a:bodyPr/>
          <a:lstStyle/>
          <a:p>
            <a:pPr algn="just">
              <a:lnSpc>
                <a:spcPct val="150000"/>
              </a:lnSpc>
            </a:pPr>
            <a:r>
              <a:rPr lang="en-US" sz="1200" b="1" dirty="0" smtClean="0"/>
              <a:t>Total equity </a:t>
            </a:r>
            <a:r>
              <a:rPr lang="en-US" sz="1200" dirty="0" smtClean="0"/>
              <a:t>(in yellow) </a:t>
            </a:r>
            <a:r>
              <a:rPr lang="en-US" sz="1200" b="1" dirty="0" smtClean="0"/>
              <a:t>rose </a:t>
            </a:r>
            <a:r>
              <a:rPr lang="en-US" sz="1200" dirty="0" smtClean="0"/>
              <a:t>by </a:t>
            </a:r>
            <a:r>
              <a:rPr lang="en-US" sz="1200" b="1" dirty="0" smtClean="0"/>
              <a:t>€18 million </a:t>
            </a:r>
            <a:r>
              <a:rPr lang="en-US" dirty="0" smtClean="0"/>
              <a:t>to</a:t>
            </a:r>
            <a:r>
              <a:rPr lang="en-US" sz="1200" dirty="0" smtClean="0"/>
              <a:t> 1,396 million. Comprehensive income for the period was reduced in particular by €22 million of </a:t>
            </a:r>
            <a:r>
              <a:rPr lang="en-US" sz="1200" b="1" strike="noStrike" dirty="0" smtClean="0"/>
              <a:t>dividends</a:t>
            </a:r>
            <a:r>
              <a:rPr lang="en-US" sz="1200" strike="noStrike" dirty="0" smtClean="0"/>
              <a:t> and €14 million in respect of purchase options for non-controlling interests.</a:t>
            </a:r>
          </a:p>
          <a:p>
            <a:pPr marL="0" indent="0" algn="just">
              <a:buFont typeface="Arial" charset="0"/>
              <a:buNone/>
            </a:pPr>
            <a:endParaRPr lang="en-US" sz="1200" dirty="0" smtClean="0"/>
          </a:p>
          <a:p>
            <a:pPr algn="just">
              <a:lnSpc>
                <a:spcPct val="150000"/>
              </a:lnSpc>
            </a:pPr>
            <a:r>
              <a:rPr lang="en-US" sz="1200" b="1" dirty="0" smtClean="0"/>
              <a:t>Net debt </a:t>
            </a:r>
            <a:r>
              <a:rPr lang="en-US" sz="1200" dirty="0" smtClean="0"/>
              <a:t>(in grey) </a:t>
            </a:r>
            <a:r>
              <a:rPr lang="en-US" b="1" dirty="0"/>
              <a:t>rose </a:t>
            </a:r>
            <a:r>
              <a:rPr lang="en-US" dirty="0"/>
              <a:t>by </a:t>
            </a:r>
            <a:r>
              <a:rPr lang="en-US" b="1" dirty="0" smtClean="0"/>
              <a:t>€</a:t>
            </a:r>
            <a:r>
              <a:rPr lang="en-US" sz="1200" b="1" dirty="0" smtClean="0"/>
              <a:t>32 million</a:t>
            </a:r>
            <a:r>
              <a:rPr lang="en-US" sz="1200" dirty="0" smtClean="0"/>
              <a:t> to </a:t>
            </a:r>
            <a:r>
              <a:rPr lang="en-US" sz="1200" b="1" dirty="0" smtClean="0"/>
              <a:t>564 million </a:t>
            </a:r>
            <a:r>
              <a:rPr lang="en-US" sz="1200" dirty="0" smtClean="0"/>
              <a:t>as already explained.</a:t>
            </a:r>
          </a:p>
          <a:p>
            <a:pPr marL="0" marR="0" lvl="0" indent="0" algn="just" defTabSz="914400" rtl="0" eaLnBrk="1" fontAlgn="auto" latinLnBrk="0" hangingPunct="1">
              <a:spcBef>
                <a:spcPts val="0"/>
              </a:spcBef>
              <a:spcAft>
                <a:spcPts val="0"/>
              </a:spcAft>
              <a:buClrTx/>
              <a:buSzTx/>
              <a:buFontTx/>
              <a:buNone/>
              <a:tabLst/>
              <a:defRPr/>
            </a:pPr>
            <a:endParaRPr lang="en-US" sz="1200" dirty="0" smtClean="0"/>
          </a:p>
          <a:p>
            <a:pPr lvl="0" algn="just">
              <a:lnSpc>
                <a:spcPct val="150000"/>
              </a:lnSpc>
              <a:defRPr/>
            </a:pPr>
            <a:r>
              <a:rPr lang="en-US" sz="1200" b="1" dirty="0" smtClean="0"/>
              <a:t>Fixed assets </a:t>
            </a:r>
            <a:r>
              <a:rPr lang="en-US" sz="1200" dirty="0" smtClean="0"/>
              <a:t>(in blue) </a:t>
            </a:r>
            <a:r>
              <a:rPr lang="en-US" b="1" dirty="0"/>
              <a:t>rose </a:t>
            </a:r>
            <a:r>
              <a:rPr lang="en-US" dirty="0"/>
              <a:t>by </a:t>
            </a:r>
            <a:r>
              <a:rPr lang="en-US" b="1" dirty="0" smtClean="0"/>
              <a:t>€</a:t>
            </a:r>
            <a:r>
              <a:rPr lang="en-US" b="1" dirty="0"/>
              <a:t>62 million</a:t>
            </a:r>
            <a:r>
              <a:rPr lang="en-US" sz="1200" dirty="0" smtClean="0"/>
              <a:t> reflecting net acquisitions of the period. Note that </a:t>
            </a:r>
            <a:r>
              <a:rPr lang="en-US" sz="1200" b="1" dirty="0" err="1" smtClean="0"/>
              <a:t>Belebey’s</a:t>
            </a:r>
            <a:r>
              <a:rPr lang="en-US" sz="1200" dirty="0" smtClean="0"/>
              <a:t> fixed assets were already consolidated on December 31, 2017 following the company’s acquisition on December 22, 2017.</a:t>
            </a:r>
          </a:p>
          <a:p>
            <a:pPr algn="just"/>
            <a:endParaRPr lang="en-US" sz="1200" dirty="0" smtClean="0"/>
          </a:p>
          <a:p>
            <a:pPr algn="just">
              <a:lnSpc>
                <a:spcPct val="150000"/>
              </a:lnSpc>
            </a:pPr>
            <a:r>
              <a:rPr lang="en-US" sz="1200" dirty="0" smtClean="0"/>
              <a:t>The </a:t>
            </a:r>
            <a:r>
              <a:rPr lang="en-US" sz="1200" b="1" dirty="0" smtClean="0"/>
              <a:t>working capital requirement </a:t>
            </a:r>
            <a:r>
              <a:rPr lang="en-US" sz="1200" b="0" baseline="0" dirty="0" smtClean="0"/>
              <a:t>(in green) was stable at</a:t>
            </a:r>
            <a:r>
              <a:rPr lang="en-US" sz="1200" b="0" dirty="0" smtClean="0"/>
              <a:t> €</a:t>
            </a:r>
            <a:r>
              <a:rPr lang="en-US" sz="1200" b="0" baseline="0" dirty="0" smtClean="0"/>
              <a:t>283 million (and 18.4 days of net sales), since the increase per the statement</a:t>
            </a:r>
            <a:r>
              <a:rPr lang="en-US" sz="1200" b="0" dirty="0" smtClean="0"/>
              <a:t> of cash flows is here offset by the impacts of non-monetary conversion.</a:t>
            </a:r>
            <a:endParaRPr lang="en-US" sz="1200" b="0" baseline="0" dirty="0" smtClean="0"/>
          </a:p>
          <a:p>
            <a:pPr algn="just"/>
            <a:endParaRPr lang="en-US" dirty="0" smtClean="0"/>
          </a:p>
          <a:p>
            <a:pPr algn="just">
              <a:lnSpc>
                <a:spcPct val="150000"/>
              </a:lnSpc>
            </a:pPr>
            <a:r>
              <a:rPr lang="en-US" dirty="0" smtClean="0"/>
              <a:t>The </a:t>
            </a:r>
            <a:r>
              <a:rPr lang="en-US" b="1" dirty="0" smtClean="0"/>
              <a:t>other items </a:t>
            </a:r>
            <a:r>
              <a:rPr lang="en-US" dirty="0" smtClean="0"/>
              <a:t>were also relatively stable.</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81</a:t>
            </a:fld>
            <a:endParaRPr lang="fr-FR" dirty="0"/>
          </a:p>
        </p:txBody>
      </p:sp>
    </p:spTree>
    <p:extLst>
      <p:ext uri="{BB962C8B-B14F-4D97-AF65-F5344CB8AC3E}">
        <p14:creationId xmlns:p14="http://schemas.microsoft.com/office/powerpoint/2010/main" val="12312681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02493" y="4715153"/>
            <a:ext cx="6192687" cy="4466987"/>
          </a:xfrm>
        </p:spPr>
        <p:txBody>
          <a:bodyPr/>
          <a:lstStyle/>
          <a:p>
            <a:pPr algn="just">
              <a:lnSpc>
                <a:spcPct val="150000"/>
              </a:lnSpc>
            </a:pPr>
            <a:r>
              <a:rPr lang="en-US" dirty="0" smtClean="0"/>
              <a:t>As for the Euronext Family Business index (in green), our stock price (in orange) fell throughout the year by a total of 30.8%.</a:t>
            </a:r>
          </a:p>
          <a:p>
            <a:pPr algn="just">
              <a:lnSpc>
                <a:spcPct val="150000"/>
              </a:lnSpc>
            </a:pPr>
            <a:endParaRPr lang="en-US" dirty="0" smtClean="0"/>
          </a:p>
          <a:p>
            <a:pPr algn="just"/>
            <a:r>
              <a:rPr lang="en-US" dirty="0" smtClean="0"/>
              <a:t>I now hand you back to </a:t>
            </a:r>
            <a:r>
              <a:rPr lang="en-US" dirty="0" smtClean="0"/>
              <a:t>Jean-Paul </a:t>
            </a:r>
            <a:r>
              <a:rPr lang="en-US" dirty="0" err="1" smtClean="0"/>
              <a:t>Torris</a:t>
            </a:r>
            <a:r>
              <a:rPr lang="en-US" dirty="0" smtClean="0"/>
              <a:t> who will tie up the presentation.</a:t>
            </a:r>
          </a:p>
          <a:p>
            <a:pPr algn="just"/>
            <a:endParaRPr lang="en-US" dirty="0" smtClean="0"/>
          </a:p>
          <a:p>
            <a:pPr algn="just">
              <a:lnSpc>
                <a:spcPct val="150000"/>
              </a:lnSpc>
            </a:pPr>
            <a:r>
              <a:rPr lang="en-US" dirty="0" smtClean="0"/>
              <a:t>Thank you for </a:t>
            </a:r>
            <a:r>
              <a:rPr lang="en-US" smtClean="0"/>
              <a:t>your attention.</a:t>
            </a:r>
            <a:endParaRPr lang="en-US" dirty="0"/>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82</a:t>
            </a:fld>
            <a:endParaRPr lang="fr-FR" dirty="0"/>
          </a:p>
        </p:txBody>
      </p:sp>
    </p:spTree>
    <p:extLst>
      <p:ext uri="{BB962C8B-B14F-4D97-AF65-F5344CB8AC3E}">
        <p14:creationId xmlns:p14="http://schemas.microsoft.com/office/powerpoint/2010/main" val="40473696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8719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7406CDF-99C7-4970-8666-D09388309DA6}" type="slidenum">
              <a:rPr lang="fr-FR" smtClean="0"/>
              <a:t>84</a:t>
            </a:fld>
            <a:endParaRPr lang="fr-FR"/>
          </a:p>
        </p:txBody>
      </p:sp>
    </p:spTree>
    <p:extLst>
      <p:ext uri="{BB962C8B-B14F-4D97-AF65-F5344CB8AC3E}">
        <p14:creationId xmlns:p14="http://schemas.microsoft.com/office/powerpoint/2010/main" val="375192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74501" y="4715153"/>
            <a:ext cx="6165999" cy="4466987"/>
          </a:xfrm>
        </p:spPr>
        <p:txBody>
          <a:bodyPr/>
          <a:lstStyle/>
          <a:p>
            <a:pPr>
              <a:spcAft>
                <a:spcPts val="600"/>
              </a:spcAft>
            </a:pPr>
            <a:r>
              <a:rPr lang="fr-FR" sz="1600" dirty="0"/>
              <a:t>La protéine laitière a connu sa valorisation la plus basse de l’histoire avec un cours de la poudre de lait écrémé de 1.306 € en mars dernier.</a:t>
            </a:r>
          </a:p>
          <a:p>
            <a:pPr>
              <a:spcAft>
                <a:spcPts val="600"/>
              </a:spcAft>
            </a:pPr>
            <a:r>
              <a:rPr lang="fr-FR" sz="1600" dirty="0"/>
              <a:t>Un cours qui est remonté progressivement pour atteindre 1.768 € en décembre.</a:t>
            </a:r>
          </a:p>
          <a:p>
            <a:pPr>
              <a:spcAft>
                <a:spcPts val="600"/>
              </a:spcAft>
            </a:pPr>
            <a:r>
              <a:rPr lang="fr-FR" sz="1600" dirty="0"/>
              <a:t>La moyenne annuelle des prix constatés reste néanmoins historiquement basse avec 1.497 € à comparer avec les 3.022 € et 2.619 € de 2013-2014.</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06CDF-99C7-4970-8666-D09388309DA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489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6.xml"/><Relationship Id="rId4" Type="http://schemas.openxmlformats.org/officeDocument/2006/relationships/image" Target="../media/image4.jp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4.jpg"/></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48000" y="1597819"/>
            <a:ext cx="3635968" cy="2198067"/>
          </a:xfrm>
        </p:spPr>
        <p:txBody>
          <a:bodyPr lIns="0" tIns="0" rIns="0" bIns="0" anchor="b" anchorCtr="0">
            <a:noAutofit/>
          </a:bodyPr>
          <a:lstStyle>
            <a:lvl1pPr algn="l">
              <a:lnSpc>
                <a:spcPts val="4400"/>
              </a:lnSpc>
              <a:defRPr sz="4700" b="1">
                <a:solidFill>
                  <a:schemeClr val="bg2"/>
                </a:solidFill>
              </a:defRPr>
            </a:lvl1pPr>
          </a:lstStyle>
          <a:p>
            <a:r>
              <a:rPr lang="fr-FR" dirty="0"/>
              <a:t>Modifiez le style du titre</a:t>
            </a:r>
          </a:p>
        </p:txBody>
      </p:sp>
      <p:sp>
        <p:nvSpPr>
          <p:cNvPr id="3" name="Sous-titre 2"/>
          <p:cNvSpPr>
            <a:spLocks noGrp="1"/>
          </p:cNvSpPr>
          <p:nvPr>
            <p:ph type="subTitle" idx="1"/>
          </p:nvPr>
        </p:nvSpPr>
        <p:spPr>
          <a:xfrm>
            <a:off x="648000" y="3924000"/>
            <a:ext cx="4176464" cy="375942"/>
          </a:xfrm>
        </p:spPr>
        <p:txBody>
          <a:bodyPr lIns="0" tIns="0" rIns="0" bIns="0">
            <a:noAutofit/>
          </a:bodyPr>
          <a:lstStyle>
            <a:lvl1pPr marL="0" indent="0" algn="l">
              <a:buNone/>
              <a:defRPr sz="16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8" name="Espace réservé pour une image  7"/>
          <p:cNvSpPr>
            <a:spLocks noGrp="1"/>
          </p:cNvSpPr>
          <p:nvPr>
            <p:ph type="pic" sz="quarter" idx="10"/>
          </p:nvPr>
        </p:nvSpPr>
        <p:spPr>
          <a:xfrm>
            <a:off x="0" y="0"/>
            <a:ext cx="9144000" cy="5143500"/>
          </a:xfrm>
        </p:spPr>
        <p:txBody>
          <a:bodyPr/>
          <a:lstStyle/>
          <a:p>
            <a:endParaRPr lang="fr-FR"/>
          </a:p>
        </p:txBody>
      </p:sp>
    </p:spTree>
    <p:extLst>
      <p:ext uri="{BB962C8B-B14F-4D97-AF65-F5344CB8AC3E}">
        <p14:creationId xmlns:p14="http://schemas.microsoft.com/office/powerpoint/2010/main" val="404898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ntercalaire - partie 2">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9443112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1_Titre et contenu - partie 5">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711671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2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80524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3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8728025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4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04213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Intercalaire - partie 6">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144028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5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507242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6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gn="l">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332262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7_Titre et contenu - partie 6">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7634086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8_Titre et contenu - partie 6">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7906187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9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2403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6456085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0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85217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1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6044180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1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 name="Espace réservé du contenu 2"/>
          <p:cNvSpPr>
            <a:spLocks noGrp="1"/>
          </p:cNvSpPr>
          <p:nvPr>
            <p:ph idx="1"/>
          </p:nvPr>
        </p:nvSpPr>
        <p:spPr>
          <a:xfrm>
            <a:off x="1151999" y="3780000"/>
            <a:ext cx="7181769" cy="1008112"/>
          </a:xfrm>
        </p:spPr>
        <p:txBody>
          <a:bodyPr lIns="0" tIns="0" rIns="0" bIns="0">
            <a:noAutofit/>
          </a:bodyPr>
          <a:lstStyle>
            <a:lvl1pPr marL="324000" indent="-324000">
              <a:lnSpc>
                <a:spcPts val="2000"/>
              </a:lnSpc>
              <a:spcBef>
                <a:spcPts val="3000"/>
              </a:spcBef>
              <a:buFontTx/>
              <a:buBlip>
                <a:blip r:embed="rId2"/>
              </a:buBlip>
              <a:defRPr sz="2000" b="1" cap="none" baseline="0">
                <a:solidFill>
                  <a:schemeClr val="tx2"/>
                </a:solidFill>
              </a:defRPr>
            </a:lvl1pPr>
            <a:lvl2pPr marL="323850" indent="-198000">
              <a:spcBef>
                <a:spcPts val="1200"/>
              </a:spcBef>
              <a:buFontTx/>
              <a:buBlip>
                <a:blip r:embed="rId3"/>
              </a:buBlip>
              <a:defRPr sz="1200">
                <a:solidFill>
                  <a:schemeClr val="accent5"/>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pour une image  3"/>
          <p:cNvSpPr>
            <a:spLocks noGrp="1"/>
          </p:cNvSpPr>
          <p:nvPr>
            <p:ph type="pic" sz="quarter" idx="10" hasCustomPrompt="1"/>
          </p:nvPr>
        </p:nvSpPr>
        <p:spPr>
          <a:xfrm>
            <a:off x="1151999" y="1131888"/>
            <a:ext cx="7164417" cy="2447925"/>
          </a:xfrm>
        </p:spPr>
        <p:txBody>
          <a:bodyPr/>
          <a:lstStyle>
            <a:lvl1pPr marL="0" indent="0" algn="ctr">
              <a:buNone/>
              <a:defRPr/>
            </a:lvl1pPr>
          </a:lstStyle>
          <a:p>
            <a:r>
              <a:rPr lang="fr-FR" dirty="0"/>
              <a:t>Insérez votre image ici</a:t>
            </a:r>
          </a:p>
        </p:txBody>
      </p:sp>
      <p:sp>
        <p:nvSpPr>
          <p:cNvPr id="7" name="ZoneTexte 6">
            <a:extLst>
              <a:ext uri="{FF2B5EF4-FFF2-40B4-BE49-F238E27FC236}">
                <a16:creationId xmlns="" xmlns:a16="http://schemas.microsoft.com/office/drawing/2014/main" id="{965FA502-F976-46D2-A9BC-2A855ECBA5C3}"/>
              </a:ext>
            </a:extLst>
          </p:cNvPr>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rgbClr val="309089"/>
                </a:solidFill>
                <a:latin typeface="Arial" panose="020B0604020202020204" pitchFamily="34" charset="0"/>
                <a:ea typeface="+mn-ea"/>
                <a:cs typeface="Arial" panose="020B0604020202020204" pitchFamily="34" charset="0"/>
              </a:rPr>
              <a:t>Réunion d’Information Financière     mars 2019</a:t>
            </a:r>
          </a:p>
        </p:txBody>
      </p:sp>
      <p:sp>
        <p:nvSpPr>
          <p:cNvPr id="8" name="Freeform 5">
            <a:extLst>
              <a:ext uri="{FF2B5EF4-FFF2-40B4-BE49-F238E27FC236}">
                <a16:creationId xmlns="" xmlns:a16="http://schemas.microsoft.com/office/drawing/2014/main" id="{36CCA012-E82D-400F-AE7B-523AC2B02AD2}"/>
              </a:ext>
            </a:extLst>
          </p:cNvPr>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dirty="0"/>
          </a:p>
        </p:txBody>
      </p:sp>
    </p:spTree>
    <p:extLst>
      <p:ext uri="{BB962C8B-B14F-4D97-AF65-F5344CB8AC3E}">
        <p14:creationId xmlns:p14="http://schemas.microsoft.com/office/powerpoint/2010/main" val="32412576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Espace réservé du contenu 2"/>
          <p:cNvSpPr>
            <a:spLocks noGrp="1"/>
          </p:cNvSpPr>
          <p:nvPr>
            <p:ph idx="1"/>
          </p:nvPr>
        </p:nvSpPr>
        <p:spPr>
          <a:xfrm>
            <a:off x="1151999" y="3780000"/>
            <a:ext cx="7181769" cy="792088"/>
          </a:xfrm>
        </p:spPr>
        <p:txBody>
          <a:bodyPr lIns="0" tIns="0" rIns="0" bIns="0">
            <a:noAutofit/>
          </a:bodyPr>
          <a:lstStyle>
            <a:lvl1pPr marL="324000" indent="-324000">
              <a:lnSpc>
                <a:spcPts val="2000"/>
              </a:lnSpc>
              <a:spcBef>
                <a:spcPts val="3000"/>
              </a:spcBef>
              <a:buFontTx/>
              <a:buBlip>
                <a:blip r:embed="rId2"/>
              </a:buBlip>
              <a:defRPr sz="2000" b="1" cap="none" baseline="0">
                <a:solidFill>
                  <a:schemeClr val="tx2"/>
                </a:solidFill>
              </a:defRPr>
            </a:lvl1pPr>
            <a:lvl2pPr marL="323850" indent="-198000">
              <a:spcBef>
                <a:spcPts val="1200"/>
              </a:spcBef>
              <a:buFontTx/>
              <a:buBlip>
                <a:blip r:embed="rId3"/>
              </a:buBlip>
              <a:defRPr sz="1200">
                <a:solidFill>
                  <a:schemeClr val="accent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4" name="Espace réservé pour une image  3"/>
          <p:cNvSpPr>
            <a:spLocks noGrp="1"/>
          </p:cNvSpPr>
          <p:nvPr>
            <p:ph type="pic" sz="quarter" idx="10" hasCustomPrompt="1"/>
          </p:nvPr>
        </p:nvSpPr>
        <p:spPr>
          <a:xfrm>
            <a:off x="1151999" y="1131888"/>
            <a:ext cx="7164417" cy="2447925"/>
          </a:xfrm>
        </p:spPr>
        <p:txBody>
          <a:bodyPr/>
          <a:lstStyle>
            <a:lvl1pPr marL="0" indent="0" algn="ctr">
              <a:buNone/>
              <a:defRPr/>
            </a:lvl1pPr>
          </a:lstStyle>
          <a:p>
            <a:r>
              <a:rPr lang="fr-FR" dirty="0"/>
              <a:t>Insérez votre image ici</a:t>
            </a:r>
          </a:p>
        </p:txBody>
      </p:sp>
    </p:spTree>
    <p:extLst>
      <p:ext uri="{BB962C8B-B14F-4D97-AF65-F5344CB8AC3E}">
        <p14:creationId xmlns:p14="http://schemas.microsoft.com/office/powerpoint/2010/main" val="2841784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5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fr-FR" sz="900" b="0" i="0" u="none" strike="noStrike" kern="1200" cap="none" spc="0" normalizeH="0" baseline="0" noProof="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fr-FR" sz="900" b="0" i="0" u="none" strike="noStrike" kern="1200" cap="none" spc="0" normalizeH="0" baseline="0" noProof="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rgbClr val="1BBBE9"/>
                </a:solidFill>
                <a:effectLst/>
                <a:uLnTx/>
                <a:uFillTx/>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04380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9"/>
          <p:cNvSpPr>
            <a:spLocks/>
          </p:cNvSpPr>
          <p:nvPr userDrawn="1"/>
        </p:nvSpPr>
        <p:spPr bwMode="auto">
          <a:xfrm>
            <a:off x="53936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9"/>
          <p:cNvSpPr>
            <a:spLocks/>
          </p:cNvSpPr>
          <p:nvPr userDrawn="1"/>
        </p:nvSpPr>
        <p:spPr bwMode="auto">
          <a:xfrm rot="19932245" flipH="1" flipV="1">
            <a:off x="90563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err="1"/>
              <a:t>DeuxièjlsdfhkS</a:t>
            </a:r>
            <a:r>
              <a:rPr lang="fr-FR" dirty="0"/>
              <a:t>&lt;</a:t>
            </a:r>
            <a:r>
              <a:rPr lang="fr-FR" dirty="0" err="1"/>
              <a:t>ENF.Nqs;dme</a:t>
            </a:r>
            <a:r>
              <a:rPr lang="fr-FR" dirty="0"/>
              <a:t>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3577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Cliquez et modifiez le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126C0B-A436-334B-8554-E53AC08897C8}" type="datetimeFigureOut">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23/03/2019</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DD3DA-3E15-CE4E-B6A9-D6DAA167895C}"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90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6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2"/>
              </a:buBlip>
              <a:defRPr sz="2000" b="1" cap="none" baseline="0">
                <a:solidFill>
                  <a:schemeClr val="tx2"/>
                </a:solidFill>
              </a:defRPr>
            </a:lvl1pPr>
            <a:lvl2pPr marL="323850" indent="-198000">
              <a:spcBef>
                <a:spcPts val="1200"/>
              </a:spcBef>
              <a:buFontTx/>
              <a:buBlip>
                <a:blip r:embed="rId3"/>
              </a:buBlip>
              <a:defRPr sz="1200">
                <a:solidFill>
                  <a:schemeClr val="accent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ZoneTexte 5">
            <a:extLst>
              <a:ext uri="{FF2B5EF4-FFF2-40B4-BE49-F238E27FC236}">
                <a16:creationId xmlns="" xmlns:a16="http://schemas.microsoft.com/office/drawing/2014/main" id="{DD9119C0-7368-4B21-859E-E93850C05ED6}"/>
              </a:ext>
            </a:extLst>
          </p:cNvPr>
          <p:cNvSpPr txBox="1"/>
          <p:nvPr userDrawn="1"/>
        </p:nvSpPr>
        <p:spPr>
          <a:xfrm>
            <a:off x="323528" y="4789190"/>
            <a:ext cx="2808312" cy="230832"/>
          </a:xfrm>
          <a:prstGeom prst="rect">
            <a:avLst/>
          </a:prstGeom>
          <a:solidFill>
            <a:schemeClr val="bg1"/>
          </a:solid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7" name="Freeform 5">
            <a:extLst>
              <a:ext uri="{FF2B5EF4-FFF2-40B4-BE49-F238E27FC236}">
                <a16:creationId xmlns="" xmlns:a16="http://schemas.microsoft.com/office/drawing/2014/main" id="{2324AB55-660F-4582-87C3-16ACAE9F5119}"/>
              </a:ext>
            </a:extLst>
          </p:cNvPr>
          <p:cNvSpPr>
            <a:spLocks/>
          </p:cNvSpPr>
          <p:nvPr userDrawn="1"/>
        </p:nvSpPr>
        <p:spPr bwMode="auto">
          <a:xfrm>
            <a:off x="1835696" y="4840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838878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48000" y="1597819"/>
            <a:ext cx="3635968" cy="2198067"/>
          </a:xfrm>
        </p:spPr>
        <p:txBody>
          <a:bodyPr lIns="0" tIns="0" rIns="0" bIns="0" anchor="b" anchorCtr="0">
            <a:noAutofit/>
          </a:bodyPr>
          <a:lstStyle>
            <a:lvl1pPr algn="l">
              <a:lnSpc>
                <a:spcPts val="4400"/>
              </a:lnSpc>
              <a:defRPr sz="4700" b="1">
                <a:solidFill>
                  <a:schemeClr val="bg2"/>
                </a:solidFill>
              </a:defRPr>
            </a:lvl1pPr>
          </a:lstStyle>
          <a:p>
            <a:r>
              <a:rPr lang="fr-FR" dirty="0"/>
              <a:t>Modifiez le style du titre</a:t>
            </a:r>
          </a:p>
        </p:txBody>
      </p:sp>
      <p:sp>
        <p:nvSpPr>
          <p:cNvPr id="3" name="Sous-titre 2"/>
          <p:cNvSpPr>
            <a:spLocks noGrp="1"/>
          </p:cNvSpPr>
          <p:nvPr>
            <p:ph type="subTitle" idx="1"/>
          </p:nvPr>
        </p:nvSpPr>
        <p:spPr>
          <a:xfrm>
            <a:off x="648000" y="3924000"/>
            <a:ext cx="4176464" cy="375942"/>
          </a:xfrm>
        </p:spPr>
        <p:txBody>
          <a:bodyPr lIns="0" tIns="0" rIns="0" bIns="0">
            <a:noAutofit/>
          </a:bodyPr>
          <a:lstStyle>
            <a:lvl1pPr marL="0" indent="0" algn="l">
              <a:buNone/>
              <a:defRPr sz="16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8" name="Espace réservé pour une image  7"/>
          <p:cNvSpPr>
            <a:spLocks noGrp="1"/>
          </p:cNvSpPr>
          <p:nvPr>
            <p:ph type="pic" sz="quarter" idx="10"/>
          </p:nvPr>
        </p:nvSpPr>
        <p:spPr>
          <a:xfrm>
            <a:off x="0" y="0"/>
            <a:ext cx="9144000" cy="5143500"/>
          </a:xfrm>
        </p:spPr>
        <p:txBody>
          <a:bodyPr/>
          <a:lstStyle/>
          <a:p>
            <a:endParaRPr lang="fr-FR"/>
          </a:p>
        </p:txBody>
      </p:sp>
    </p:spTree>
    <p:extLst>
      <p:ext uri="{BB962C8B-B14F-4D97-AF65-F5344CB8AC3E}">
        <p14:creationId xmlns:p14="http://schemas.microsoft.com/office/powerpoint/2010/main" val="18705726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accent2"/>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Tree>
    <p:extLst>
      <p:ext uri="{BB962C8B-B14F-4D97-AF65-F5344CB8AC3E}">
        <p14:creationId xmlns:p14="http://schemas.microsoft.com/office/powerpoint/2010/main" val="29146019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41656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3412271" y="3545550"/>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764167" y="1110895"/>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832934"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287599" y="3518612"/>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33" name="Espace réservé pour une image  14"/>
          <p:cNvSpPr>
            <a:spLocks noGrp="1"/>
          </p:cNvSpPr>
          <p:nvPr>
            <p:ph type="pic" sz="quarter" idx="17"/>
          </p:nvPr>
        </p:nvSpPr>
        <p:spPr>
          <a:xfrm>
            <a:off x="5417250" y="1126237"/>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4635997"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5053870" y="35535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805206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0663961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re et contenu - partie 1">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545582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re et contenu - partie 1">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2852985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2"/>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2"/>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92443" y="4840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2286908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2"/>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2"/>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8896" y="4856575"/>
            <a:ext cx="93600" cy="4571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361417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2"/>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2"/>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51008"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5671753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tercalaire - partie 2">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6570938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97808"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875002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3412271" y="3545550"/>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74484" y="4862805"/>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764167" y="1110895"/>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832934"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287599" y="3518612"/>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33" name="Espace réservé pour une image  14"/>
          <p:cNvSpPr>
            <a:spLocks noGrp="1"/>
          </p:cNvSpPr>
          <p:nvPr>
            <p:ph type="pic" sz="quarter" idx="17"/>
          </p:nvPr>
        </p:nvSpPr>
        <p:spPr>
          <a:xfrm>
            <a:off x="5417250" y="1126237"/>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4635997"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5053870" y="35535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610228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9_Titre et contenu - partie 2">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8896"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024614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re et contenu - partie 2">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501618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Titre et contenu - partie 2">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5075"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3090786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1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74484" y="4867489"/>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51671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2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810488" y="485739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107766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3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812235" y="4853751"/>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6942442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Intercalaire - partie 3">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0517083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4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0095719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1875986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_Titre et contenu - partie 3">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23784796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7_Titre et contenu - partie 3">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4169804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8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536606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re et contenu - partie 2">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695395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9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5"/>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6271042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0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5"/>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063457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Intercalaire - partie 4">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02435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99103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2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1382546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Titre et contenu - partie 4">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4128572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4_Titre et contenu - partie 4">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29538993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5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4867788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6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8261031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7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886561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31605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Intercalaire - partie 5">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2213726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8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524792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9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5864142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0_Titre et contenu - partie 5">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2359461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1_Titre et contenu - partie 5">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5396996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2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5786662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3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32901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4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708974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Intercalaire - partie 6">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6379326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5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22321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8781967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6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gn="l">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6312995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7_Titre et contenu - partie 6">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3585692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8_Titre et contenu - partie 6">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5581315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9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319127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0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2722295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1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5286502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3780000"/>
            <a:ext cx="7181769" cy="792088"/>
          </a:xfrm>
        </p:spPr>
        <p:txBody>
          <a:bodyPr lIns="0" tIns="0" rIns="0" bIns="0">
            <a:noAutofit/>
          </a:bodyPr>
          <a:lstStyle>
            <a:lvl1pPr marL="324000" indent="-324000">
              <a:lnSpc>
                <a:spcPts val="2000"/>
              </a:lnSpc>
              <a:spcBef>
                <a:spcPts val="3000"/>
              </a:spcBef>
              <a:buFontTx/>
              <a:buBlip>
                <a:blip r:embed="rId2"/>
              </a:buBlip>
              <a:defRPr sz="2000" b="1" cap="none" baseline="0">
                <a:solidFill>
                  <a:schemeClr val="tx2"/>
                </a:solidFill>
              </a:defRPr>
            </a:lvl1pPr>
            <a:lvl2pPr marL="323850" indent="-198000">
              <a:spcBef>
                <a:spcPts val="1200"/>
              </a:spcBef>
              <a:buFontTx/>
              <a:buBlip>
                <a:blip r:embed="rId3"/>
              </a:buBlip>
              <a:defRPr sz="1200">
                <a:solidFill>
                  <a:schemeClr val="accent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4" name="Espace réservé pour une image  3"/>
          <p:cNvSpPr>
            <a:spLocks noGrp="1"/>
          </p:cNvSpPr>
          <p:nvPr>
            <p:ph type="pic" sz="quarter" idx="10" hasCustomPrompt="1"/>
          </p:nvPr>
        </p:nvSpPr>
        <p:spPr>
          <a:xfrm>
            <a:off x="1151999" y="1131888"/>
            <a:ext cx="7164417" cy="2447925"/>
          </a:xfrm>
        </p:spPr>
        <p:txBody>
          <a:bodyPr/>
          <a:lstStyle>
            <a:lvl1pPr marL="0" indent="0" algn="ctr">
              <a:buNone/>
              <a:defRPr/>
            </a:lvl1pPr>
          </a:lstStyle>
          <a:p>
            <a:r>
              <a:rPr lang="fr-FR" dirty="0"/>
              <a:t>Insérez votre image ici</a:t>
            </a:r>
          </a:p>
        </p:txBody>
      </p:sp>
    </p:spTree>
    <p:extLst>
      <p:ext uri="{BB962C8B-B14F-4D97-AF65-F5344CB8AC3E}">
        <p14:creationId xmlns:p14="http://schemas.microsoft.com/office/powerpoint/2010/main" val="3828005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5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solidFill>
                  <a:srgbClr val="004B62"/>
                </a:solidFill>
              </a:rPr>
              <a:pPr/>
              <a:t>‹#›</a:t>
            </a:fld>
            <a:endParaRPr lang="fr-FR" dirty="0">
              <a:solidFill>
                <a:srgbClr val="004B62"/>
              </a:solidFill>
            </a:endParaRPr>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en-US" sz="900" noProof="0" dirty="0" smtClean="0">
                <a:solidFill>
                  <a:srgbClr val="1BBBE9"/>
                </a:solidFill>
                <a:latin typeface="Arial" panose="020B0604020202020204" pitchFamily="34" charset="0"/>
                <a:cs typeface="Arial" panose="020B0604020202020204" pitchFamily="34" charset="0"/>
              </a:rPr>
              <a:t>Financial Analysts’ Meeting      March 2019</a:t>
            </a:r>
            <a:endParaRPr lang="en-US" sz="900" noProof="0" dirty="0">
              <a:solidFill>
                <a:srgbClr val="1BBBE9"/>
              </a:solidFill>
              <a:latin typeface="Arial" panose="020B0604020202020204" pitchFamily="34" charset="0"/>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12" name="Freeform 5"/>
          <p:cNvSpPr>
            <a:spLocks/>
          </p:cNvSpPr>
          <p:nvPr userDrawn="1"/>
        </p:nvSpPr>
        <p:spPr bwMode="auto">
          <a:xfrm>
            <a:off x="1783542"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04380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0" name="Freeform 9"/>
          <p:cNvSpPr>
            <a:spLocks/>
          </p:cNvSpPr>
          <p:nvPr userDrawn="1"/>
        </p:nvSpPr>
        <p:spPr bwMode="auto">
          <a:xfrm>
            <a:off x="53936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1" name="Freeform 9"/>
          <p:cNvSpPr>
            <a:spLocks/>
          </p:cNvSpPr>
          <p:nvPr userDrawn="1"/>
        </p:nvSpPr>
        <p:spPr bwMode="auto">
          <a:xfrm rot="19932245" flipH="1" flipV="1">
            <a:off x="90563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err="1"/>
              <a:t>DeuxièjlsdfhkS</a:t>
            </a:r>
            <a:r>
              <a:rPr lang="fr-FR" dirty="0"/>
              <a:t>&lt;</a:t>
            </a:r>
            <a:r>
              <a:rPr lang="fr-FR" dirty="0" err="1"/>
              <a:t>ENF.Nqs;dme</a:t>
            </a:r>
            <a:r>
              <a:rPr lang="fr-FR" dirty="0"/>
              <a:t>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Tree>
    <p:extLst>
      <p:ext uri="{BB962C8B-B14F-4D97-AF65-F5344CB8AC3E}">
        <p14:creationId xmlns:p14="http://schemas.microsoft.com/office/powerpoint/2010/main" val="30599209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8613"/>
            <a:ext cx="7772400" cy="1101725"/>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5557115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905216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1943316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5"/>
            <a:ext cx="7772400" cy="1022350"/>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1947291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3955322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73353DA-4938-4C57-8B1E-C60209A40F0A}" type="datetimeFigureOut">
              <a:rPr lang="fr-FR" smtClean="0"/>
              <a:t>23/03/2019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4873225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73353DA-4938-4C57-8B1E-C60209A40F0A}" type="datetimeFigureOut">
              <a:rPr lang="fr-FR" smtClean="0"/>
              <a:t>23/03/2019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16860805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3353DA-4938-4C57-8B1E-C60209A40F0A}" type="datetimeFigureOut">
              <a:rPr lang="fr-FR" smtClean="0"/>
              <a:t>23/03/2019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13569045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3008313" cy="871537"/>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17526732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450"/>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9232473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5222265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5"/>
            <a:ext cx="2057400" cy="43878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6375"/>
            <a:ext cx="6019800" cy="43878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3070365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5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77290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ntercalaire - partie 3">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84325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955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accent2"/>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Tree>
    <p:extLst>
      <p:ext uri="{BB962C8B-B14F-4D97-AF65-F5344CB8AC3E}">
        <p14:creationId xmlns:p14="http://schemas.microsoft.com/office/powerpoint/2010/main" val="377708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888510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re et contenu - partie 3">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3817427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re et contenu - partie 3">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781428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5"/>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5"/>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74484" y="4848341"/>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162795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5"/>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853938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5"/>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5"/>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8896"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2"/>
              </a:buBlip>
              <a:defRPr sz="2000" b="1" cap="none" baseline="0">
                <a:solidFill>
                  <a:schemeClr val="accent5"/>
                </a:solidFill>
              </a:defRPr>
            </a:lvl1pPr>
            <a:lvl2pPr marL="323850" indent="-198000">
              <a:spcBef>
                <a:spcPts val="1200"/>
              </a:spcBef>
              <a:buFontTx/>
              <a:buBlip>
                <a:blip r:embed="rId3"/>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008136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Intercalaire - partie 4">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2021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785357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985521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Titre et contenu - partie 4">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27736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40514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Titre et contenu - partie 4">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2985547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37916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645572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366086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Intercalaire - partie 5">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866466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8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0772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9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95216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0_Titre et contenu - partie 5">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612865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Titre et contenu - partie 5">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2843987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3685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1567201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3348458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6"/>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724497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Intercalaire - partie 6">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92791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5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94630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6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gn="l">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4"/>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849557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7_Titre et contenu - partie 6">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3677246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8_Titre et contenu - partie 6">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1163585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9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268607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459131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Titre et contenu - partie 6">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4"/>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4"/>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363879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 partie 1">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710276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9" name="Espace réservé du contenu 2"/>
          <p:cNvSpPr>
            <a:spLocks noGrp="1"/>
          </p:cNvSpPr>
          <p:nvPr>
            <p:ph idx="1"/>
          </p:nvPr>
        </p:nvSpPr>
        <p:spPr>
          <a:xfrm>
            <a:off x="1151999" y="3780000"/>
            <a:ext cx="7181769" cy="1008112"/>
          </a:xfrm>
        </p:spPr>
        <p:txBody>
          <a:bodyPr lIns="0" tIns="0" rIns="0" bIns="0">
            <a:noAutofit/>
          </a:bodyPr>
          <a:lstStyle>
            <a:lvl1pPr marL="324000" indent="-324000">
              <a:lnSpc>
                <a:spcPts val="2000"/>
              </a:lnSpc>
              <a:spcBef>
                <a:spcPts val="3000"/>
              </a:spcBef>
              <a:buFontTx/>
              <a:buBlip>
                <a:blip r:embed="rId2"/>
              </a:buBlip>
              <a:defRPr sz="2000" b="1" cap="none" baseline="0">
                <a:solidFill>
                  <a:schemeClr val="tx2"/>
                </a:solidFill>
              </a:defRPr>
            </a:lvl1pPr>
            <a:lvl2pPr marL="323850" indent="-198000">
              <a:spcBef>
                <a:spcPts val="1200"/>
              </a:spcBef>
              <a:buFontTx/>
              <a:buBlip>
                <a:blip r:embed="rId3"/>
              </a:buBlip>
              <a:defRPr sz="1200">
                <a:solidFill>
                  <a:schemeClr val="accent5"/>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pour une image  3"/>
          <p:cNvSpPr>
            <a:spLocks noGrp="1"/>
          </p:cNvSpPr>
          <p:nvPr>
            <p:ph type="pic" sz="quarter" idx="10" hasCustomPrompt="1"/>
          </p:nvPr>
        </p:nvSpPr>
        <p:spPr>
          <a:xfrm>
            <a:off x="1151999" y="1131888"/>
            <a:ext cx="7164417" cy="2447925"/>
          </a:xfrm>
        </p:spPr>
        <p:txBody>
          <a:bodyPr/>
          <a:lstStyle>
            <a:lvl1pPr marL="0" indent="0" algn="ctr">
              <a:buNone/>
              <a:defRPr/>
            </a:lvl1pPr>
          </a:lstStyle>
          <a:p>
            <a:r>
              <a:rPr lang="fr-FR" dirty="0"/>
              <a:t>Insérez votre image ici</a:t>
            </a:r>
          </a:p>
        </p:txBody>
      </p:sp>
      <p:sp>
        <p:nvSpPr>
          <p:cNvPr id="7" name="ZoneTexte 6">
            <a:extLst>
              <a:ext uri="{FF2B5EF4-FFF2-40B4-BE49-F238E27FC236}">
                <a16:creationId xmlns="" xmlns:a16="http://schemas.microsoft.com/office/drawing/2014/main" id="{965FA502-F976-46D2-A9BC-2A855ECBA5C3}"/>
              </a:ext>
            </a:extLst>
          </p:cNvPr>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rgbClr val="309089"/>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rgbClr val="309089"/>
              </a:solidFill>
              <a:latin typeface="Arial" panose="020B0604020202020204" pitchFamily="34" charset="0"/>
              <a:ea typeface="+mn-ea"/>
              <a:cs typeface="Arial" panose="020B0604020202020204" pitchFamily="34" charset="0"/>
            </a:endParaRPr>
          </a:p>
        </p:txBody>
      </p:sp>
      <p:sp>
        <p:nvSpPr>
          <p:cNvPr id="8" name="Freeform 5">
            <a:extLst>
              <a:ext uri="{FF2B5EF4-FFF2-40B4-BE49-F238E27FC236}">
                <a16:creationId xmlns="" xmlns:a16="http://schemas.microsoft.com/office/drawing/2014/main" id="{36CCA012-E82D-400F-AE7B-523AC2B02AD2}"/>
              </a:ext>
            </a:extLst>
          </p:cNvPr>
          <p:cNvSpPr>
            <a:spLocks/>
          </p:cNvSpPr>
          <p:nvPr userDrawn="1"/>
        </p:nvSpPr>
        <p:spPr bwMode="auto">
          <a:xfrm>
            <a:off x="1788896"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dirty="0"/>
          </a:p>
        </p:txBody>
      </p:sp>
    </p:spTree>
    <p:extLst>
      <p:ext uri="{BB962C8B-B14F-4D97-AF65-F5344CB8AC3E}">
        <p14:creationId xmlns:p14="http://schemas.microsoft.com/office/powerpoint/2010/main" val="1286614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3353DA-4938-4C57-8B1E-C60209A40F0A}" type="datetimeFigureOut">
              <a:rPr lang="fr-FR" smtClean="0"/>
              <a:t>23/03/2019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852293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8613"/>
            <a:ext cx="7772400" cy="1101725"/>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3407382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267692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5"/>
            <a:ext cx="7772400" cy="1022350"/>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41970776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4168694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173353DA-4938-4C57-8B1E-C60209A40F0A}" type="datetimeFigureOut">
              <a:rPr lang="fr-FR" smtClean="0"/>
              <a:t>23/03/2019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3249218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173353DA-4938-4C57-8B1E-C60209A40F0A}" type="datetimeFigureOut">
              <a:rPr lang="fr-FR" smtClean="0"/>
              <a:t>23/03/2019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137144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3353DA-4938-4C57-8B1E-C60209A40F0A}" type="datetimeFigureOut">
              <a:rPr lang="fr-FR" smtClean="0"/>
              <a:t>23/03/2019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3791897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3008313" cy="871537"/>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154463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 partie 1">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1995354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450"/>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173353DA-4938-4C57-8B1E-C60209A40F0A}" type="datetimeFigureOut">
              <a:rPr lang="fr-FR" smtClean="0"/>
              <a:t>23/03/2019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5575241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2873222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6375"/>
            <a:ext cx="2057400" cy="43878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6375"/>
            <a:ext cx="6019800" cy="43878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E57E20E-E991-496B-BA14-D97BEBEAC965}" type="slidenum">
              <a:rPr lang="fr-FR" smtClean="0"/>
              <a:t>‹#›</a:t>
            </a:fld>
            <a:endParaRPr lang="fr-FR"/>
          </a:p>
        </p:txBody>
      </p:sp>
    </p:spTree>
    <p:extLst>
      <p:ext uri="{BB962C8B-B14F-4D97-AF65-F5344CB8AC3E}">
        <p14:creationId xmlns:p14="http://schemas.microsoft.com/office/powerpoint/2010/main" val="942044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48000" y="1597819"/>
            <a:ext cx="3635968" cy="2198067"/>
          </a:xfrm>
        </p:spPr>
        <p:txBody>
          <a:bodyPr lIns="0" tIns="0" rIns="0" bIns="0" anchor="b" anchorCtr="0">
            <a:noAutofit/>
          </a:bodyPr>
          <a:lstStyle>
            <a:lvl1pPr algn="l">
              <a:lnSpc>
                <a:spcPts val="4400"/>
              </a:lnSpc>
              <a:defRPr sz="4700" b="1">
                <a:solidFill>
                  <a:schemeClr val="bg2"/>
                </a:solidFill>
              </a:defRPr>
            </a:lvl1pPr>
          </a:lstStyle>
          <a:p>
            <a:r>
              <a:rPr lang="fr-FR" dirty="0"/>
              <a:t>Modifiez le style du titre</a:t>
            </a:r>
          </a:p>
        </p:txBody>
      </p:sp>
      <p:sp>
        <p:nvSpPr>
          <p:cNvPr id="3" name="Sous-titre 2"/>
          <p:cNvSpPr>
            <a:spLocks noGrp="1"/>
          </p:cNvSpPr>
          <p:nvPr>
            <p:ph type="subTitle" idx="1"/>
          </p:nvPr>
        </p:nvSpPr>
        <p:spPr>
          <a:xfrm>
            <a:off x="648000" y="3924000"/>
            <a:ext cx="4176464" cy="375942"/>
          </a:xfrm>
        </p:spPr>
        <p:txBody>
          <a:bodyPr lIns="0" tIns="0" rIns="0" bIns="0">
            <a:noAutofit/>
          </a:bodyPr>
          <a:lstStyle>
            <a:lvl1pPr marL="0" indent="0" algn="l">
              <a:buNone/>
              <a:defRPr sz="1600"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p>
        </p:txBody>
      </p:sp>
      <p:sp>
        <p:nvSpPr>
          <p:cNvPr id="8" name="Espace réservé pour une image  7"/>
          <p:cNvSpPr>
            <a:spLocks noGrp="1"/>
          </p:cNvSpPr>
          <p:nvPr>
            <p:ph type="pic" sz="quarter" idx="10"/>
          </p:nvPr>
        </p:nvSpPr>
        <p:spPr>
          <a:xfrm>
            <a:off x="0" y="0"/>
            <a:ext cx="9144000" cy="5143500"/>
          </a:xfrm>
        </p:spPr>
        <p:txBody>
          <a:bodyPr/>
          <a:lstStyle/>
          <a:p>
            <a:endParaRPr lang="fr-FR"/>
          </a:p>
        </p:txBody>
      </p:sp>
    </p:spTree>
    <p:extLst>
      <p:ext uri="{BB962C8B-B14F-4D97-AF65-F5344CB8AC3E}">
        <p14:creationId xmlns:p14="http://schemas.microsoft.com/office/powerpoint/2010/main" val="2364526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calaire 1">
    <p:spTree>
      <p:nvGrpSpPr>
        <p:cNvPr id="1" name=""/>
        <p:cNvGrpSpPr/>
        <p:nvPr/>
      </p:nvGrpSpPr>
      <p:grpSpPr>
        <a:xfrm>
          <a:off x="0" y="0"/>
          <a:ext cx="0" cy="0"/>
          <a:chOff x="0" y="0"/>
          <a:chExt cx="0" cy="0"/>
        </a:xfrm>
      </p:grpSpPr>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accent2"/>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Tree>
    <p:extLst>
      <p:ext uri="{BB962C8B-B14F-4D97-AF65-F5344CB8AC3E}">
        <p14:creationId xmlns:p14="http://schemas.microsoft.com/office/powerpoint/2010/main" val="2003150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248045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0570751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re et contenu - partie 1">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40128462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re et contenu - partie 1">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2258549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37165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9397350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62303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109766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Intercalaire - partie 2">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86566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113245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3412271" y="3545550"/>
            <a:ext cx="1728192" cy="1014761"/>
          </a:xfrm>
        </p:spPr>
        <p:txBody>
          <a:bodyPr lIns="0" tIns="0" rIns="0" bIns="0">
            <a:noAutofit/>
          </a:bodyPr>
          <a:lstStyle>
            <a:lvl1pPr marL="0" indent="0">
              <a:lnSpc>
                <a:spcPts val="1200"/>
              </a:lnSpc>
              <a:buNone/>
              <a:defRPr sz="1200" b="1" cap="all" baseline="0">
                <a:solidFill>
                  <a:schemeClr val="bg2"/>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764167" y="1110895"/>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832934"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287599" y="3518612"/>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33" name="Espace réservé pour une image  14"/>
          <p:cNvSpPr>
            <a:spLocks noGrp="1"/>
          </p:cNvSpPr>
          <p:nvPr>
            <p:ph type="pic" sz="quarter" idx="17"/>
          </p:nvPr>
        </p:nvSpPr>
        <p:spPr>
          <a:xfrm>
            <a:off x="5417250" y="1126237"/>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4635997" y="31534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5053870" y="35535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973258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9_Titre et contenu - partie 2">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2181756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0_Titre et contenu - partie 2">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753687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4517724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391564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Titre et contenu - partie 2">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bg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bg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21440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2296862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Intercalaire - partie 3">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2345048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4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335902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5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5"/>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934231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6_Titre et contenu - partie 3">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bg1"/>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78907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7_Titre et contenu - partie 3">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9810189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8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448328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9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5"/>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5"/>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3444070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Titre et contenu - partie 3">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5"/>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11" name="ZoneTexte 10">
            <a:extLst>
              <a:ext uri="{FF2B5EF4-FFF2-40B4-BE49-F238E27FC236}">
                <a16:creationId xmlns="" xmlns:a16="http://schemas.microsoft.com/office/drawing/2014/main" id="{78FB7DEE-6CD8-4220-9AED-6CF3C2F4236D}"/>
              </a:ext>
            </a:extLst>
          </p:cNvPr>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4" name="Freeform 5">
            <a:extLst>
              <a:ext uri="{FF2B5EF4-FFF2-40B4-BE49-F238E27FC236}">
                <a16:creationId xmlns="" xmlns:a16="http://schemas.microsoft.com/office/drawing/2014/main" id="{69767BF3-1AC5-4658-998B-B17A3A3EAE3F}"/>
              </a:ext>
            </a:extLst>
          </p:cNvPr>
          <p:cNvSpPr>
            <a:spLocks/>
          </p:cNvSpPr>
          <p:nvPr userDrawn="1"/>
        </p:nvSpPr>
        <p:spPr bwMode="auto">
          <a:xfrm>
            <a:off x="1796275" y="4862805"/>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41267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Intercalaire - partie 4">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lstStyle>
            <a:lvl1pPr algn="ctr">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139966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1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80390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re et contenu - partie 1">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2"/>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2"/>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2656465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2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8755" y="486623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1"/>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117028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3_Titre et contenu - partie 4">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1"/>
                </a:solidFill>
                <a:latin typeface="Arial" panose="020B0604020202020204" pitchFamily="34" charset="0"/>
                <a:ea typeface="+mn-ea"/>
                <a:cs typeface="Arial" panose="020B0604020202020204" pitchFamily="34" charset="0"/>
              </a:rPr>
              <a:t>Réunion d’Information Financière     mars 2019</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2495598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4_Titre et contenu - partie 4">
    <p:spTree>
      <p:nvGrpSpPr>
        <p:cNvPr id="1" name=""/>
        <p:cNvGrpSpPr/>
        <p:nvPr/>
      </p:nvGrpSpPr>
      <p:grpSpPr>
        <a:xfrm>
          <a:off x="0" y="0"/>
          <a:ext cx="0" cy="0"/>
          <a:chOff x="0" y="0"/>
          <a:chExt cx="0" cy="0"/>
        </a:xfrm>
      </p:grpSpPr>
      <p:sp>
        <p:nvSpPr>
          <p:cNvPr id="23" name="Espace réservé pour une image  14"/>
          <p:cNvSpPr>
            <a:spLocks noGrp="1"/>
          </p:cNvSpPr>
          <p:nvPr>
            <p:ph type="pic" sz="quarter" idx="16"/>
          </p:nvPr>
        </p:nvSpPr>
        <p:spPr>
          <a:xfrm>
            <a:off x="5148064"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7222" y="4861650"/>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359684" y="1779662"/>
            <a:ext cx="2736000" cy="1908000"/>
          </a:xfrm>
          <a:ln>
            <a:solidFill>
              <a:schemeClr val="bg1">
                <a:lumMod val="95000"/>
              </a:schemeClr>
            </a:solidFill>
          </a:ln>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9" name="Espace réservé pour une image  14"/>
          <p:cNvSpPr>
            <a:spLocks noGrp="1"/>
          </p:cNvSpPr>
          <p:nvPr>
            <p:ph type="pic" sz="quarter" idx="15"/>
          </p:nvPr>
        </p:nvSpPr>
        <p:spPr>
          <a:xfrm>
            <a:off x="3276000" y="1512000"/>
            <a:ext cx="1728000" cy="2484000"/>
          </a:xfrm>
          <a:ln>
            <a:solidFill>
              <a:schemeClr val="bg1">
                <a:lumMod val="95000"/>
              </a:schemeClr>
            </a:solidFill>
          </a:ln>
        </p:spPr>
        <p:txBody>
          <a:bodyPr>
            <a:normAutofit/>
          </a:bodyPr>
          <a:lstStyle>
            <a:lvl1pPr>
              <a:defRPr sz="1200"/>
            </a:lvl1pPr>
          </a:lstStyle>
          <a:p>
            <a:endParaRPr lang="fr-FR" dirty="0"/>
          </a:p>
        </p:txBody>
      </p:sp>
      <p:sp>
        <p:nvSpPr>
          <p:cNvPr id="24" name="Espace réservé pour une image  14"/>
          <p:cNvSpPr>
            <a:spLocks noGrp="1"/>
          </p:cNvSpPr>
          <p:nvPr>
            <p:ph type="pic" sz="quarter" idx="17"/>
          </p:nvPr>
        </p:nvSpPr>
        <p:spPr>
          <a:xfrm>
            <a:off x="7020272" y="1656000"/>
            <a:ext cx="1548000" cy="2196000"/>
          </a:xfrm>
          <a:ln>
            <a:solidFill>
              <a:schemeClr val="bg1">
                <a:lumMod val="95000"/>
              </a:schemeClr>
            </a:solidFill>
          </a:ln>
        </p:spPr>
        <p:txBody>
          <a:bodyPr>
            <a:normAutofit/>
          </a:bodyPr>
          <a:lstStyle>
            <a:lvl1pPr>
              <a:defRPr sz="1200"/>
            </a:lvl1pPr>
          </a:lstStyle>
          <a:p>
            <a:endParaRPr lang="fr-FR" dirty="0"/>
          </a:p>
        </p:txBody>
      </p:sp>
    </p:spTree>
    <p:extLst>
      <p:ext uri="{BB962C8B-B14F-4D97-AF65-F5344CB8AC3E}">
        <p14:creationId xmlns:p14="http://schemas.microsoft.com/office/powerpoint/2010/main" val="36021939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5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803030" y="485337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31953055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6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68207" y="4840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2000" y="1152000"/>
            <a:ext cx="3564016"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41363046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7_Titre et contenu - partie 4">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1"/>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1"/>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788755" y="4862805"/>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Espace réservé du contenu 2"/>
          <p:cNvSpPr>
            <a:spLocks noGrp="1"/>
          </p:cNvSpPr>
          <p:nvPr>
            <p:ph idx="1"/>
          </p:nvPr>
        </p:nvSpPr>
        <p:spPr>
          <a:xfrm>
            <a:off x="1151999" y="1152000"/>
            <a:ext cx="7181769" cy="3435974"/>
          </a:xfrm>
        </p:spPr>
        <p:txBody>
          <a:bodyPr lIns="0" tIns="0" rIns="0" bIns="0">
            <a:noAutofit/>
          </a:bodyPr>
          <a:lstStyle>
            <a:lvl1pPr marL="324000" indent="-324000">
              <a:lnSpc>
                <a:spcPts val="2000"/>
              </a:lnSpc>
              <a:spcBef>
                <a:spcPts val="1200"/>
              </a:spcBef>
              <a:buFontTx/>
              <a:buBlip>
                <a:blip r:embed="rId3"/>
              </a:buBlip>
              <a:defRPr sz="2000" b="1" cap="none" baseline="0">
                <a:solidFill>
                  <a:schemeClr val="accent1"/>
                </a:solidFill>
              </a:defRPr>
            </a:lvl1pPr>
            <a:lvl2pPr marL="323850" indent="-198000">
              <a:spcBef>
                <a:spcPts val="1200"/>
              </a:spcBef>
              <a:buFontTx/>
              <a:buBlip>
                <a:blip r:embed="rId4"/>
              </a:buBlip>
              <a:defRPr sz="12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5879931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Intercalaire - partie 5">
    <p:spTree>
      <p:nvGrpSpPr>
        <p:cNvPr id="1" name=""/>
        <p:cNvGrpSpPr/>
        <p:nvPr/>
      </p:nvGrpSpPr>
      <p:grpSpPr>
        <a:xfrm>
          <a:off x="0" y="0"/>
          <a:ext cx="0" cy="0"/>
          <a:chOff x="0" y="0"/>
          <a:chExt cx="0" cy="0"/>
        </a:xfrm>
      </p:grpSpPr>
      <p:sp>
        <p:nvSpPr>
          <p:cNvPr id="9" name="Freeform 5"/>
          <p:cNvSpPr>
            <a:spLocks/>
          </p:cNvSpPr>
          <p:nvPr userDrawn="1"/>
        </p:nvSpPr>
        <p:spPr bwMode="auto">
          <a:xfrm>
            <a:off x="3123138" y="195486"/>
            <a:ext cx="6020862" cy="4951189"/>
          </a:xfrm>
          <a:custGeom>
            <a:avLst/>
            <a:gdLst>
              <a:gd name="T0" fmla="*/ 1880 w 1880"/>
              <a:gd name="T1" fmla="*/ 1545 h 1545"/>
              <a:gd name="T2" fmla="*/ 1880 w 1880"/>
              <a:gd name="T3" fmla="*/ 163 h 1545"/>
              <a:gd name="T4" fmla="*/ 1333 w 1880"/>
              <a:gd name="T5" fmla="*/ 33 h 1545"/>
              <a:gd name="T6" fmla="*/ 323 w 1880"/>
              <a:gd name="T7" fmla="*/ 1225 h 1545"/>
              <a:gd name="T8" fmla="*/ 0 w 1880"/>
              <a:gd name="T9" fmla="*/ 1545 h 1545"/>
              <a:gd name="T10" fmla="*/ 1880 w 1880"/>
              <a:gd name="T11" fmla="*/ 1545 h 1545"/>
            </a:gdLst>
            <a:ahLst/>
            <a:cxnLst>
              <a:cxn ang="0">
                <a:pos x="T0" y="T1"/>
              </a:cxn>
              <a:cxn ang="0">
                <a:pos x="T2" y="T3"/>
              </a:cxn>
              <a:cxn ang="0">
                <a:pos x="T4" y="T5"/>
              </a:cxn>
              <a:cxn ang="0">
                <a:pos x="T6" y="T7"/>
              </a:cxn>
              <a:cxn ang="0">
                <a:pos x="T8" y="T9"/>
              </a:cxn>
              <a:cxn ang="0">
                <a:pos x="T10" y="T11"/>
              </a:cxn>
            </a:cxnLst>
            <a:rect l="0" t="0" r="r" b="b"/>
            <a:pathLst>
              <a:path w="1880" h="1545">
                <a:moveTo>
                  <a:pt x="1880" y="1545"/>
                </a:moveTo>
                <a:cubicBezTo>
                  <a:pt x="1880" y="163"/>
                  <a:pt x="1880" y="163"/>
                  <a:pt x="1880" y="163"/>
                </a:cubicBezTo>
                <a:cubicBezTo>
                  <a:pt x="1745" y="58"/>
                  <a:pt x="1565" y="0"/>
                  <a:pt x="1333" y="33"/>
                </a:cubicBezTo>
                <a:cubicBezTo>
                  <a:pt x="566" y="141"/>
                  <a:pt x="702" y="754"/>
                  <a:pt x="323" y="1225"/>
                </a:cubicBezTo>
                <a:cubicBezTo>
                  <a:pt x="208" y="1367"/>
                  <a:pt x="99" y="1470"/>
                  <a:pt x="0" y="1545"/>
                </a:cubicBezTo>
                <a:lnTo>
                  <a:pt x="1880" y="1545"/>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Espace réservé pour une image  13"/>
          <p:cNvSpPr>
            <a:spLocks noGrp="1"/>
          </p:cNvSpPr>
          <p:nvPr>
            <p:ph type="pic" sz="quarter" idx="13"/>
          </p:nvPr>
        </p:nvSpPr>
        <p:spPr>
          <a:xfrm>
            <a:off x="0" y="3176"/>
            <a:ext cx="9144000" cy="5140325"/>
          </a:xfrm>
          <a:custGeom>
            <a:avLst/>
            <a:gdLst/>
            <a:ahLst/>
            <a:cxnLst/>
            <a:rect l="l" t="t" r="r" b="b"/>
            <a:pathLst>
              <a:path w="9144000" h="5140325">
                <a:moveTo>
                  <a:pt x="4692650" y="0"/>
                </a:moveTo>
                <a:lnTo>
                  <a:pt x="9144000" y="0"/>
                </a:lnTo>
                <a:lnTo>
                  <a:pt x="9144000" y="1483"/>
                </a:lnTo>
                <a:lnTo>
                  <a:pt x="9144000" y="11868"/>
                </a:lnTo>
                <a:lnTo>
                  <a:pt x="9144000" y="40053"/>
                </a:lnTo>
                <a:lnTo>
                  <a:pt x="9144000" y="63603"/>
                </a:lnTo>
                <a:lnTo>
                  <a:pt x="9144000" y="94941"/>
                </a:lnTo>
                <a:lnTo>
                  <a:pt x="9144000" y="135180"/>
                </a:lnTo>
                <a:lnTo>
                  <a:pt x="9144000" y="185432"/>
                </a:lnTo>
                <a:lnTo>
                  <a:pt x="9144000" y="246810"/>
                </a:lnTo>
                <a:lnTo>
                  <a:pt x="9144000" y="320426"/>
                </a:lnTo>
                <a:lnTo>
                  <a:pt x="9144000" y="407393"/>
                </a:lnTo>
                <a:lnTo>
                  <a:pt x="9144000" y="508824"/>
                </a:lnTo>
                <a:lnTo>
                  <a:pt x="9144000" y="625832"/>
                </a:lnTo>
                <a:lnTo>
                  <a:pt x="9144000" y="759528"/>
                </a:lnTo>
                <a:cubicBezTo>
                  <a:pt x="8715375" y="429022"/>
                  <a:pt x="8140700" y="241523"/>
                  <a:pt x="7407275" y="346396"/>
                </a:cubicBezTo>
                <a:cubicBezTo>
                  <a:pt x="4972050" y="689613"/>
                  <a:pt x="5400675" y="2640868"/>
                  <a:pt x="4197350" y="4134500"/>
                </a:cubicBezTo>
                <a:cubicBezTo>
                  <a:pt x="3839368" y="4580820"/>
                  <a:pt x="3500021" y="4905903"/>
                  <a:pt x="3188396" y="5140325"/>
                </a:cubicBezTo>
                <a:lnTo>
                  <a:pt x="0" y="5140325"/>
                </a:lnTo>
                <a:lnTo>
                  <a:pt x="0" y="5136553"/>
                </a:lnTo>
                <a:cubicBezTo>
                  <a:pt x="0" y="5085809"/>
                  <a:pt x="0" y="4815175"/>
                  <a:pt x="0" y="3371795"/>
                </a:cubicBezTo>
                <a:cubicBezTo>
                  <a:pt x="352425" y="2475616"/>
                  <a:pt x="1304925" y="657834"/>
                  <a:pt x="3184525" y="950204"/>
                </a:cubicBezTo>
                <a:cubicBezTo>
                  <a:pt x="4324350" y="1128169"/>
                  <a:pt x="4679950" y="581563"/>
                  <a:pt x="4692650" y="47669"/>
                </a:cubicBezTo>
                <a:cubicBezTo>
                  <a:pt x="4692650" y="47669"/>
                  <a:pt x="4692650" y="47669"/>
                  <a:pt x="4692650" y="0"/>
                </a:cubicBezTo>
                <a:close/>
              </a:path>
            </a:pathLst>
          </a:custGeom>
          <a:solidFill>
            <a:schemeClr val="bg1">
              <a:lumMod val="95000"/>
            </a:schemeClr>
          </a:solidFill>
        </p:spPr>
        <p:txBody>
          <a:bodyPr anchor="ctr" anchorCtr="0"/>
          <a:lstStyle>
            <a:lvl1pPr marL="0" indent="0" algn="ctr">
              <a:buNone/>
              <a:defRPr/>
            </a:lvl1pPr>
          </a:lstStyle>
          <a:p>
            <a:endParaRPr lang="fr-FR" dirty="0"/>
          </a:p>
        </p:txBody>
      </p:sp>
      <p:sp>
        <p:nvSpPr>
          <p:cNvPr id="2" name="Titre 1"/>
          <p:cNvSpPr>
            <a:spLocks noGrp="1"/>
          </p:cNvSpPr>
          <p:nvPr>
            <p:ph type="title"/>
          </p:nvPr>
        </p:nvSpPr>
        <p:spPr>
          <a:xfrm>
            <a:off x="5004048" y="3075806"/>
            <a:ext cx="3490664" cy="1656184"/>
          </a:xfrm>
        </p:spPr>
        <p:txBody>
          <a:bodyPr lIns="0" tIns="0" rIns="0" bIns="0" anchor="t">
            <a:noAutofit/>
          </a:bodyPr>
          <a:lstStyle>
            <a:lvl1pPr algn="l">
              <a:lnSpc>
                <a:spcPts val="3500"/>
              </a:lnSpc>
              <a:defRPr sz="4000" b="1" cap="none" baseline="0">
                <a:solidFill>
                  <a:schemeClr val="bg1"/>
                </a:solidFill>
              </a:defRPr>
            </a:lvl1pPr>
          </a:lstStyle>
          <a:p>
            <a:r>
              <a:rPr lang="fr-FR" dirty="0"/>
              <a:t>Modifiez le style du titre</a:t>
            </a:r>
          </a:p>
        </p:txBody>
      </p:sp>
      <p:pic>
        <p:nvPicPr>
          <p:cNvPr id="16" name="Imag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324000"/>
            <a:ext cx="1763759" cy="487439"/>
          </a:xfrm>
          <a:prstGeom prst="rect">
            <a:avLst/>
          </a:prstGeom>
        </p:spPr>
      </p:pic>
      <p:sp>
        <p:nvSpPr>
          <p:cNvPr id="5" name="AutoShape 3"/>
          <p:cNvSpPr>
            <a:spLocks noChangeAspect="1" noChangeArrowheads="1" noTextEdit="1"/>
          </p:cNvSpPr>
          <p:nvPr userDrawn="1"/>
        </p:nvSpPr>
        <p:spPr bwMode="auto">
          <a:xfrm>
            <a:off x="1398588" y="0"/>
            <a:ext cx="6346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4048810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8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baseline="0" noProof="0" dirty="0" smtClean="0">
                <a:solidFill>
                  <a:schemeClr val="accent6"/>
                </a:solidFill>
                <a:latin typeface="Arial" panose="020B0604020202020204" pitchFamily="34" charset="0"/>
                <a:ea typeface="+mn-ea"/>
                <a:cs typeface="Arial" panose="020B0604020202020204" pitchFamily="34" charset="0"/>
              </a:rPr>
              <a:t>Financial Analysts’ Meeting      March 2019</a:t>
            </a:r>
            <a:endParaRPr lang="en-US" sz="900" b="0" i="0" u="none" strike="noStrike" kern="1200" baseline="0" noProof="0" dirty="0">
              <a:solidFill>
                <a:schemeClr val="accent6"/>
              </a:solidFill>
              <a:latin typeface="Arial" panose="020B0604020202020204" pitchFamily="34" charset="0"/>
              <a:ea typeface="+mn-ea"/>
              <a:cs typeface="Arial" panose="020B0604020202020204" pitchFamily="34" charset="0"/>
            </a:endParaRP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1803182" y="4832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1116000" y="1116000"/>
            <a:ext cx="2952000" cy="2016000"/>
          </a:xfrm>
        </p:spPr>
        <p:txBody>
          <a:bodyPr/>
          <a:lstStyle/>
          <a:p>
            <a:endParaRPr lang="fr-FR"/>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611560"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1002986"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Espace réservé du contenu 2"/>
          <p:cNvSpPr>
            <a:spLocks noGrp="1"/>
          </p:cNvSpPr>
          <p:nvPr>
            <p:ph idx="14"/>
          </p:nvPr>
        </p:nvSpPr>
        <p:spPr>
          <a:xfrm>
            <a:off x="5336804" y="3219822"/>
            <a:ext cx="244827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3" name="Espace réservé pour une image  14"/>
          <p:cNvSpPr>
            <a:spLocks noGrp="1"/>
          </p:cNvSpPr>
          <p:nvPr>
            <p:ph type="pic" sz="quarter" idx="15"/>
          </p:nvPr>
        </p:nvSpPr>
        <p:spPr>
          <a:xfrm>
            <a:off x="5049156" y="1116000"/>
            <a:ext cx="2952000" cy="2016000"/>
          </a:xfrm>
        </p:spPr>
        <p:txBody>
          <a:bodyPr/>
          <a:lstStyle/>
          <a:p>
            <a:endParaRPr lang="fr-FR"/>
          </a:p>
        </p:txBody>
      </p:sp>
      <p:sp>
        <p:nvSpPr>
          <p:cNvPr id="24" name="Freeform 9"/>
          <p:cNvSpPr>
            <a:spLocks/>
          </p:cNvSpPr>
          <p:nvPr userDrawn="1"/>
        </p:nvSpPr>
        <p:spPr bwMode="auto">
          <a:xfrm>
            <a:off x="4544716" y="285978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9"/>
          <p:cNvSpPr>
            <a:spLocks/>
          </p:cNvSpPr>
          <p:nvPr userDrawn="1"/>
        </p:nvSpPr>
        <p:spPr bwMode="auto">
          <a:xfrm rot="19932245" flipH="1" flipV="1">
            <a:off x="4936142" y="329541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595927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9_Titre et contenu - partie 5">
    <p:spTree>
      <p:nvGrpSpPr>
        <p:cNvPr id="1" name=""/>
        <p:cNvGrpSpPr/>
        <p:nvPr/>
      </p:nvGrpSpPr>
      <p:grpSpPr>
        <a:xfrm>
          <a:off x="0" y="0"/>
          <a:ext cx="0" cy="0"/>
          <a:chOff x="0" y="0"/>
          <a:chExt cx="0" cy="0"/>
        </a:xfrm>
      </p:grpSpPr>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115616"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Espace réservé pour une image  14"/>
          <p:cNvSpPr>
            <a:spLocks noGrp="1"/>
          </p:cNvSpPr>
          <p:nvPr>
            <p:ph type="pic" sz="quarter" idx="13"/>
          </p:nvPr>
        </p:nvSpPr>
        <p:spPr>
          <a:xfrm>
            <a:off x="827968" y="1116000"/>
            <a:ext cx="1800000" cy="2232000"/>
          </a:xfrm>
        </p:spPr>
        <p:txBody>
          <a:bodyPr>
            <a:normAutofit/>
          </a:bodyPr>
          <a:lstStyle>
            <a:lvl1pPr>
              <a:defRPr sz="1200"/>
            </a:lvl1pPr>
          </a:lstStyle>
          <a:p>
            <a:endParaRPr lang="fr-FR" dirty="0"/>
          </a:p>
        </p:txBody>
      </p:sp>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9"/>
          <p:cNvSpPr>
            <a:spLocks/>
          </p:cNvSpPr>
          <p:nvPr userDrawn="1"/>
        </p:nvSpPr>
        <p:spPr bwMode="auto">
          <a:xfrm>
            <a:off x="323528"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p:cNvSpPr>
            <a:spLocks/>
          </p:cNvSpPr>
          <p:nvPr userDrawn="1"/>
        </p:nvSpPr>
        <p:spPr bwMode="auto">
          <a:xfrm rot="19932245" flipH="1" flipV="1">
            <a:off x="689797"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Espace réservé du contenu 2"/>
          <p:cNvSpPr>
            <a:spLocks noGrp="1"/>
          </p:cNvSpPr>
          <p:nvPr>
            <p:ph idx="14"/>
          </p:nvPr>
        </p:nvSpPr>
        <p:spPr>
          <a:xfrm>
            <a:off x="3923928" y="3651870"/>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9" name="Espace réservé pour une image  14"/>
          <p:cNvSpPr>
            <a:spLocks noGrp="1"/>
          </p:cNvSpPr>
          <p:nvPr>
            <p:ph type="pic" sz="quarter" idx="15"/>
          </p:nvPr>
        </p:nvSpPr>
        <p:spPr>
          <a:xfrm>
            <a:off x="3636280" y="1116000"/>
            <a:ext cx="1872000" cy="2448000"/>
          </a:xfrm>
        </p:spPr>
        <p:txBody>
          <a:bodyPr>
            <a:normAutofit/>
          </a:bodyPr>
          <a:lstStyle>
            <a:lvl1pPr>
              <a:defRPr sz="1200"/>
            </a:lvl1pPr>
          </a:lstStyle>
          <a:p>
            <a:endParaRPr lang="fr-FR" dirty="0"/>
          </a:p>
        </p:txBody>
      </p:sp>
      <p:sp>
        <p:nvSpPr>
          <p:cNvPr id="30" name="Freeform 9"/>
          <p:cNvSpPr>
            <a:spLocks/>
          </p:cNvSpPr>
          <p:nvPr userDrawn="1"/>
        </p:nvSpPr>
        <p:spPr bwMode="auto">
          <a:xfrm>
            <a:off x="3131840" y="3291830"/>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9"/>
          <p:cNvSpPr>
            <a:spLocks/>
          </p:cNvSpPr>
          <p:nvPr userDrawn="1"/>
        </p:nvSpPr>
        <p:spPr bwMode="auto">
          <a:xfrm rot="19932245" flipH="1" flipV="1">
            <a:off x="3498109" y="3699467"/>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Espace réservé du contenu 2"/>
          <p:cNvSpPr>
            <a:spLocks noGrp="1"/>
          </p:cNvSpPr>
          <p:nvPr>
            <p:ph idx="16"/>
          </p:nvPr>
        </p:nvSpPr>
        <p:spPr>
          <a:xfrm>
            <a:off x="6732240" y="3435846"/>
            <a:ext cx="1728192" cy="1014761"/>
          </a:xfrm>
        </p:spPr>
        <p:txBody>
          <a:bodyPr lIns="0" tIns="0" rIns="0" bIns="0">
            <a:noAutofit/>
          </a:bodyPr>
          <a:lstStyle>
            <a:lvl1pPr marL="0" indent="0">
              <a:lnSpc>
                <a:spcPts val="1200"/>
              </a:lnSpc>
              <a:buNone/>
              <a:defRPr sz="1200" b="1" cap="all" baseline="0">
                <a:solidFill>
                  <a:schemeClr val="accent6"/>
                </a:solidFill>
              </a:defRPr>
            </a:lvl1pPr>
            <a:lvl2pPr marL="1588" indent="0">
              <a:spcBef>
                <a:spcPts val="0"/>
              </a:spcBef>
              <a:buNone/>
              <a:defRPr sz="1000">
                <a:solidFill>
                  <a:schemeClr val="tx2"/>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3" name="Espace réservé pour une image  14"/>
          <p:cNvSpPr>
            <a:spLocks noGrp="1"/>
          </p:cNvSpPr>
          <p:nvPr>
            <p:ph type="pic" sz="quarter" idx="17"/>
          </p:nvPr>
        </p:nvSpPr>
        <p:spPr>
          <a:xfrm>
            <a:off x="6444592" y="1116000"/>
            <a:ext cx="1800000" cy="2232000"/>
          </a:xfrm>
        </p:spPr>
        <p:txBody>
          <a:bodyPr>
            <a:normAutofit/>
          </a:bodyPr>
          <a:lstStyle>
            <a:lvl1pPr>
              <a:defRPr sz="1200"/>
            </a:lvl1pPr>
          </a:lstStyle>
          <a:p>
            <a:endParaRPr lang="fr-FR" dirty="0"/>
          </a:p>
        </p:txBody>
      </p:sp>
      <p:sp>
        <p:nvSpPr>
          <p:cNvPr id="34" name="Freeform 9"/>
          <p:cNvSpPr>
            <a:spLocks/>
          </p:cNvSpPr>
          <p:nvPr userDrawn="1"/>
        </p:nvSpPr>
        <p:spPr bwMode="auto">
          <a:xfrm>
            <a:off x="5940152" y="3075806"/>
            <a:ext cx="602985" cy="46824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fr-FR"/>
          </a:p>
        </p:txBody>
      </p:sp>
      <p:sp>
        <p:nvSpPr>
          <p:cNvPr id="35" name="Freeform 9"/>
          <p:cNvSpPr>
            <a:spLocks/>
          </p:cNvSpPr>
          <p:nvPr userDrawn="1"/>
        </p:nvSpPr>
        <p:spPr bwMode="auto">
          <a:xfrm rot="19932245" flipH="1" flipV="1">
            <a:off x="6306421" y="3483443"/>
            <a:ext cx="278131" cy="215979"/>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998910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0_Titre et contenu - partie 5">
    <p:spTree>
      <p:nvGrpSpPr>
        <p:cNvPr id="1" name=""/>
        <p:cNvGrpSpPr/>
        <p:nvPr/>
      </p:nvGrpSpPr>
      <p:grpSpPr>
        <a:xfrm>
          <a:off x="0" y="0"/>
          <a:ext cx="0" cy="0"/>
          <a:chOff x="0" y="0"/>
          <a:chExt cx="0" cy="0"/>
        </a:xfrm>
      </p:grpSpPr>
      <p:sp>
        <p:nvSpPr>
          <p:cNvPr id="4" name="Ellipse 3"/>
          <p:cNvSpPr/>
          <p:nvPr userDrawn="1"/>
        </p:nvSpPr>
        <p:spPr>
          <a:xfrm>
            <a:off x="1008000"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360000" y="288000"/>
            <a:ext cx="8229600" cy="720000"/>
          </a:xfrm>
        </p:spPr>
        <p:txBody>
          <a:bodyPr lIns="0" tIns="0" rIns="0" bIns="0" anchor="t" anchorCtr="0">
            <a:noAutofit/>
          </a:bodyPr>
          <a:lstStyle>
            <a:lvl1pPr algn="l">
              <a:defRPr sz="3000" b="1">
                <a:solidFill>
                  <a:schemeClr val="tx2"/>
                </a:solidFill>
              </a:defRPr>
            </a:lvl1pPr>
          </a:lstStyle>
          <a:p>
            <a:r>
              <a:rPr lang="fr-FR" dirty="0"/>
              <a:t>Modifiez le style du titre</a:t>
            </a:r>
          </a:p>
        </p:txBody>
      </p:sp>
      <p:sp>
        <p:nvSpPr>
          <p:cNvPr id="3" name="Espace réservé du contenu 2"/>
          <p:cNvSpPr>
            <a:spLocks noGrp="1"/>
          </p:cNvSpPr>
          <p:nvPr>
            <p:ph idx="1"/>
          </p:nvPr>
        </p:nvSpPr>
        <p:spPr>
          <a:xfrm>
            <a:off x="1403648"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6" name="Espace réservé du numéro de diapositive 5"/>
          <p:cNvSpPr>
            <a:spLocks noGrp="1"/>
          </p:cNvSpPr>
          <p:nvPr>
            <p:ph type="sldNum" sz="quarter" idx="12"/>
          </p:nvPr>
        </p:nvSpPr>
        <p:spPr>
          <a:xfrm>
            <a:off x="3834172" y="4767263"/>
            <a:ext cx="1475656" cy="273844"/>
          </a:xfrm>
        </p:spPr>
        <p:txBody>
          <a:bodyP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pPr/>
              <a:t>‹#›</a:t>
            </a:fld>
            <a:endParaRPr lang="fr-FR" dirty="0"/>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900" b="0" i="0" u="none" strike="noStrike" kern="1200" baseline="0" dirty="0">
                <a:solidFill>
                  <a:schemeClr val="accent6"/>
                </a:solidFill>
                <a:latin typeface="Arial" panose="020B0604020202020204" pitchFamily="34" charset="0"/>
                <a:ea typeface="+mn-ea"/>
                <a:cs typeface="Arial" panose="020B0604020202020204" pitchFamily="34" charset="0"/>
              </a:rPr>
              <a:t>Réunion d’Information Financière     mars 2018</a:t>
            </a:r>
          </a:p>
        </p:txBody>
      </p:sp>
      <p:sp>
        <p:nvSpPr>
          <p:cNvPr id="10" name="AutoShape 3"/>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8" name="AutoShape 7"/>
          <p:cNvSpPr>
            <a:spLocks noChangeAspect="1" noChangeArrowheads="1" noTextEdit="1"/>
          </p:cNvSpPr>
          <p:nvPr userDrawn="1"/>
        </p:nvSpPr>
        <p:spPr bwMode="auto">
          <a:xfrm>
            <a:off x="4437063" y="2465388"/>
            <a:ext cx="269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Espace réservé pour une image  7"/>
          <p:cNvSpPr>
            <a:spLocks noGrp="1"/>
          </p:cNvSpPr>
          <p:nvPr>
            <p:ph type="pic" sz="quarter" idx="13"/>
          </p:nvPr>
        </p:nvSpPr>
        <p:spPr>
          <a:xfrm>
            <a:off x="2195513" y="1152000"/>
            <a:ext cx="1512000" cy="1800000"/>
          </a:xfrm>
        </p:spPr>
        <p:txBody>
          <a:bodyPr>
            <a:normAutofit/>
          </a:bodyPr>
          <a:lstStyle>
            <a:lvl1pPr>
              <a:defRPr sz="1200"/>
            </a:lvl1pPr>
          </a:lstStyle>
          <a:p>
            <a:endParaRPr lang="fr-FR" dirty="0"/>
          </a:p>
        </p:txBody>
      </p:sp>
      <p:sp>
        <p:nvSpPr>
          <p:cNvPr id="24" name="Ellipse 23"/>
          <p:cNvSpPr/>
          <p:nvPr userDrawn="1"/>
        </p:nvSpPr>
        <p:spPr>
          <a:xfrm>
            <a:off x="3456663"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space réservé du contenu 2"/>
          <p:cNvSpPr>
            <a:spLocks noGrp="1"/>
          </p:cNvSpPr>
          <p:nvPr>
            <p:ph idx="14"/>
          </p:nvPr>
        </p:nvSpPr>
        <p:spPr>
          <a:xfrm>
            <a:off x="3852311"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26" name="Espace réservé pour une image  7"/>
          <p:cNvSpPr>
            <a:spLocks noGrp="1"/>
          </p:cNvSpPr>
          <p:nvPr>
            <p:ph type="pic" sz="quarter" idx="15"/>
          </p:nvPr>
        </p:nvSpPr>
        <p:spPr>
          <a:xfrm>
            <a:off x="3924096" y="1152000"/>
            <a:ext cx="1512000" cy="1800000"/>
          </a:xfrm>
        </p:spPr>
        <p:txBody>
          <a:bodyPr>
            <a:normAutofit/>
          </a:bodyPr>
          <a:lstStyle>
            <a:lvl1pPr>
              <a:defRPr sz="1200"/>
            </a:lvl1pPr>
          </a:lstStyle>
          <a:p>
            <a:endParaRPr lang="fr-FR" dirty="0"/>
          </a:p>
        </p:txBody>
      </p:sp>
      <p:sp>
        <p:nvSpPr>
          <p:cNvPr id="27" name="Ellipse 26"/>
          <p:cNvSpPr/>
          <p:nvPr userDrawn="1"/>
        </p:nvSpPr>
        <p:spPr>
          <a:xfrm>
            <a:off x="5904935" y="2052000"/>
            <a:ext cx="2232000" cy="223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space réservé du contenu 2"/>
          <p:cNvSpPr>
            <a:spLocks noGrp="1"/>
          </p:cNvSpPr>
          <p:nvPr>
            <p:ph idx="16"/>
          </p:nvPr>
        </p:nvSpPr>
        <p:spPr>
          <a:xfrm>
            <a:off x="6300583" y="3114107"/>
            <a:ext cx="1728192" cy="1014761"/>
          </a:xfrm>
        </p:spPr>
        <p:txBody>
          <a:bodyPr lIns="0" tIns="0" rIns="0" bIns="0">
            <a:noAutofit/>
          </a:bodyPr>
          <a:lstStyle>
            <a:lvl1pPr marL="176213" indent="0">
              <a:lnSpc>
                <a:spcPts val="950"/>
              </a:lnSpc>
              <a:spcBef>
                <a:spcPts val="0"/>
              </a:spcBef>
              <a:spcAft>
                <a:spcPts val="600"/>
              </a:spcAft>
              <a:buFont typeface="Arial" panose="020B0604020202020204" pitchFamily="34" charset="0"/>
              <a:buNone/>
              <a:defRPr sz="950" b="1" cap="all" baseline="0">
                <a:solidFill>
                  <a:schemeClr val="tx2"/>
                </a:solidFill>
              </a:defRPr>
            </a:lvl1pPr>
            <a:lvl2pPr marL="176213" indent="-174625">
              <a:lnSpc>
                <a:spcPts val="900"/>
              </a:lnSpc>
              <a:spcBef>
                <a:spcPts val="0"/>
              </a:spcBef>
              <a:buFontTx/>
              <a:buBlip>
                <a:blip r:embed="rId2"/>
              </a:buBlip>
              <a:defRPr sz="800">
                <a:solidFill>
                  <a:schemeClr val="bg1"/>
                </a:solidFill>
                <a:latin typeface="Arial" panose="020B0604020202020204" pitchFamily="34" charset="0"/>
                <a:cs typeface="Arial" panose="020B0604020202020204" pitchFamily="34" charset="0"/>
              </a:defRPr>
            </a:lvl2pPr>
          </a:lstStyle>
          <a:p>
            <a:pPr lvl="0"/>
            <a:r>
              <a:rPr lang="fr-FR" dirty="0"/>
              <a:t>Modifiez les styles du texte du masque</a:t>
            </a:r>
          </a:p>
          <a:p>
            <a:pPr lvl="1"/>
            <a:r>
              <a:rPr lang="fr-FR" dirty="0"/>
              <a:t>Deuxième niveau</a:t>
            </a:r>
          </a:p>
        </p:txBody>
      </p:sp>
      <p:sp>
        <p:nvSpPr>
          <p:cNvPr id="37" name="Espace réservé pour une image  7"/>
          <p:cNvSpPr>
            <a:spLocks noGrp="1"/>
          </p:cNvSpPr>
          <p:nvPr>
            <p:ph type="pic" sz="quarter" idx="17"/>
          </p:nvPr>
        </p:nvSpPr>
        <p:spPr>
          <a:xfrm>
            <a:off x="5688663" y="1152000"/>
            <a:ext cx="1512000" cy="1800000"/>
          </a:xfrm>
        </p:spPr>
        <p:txBody>
          <a:bodyPr>
            <a:normAutofit/>
          </a:bodyPr>
          <a:lstStyle>
            <a:lvl1pPr>
              <a:defRPr sz="1200"/>
            </a:lvl1pPr>
          </a:lstStyle>
          <a:p>
            <a:endParaRPr lang="fr-FR" dirty="0"/>
          </a:p>
        </p:txBody>
      </p:sp>
    </p:spTree>
    <p:extLst>
      <p:ext uri="{BB962C8B-B14F-4D97-AF65-F5344CB8AC3E}">
        <p14:creationId xmlns:p14="http://schemas.microsoft.com/office/powerpoint/2010/main" val="11301442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41" Type="http://schemas.openxmlformats.org/officeDocument/2006/relationships/slideLayout" Target="../slideLayouts/slideLayout10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8" Type="http://schemas.openxmlformats.org/officeDocument/2006/relationships/slideLayout" Target="../slideLayouts/slideLayout70.xml"/><Relationship Id="rId51"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slideLayout" Target="../slideLayouts/slideLayout163.xml"/><Relationship Id="rId50" Type="http://schemas.openxmlformats.org/officeDocument/2006/relationships/slideLayout" Target="../slideLayouts/slideLayout166.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slideLayout" Target="../slideLayouts/slideLayout162.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49" Type="http://schemas.openxmlformats.org/officeDocument/2006/relationships/slideLayout" Target="../slideLayouts/slideLayout165.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52" Type="http://schemas.openxmlformats.org/officeDocument/2006/relationships/theme" Target="../theme/theme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slideLayout" Target="../slideLayouts/slideLayout164.xml"/><Relationship Id="rId8" Type="http://schemas.openxmlformats.org/officeDocument/2006/relationships/slideLayout" Target="../slideLayouts/slideLayout124.xml"/><Relationship Id="rId51" Type="http://schemas.openxmlformats.org/officeDocument/2006/relationships/slideLayout" Target="../slideLayouts/slideLayout1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7.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916ABB-5C93-447D-9875-807AA2D5C92C}" type="slidenum">
              <a:rPr lang="fr-FR" smtClean="0"/>
              <a:t>‹#›</a:t>
            </a:fld>
            <a:endParaRPr lang="fr-FR"/>
          </a:p>
        </p:txBody>
      </p:sp>
    </p:spTree>
    <p:extLst>
      <p:ext uri="{BB962C8B-B14F-4D97-AF65-F5344CB8AC3E}">
        <p14:creationId xmlns:p14="http://schemas.microsoft.com/office/powerpoint/2010/main" val="204924991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92" r:id="rId36"/>
    <p:sldLayoutId id="2147483693" r:id="rId37"/>
    <p:sldLayoutId id="2147483694" r:id="rId38"/>
    <p:sldLayoutId id="2147483695" r:id="rId39"/>
    <p:sldLayoutId id="2147483696" r:id="rId40"/>
    <p:sldLayoutId id="2147483697" r:id="rId41"/>
    <p:sldLayoutId id="2147483698" r:id="rId42"/>
    <p:sldLayoutId id="2147483699" r:id="rId43"/>
    <p:sldLayoutId id="2147483700" r:id="rId44"/>
    <p:sldLayoutId id="2147483701" r:id="rId45"/>
    <p:sldLayoutId id="2147483702" r:id="rId46"/>
    <p:sldLayoutId id="2147483703" r:id="rId47"/>
    <p:sldLayoutId id="2147483704" r:id="rId48"/>
    <p:sldLayoutId id="2147483705" r:id="rId49"/>
    <p:sldLayoutId id="2147483957" r:id="rId50"/>
    <p:sldLayoutId id="2147484080" r:id="rId5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E57E20E-E991-496B-BA14-D97BEBEAC965}" type="slidenum">
              <a:rPr lang="fr-FR" smtClean="0"/>
              <a:t>‹#›</a:t>
            </a:fld>
            <a:endParaRPr lang="fr-FR"/>
          </a:p>
        </p:txBody>
      </p:sp>
    </p:spTree>
    <p:extLst>
      <p:ext uri="{BB962C8B-B14F-4D97-AF65-F5344CB8AC3E}">
        <p14:creationId xmlns:p14="http://schemas.microsoft.com/office/powerpoint/2010/main" val="349065336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916ABB-5C93-447D-9875-807AA2D5C92C}" type="slidenum">
              <a:rPr lang="fr-FR" smtClean="0"/>
              <a:t>‹#›</a:t>
            </a:fld>
            <a:endParaRPr lang="fr-FR"/>
          </a:p>
        </p:txBody>
      </p:sp>
    </p:spTree>
    <p:extLst>
      <p:ext uri="{BB962C8B-B14F-4D97-AF65-F5344CB8AC3E}">
        <p14:creationId xmlns:p14="http://schemas.microsoft.com/office/powerpoint/2010/main" val="330688508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3" r:id="rId35"/>
    <p:sldLayoutId id="2147483994" r:id="rId36"/>
    <p:sldLayoutId id="2147483995" r:id="rId37"/>
    <p:sldLayoutId id="2147483996" r:id="rId38"/>
    <p:sldLayoutId id="2147483997" r:id="rId39"/>
    <p:sldLayoutId id="2147483998" r:id="rId40"/>
    <p:sldLayoutId id="2147483999" r:id="rId41"/>
    <p:sldLayoutId id="2147484000" r:id="rId42"/>
    <p:sldLayoutId id="2147484001" r:id="rId43"/>
    <p:sldLayoutId id="2147484002" r:id="rId44"/>
    <p:sldLayoutId id="2147484003" r:id="rId45"/>
    <p:sldLayoutId id="2147484004" r:id="rId46"/>
    <p:sldLayoutId id="2147484005" r:id="rId47"/>
    <p:sldLayoutId id="2147484006" r:id="rId48"/>
    <p:sldLayoutId id="2147484007" r:id="rId49"/>
    <p:sldLayoutId id="2147484008" r:id="rId50"/>
    <p:sldLayoutId id="2147484009" r:id="rId51"/>
    <p:sldLayoutId id="2147484010" r:id="rId5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1126C0B-A436-334B-8554-E53AC08897C8}" type="datetimeFigureOut">
              <a:rPr lang="fr-FR" smtClean="0"/>
              <a:t>23/03/2019</a:t>
            </a:fld>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3DD3DA-3E15-CE4E-B6A9-D6DAA167895C}" type="slidenum">
              <a:rPr lang="fr-FR" smtClean="0"/>
              <a:t>‹#›</a:t>
            </a:fld>
            <a:endParaRPr lang="fr-FR"/>
          </a:p>
        </p:txBody>
      </p:sp>
    </p:spTree>
    <p:extLst>
      <p:ext uri="{BB962C8B-B14F-4D97-AF65-F5344CB8AC3E}">
        <p14:creationId xmlns:p14="http://schemas.microsoft.com/office/powerpoint/2010/main" val="4199869340"/>
      </p:ext>
    </p:extLst>
  </p:cSld>
  <p:clrMap bg1="lt1" tx1="dk1" bg2="lt2" tx2="dk2" accent1="accent1" accent2="accent2" accent3="accent3" accent4="accent4" accent5="accent5" accent6="accent6" hlink="hlink" folHlink="folHlink"/>
  <p:sldLayoutIdLst>
    <p:sldLayoutId id="214748401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3518520" y="4775092"/>
            <a:ext cx="2133600" cy="273844"/>
          </a:xfrm>
          <a:prstGeom prst="rect">
            <a:avLst/>
          </a:prstGeom>
        </p:spPr>
        <p:txBody>
          <a:bodyPr vert="horz" lIns="91440" tIns="45720" rIns="91440" bIns="45720" rtlCol="0" anchor="ctr"/>
          <a:lstStyle>
            <a:lvl1pPr algn="ctr">
              <a:defRPr sz="900">
                <a:solidFill>
                  <a:schemeClr val="tx2"/>
                </a:solidFill>
                <a:latin typeface="Arial" panose="020B0604020202020204" pitchFamily="34" charset="0"/>
                <a:cs typeface="Arial" panose="020B0604020202020204" pitchFamily="34" charset="0"/>
              </a:defRPr>
            </a:lvl1pPr>
          </a:lstStyle>
          <a:p>
            <a:fld id="{89916ABB-5C93-447D-9875-807AA2D5C92C}" type="slidenum">
              <a:rPr lang="fr-FR" smtClean="0">
                <a:solidFill>
                  <a:srgbClr val="004B62"/>
                </a:solidFill>
              </a:rPr>
              <a:pPr/>
              <a:t>‹#›</a:t>
            </a:fld>
            <a:endParaRPr lang="fr-FR" dirty="0">
              <a:solidFill>
                <a:srgbClr val="004B62"/>
              </a:solidFill>
            </a:endParaRPr>
          </a:p>
        </p:txBody>
      </p:sp>
      <p:sp>
        <p:nvSpPr>
          <p:cNvPr id="7" name="ZoneTexte 6"/>
          <p:cNvSpPr txBox="1"/>
          <p:nvPr userDrawn="1"/>
        </p:nvSpPr>
        <p:spPr>
          <a:xfrm>
            <a:off x="323528" y="4789190"/>
            <a:ext cx="2808312" cy="230832"/>
          </a:xfrm>
          <a:prstGeom prst="rect">
            <a:avLst/>
          </a:prstGeom>
          <a:noFill/>
        </p:spPr>
        <p:txBody>
          <a:bodyPr wrap="square" lIns="0" rtlCol="0">
            <a:noAutofit/>
          </a:bodyPr>
          <a:lstStyle/>
          <a:p>
            <a:pPr>
              <a:defRPr/>
            </a:pPr>
            <a:r>
              <a:rPr lang="fr-FR" sz="900" dirty="0">
                <a:solidFill>
                  <a:srgbClr val="004B62"/>
                </a:solidFill>
                <a:latin typeface="Arial" panose="020B0604020202020204" pitchFamily="34" charset="0"/>
                <a:cs typeface="Arial" panose="020B0604020202020204" pitchFamily="34" charset="0"/>
              </a:rPr>
              <a:t>Réunion d’Information Financière     mars 2019</a:t>
            </a:r>
          </a:p>
        </p:txBody>
      </p:sp>
      <p:sp>
        <p:nvSpPr>
          <p:cNvPr id="8" name="Freeform 5"/>
          <p:cNvSpPr>
            <a:spLocks/>
          </p:cNvSpPr>
          <p:nvPr userDrawn="1"/>
        </p:nvSpPr>
        <p:spPr bwMode="auto">
          <a:xfrm>
            <a:off x="2030128" y="487601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r-FR">
              <a:solidFill>
                <a:prstClr val="black"/>
              </a:solidFill>
            </a:endParaRPr>
          </a:p>
        </p:txBody>
      </p:sp>
    </p:spTree>
    <p:extLst>
      <p:ext uri="{BB962C8B-B14F-4D97-AF65-F5344CB8AC3E}">
        <p14:creationId xmlns:p14="http://schemas.microsoft.com/office/powerpoint/2010/main" val="89160673"/>
      </p:ext>
    </p:extLst>
  </p:cSld>
  <p:clrMap bg1="lt1" tx1="dk1" bg2="lt2" tx2="dk2" accent1="accent1" accent2="accent2" accent3="accent3" accent4="accent4" accent5="accent5" accent6="accent6" hlink="hlink" folHlink="folHlink"/>
  <p:sldLayoutIdLst>
    <p:sldLayoutId id="2147484014"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916ABB-5C93-447D-9875-807AA2D5C92C}" type="slidenum">
              <a:rPr lang="fr-FR" smtClean="0"/>
              <a:t>‹#›</a:t>
            </a:fld>
            <a:endParaRPr lang="fr-FR"/>
          </a:p>
        </p:txBody>
      </p:sp>
    </p:spTree>
    <p:extLst>
      <p:ext uri="{BB962C8B-B14F-4D97-AF65-F5344CB8AC3E}">
        <p14:creationId xmlns:p14="http://schemas.microsoft.com/office/powerpoint/2010/main" val="59749431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0" r:id="rId35"/>
    <p:sldLayoutId id="2147484051" r:id="rId36"/>
    <p:sldLayoutId id="2147484052" r:id="rId37"/>
    <p:sldLayoutId id="2147484053" r:id="rId38"/>
    <p:sldLayoutId id="2147484054" r:id="rId39"/>
    <p:sldLayoutId id="2147484055" r:id="rId40"/>
    <p:sldLayoutId id="2147484056" r:id="rId41"/>
    <p:sldLayoutId id="2147484057" r:id="rId42"/>
    <p:sldLayoutId id="2147484058" r:id="rId43"/>
    <p:sldLayoutId id="2147484059" r:id="rId44"/>
    <p:sldLayoutId id="2147484060" r:id="rId45"/>
    <p:sldLayoutId id="2147484061" r:id="rId46"/>
    <p:sldLayoutId id="2147484062" r:id="rId47"/>
    <p:sldLayoutId id="2147484063" r:id="rId48"/>
    <p:sldLayoutId id="2147484064" r:id="rId49"/>
    <p:sldLayoutId id="2147484065" r:id="rId50"/>
    <p:sldLayoutId id="2147484066" r:id="rId5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73353DA-4938-4C57-8B1E-C60209A40F0A}" type="datetimeFigureOut">
              <a:rPr lang="fr-FR" smtClean="0"/>
              <a:t>23/03/2019</a:t>
            </a:fld>
            <a:endParaRPr lang="fr-FR"/>
          </a:p>
        </p:txBody>
      </p:sp>
      <p:sp>
        <p:nvSpPr>
          <p:cNvPr id="5" name="Espace réservé du pied de page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E57E20E-E991-496B-BA14-D97BEBEAC965}" type="slidenum">
              <a:rPr lang="fr-FR" smtClean="0"/>
              <a:t>‹#›</a:t>
            </a:fld>
            <a:endParaRPr lang="fr-FR"/>
          </a:p>
        </p:txBody>
      </p:sp>
    </p:spTree>
    <p:extLst>
      <p:ext uri="{BB962C8B-B14F-4D97-AF65-F5344CB8AC3E}">
        <p14:creationId xmlns:p14="http://schemas.microsoft.com/office/powerpoint/2010/main" val="334455046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6.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66.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66.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66.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66.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6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6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emf"/><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66.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18.xml"/><Relationship Id="rId5" Type="http://schemas.openxmlformats.org/officeDocument/2006/relationships/image" Target="../media/image1.emf"/><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22.xml"/><Relationship Id="rId1" Type="http://schemas.openxmlformats.org/officeDocument/2006/relationships/slideLayout" Target="../slideLayouts/slideLayout167.xml"/><Relationship Id="rId5" Type="http://schemas.openxmlformats.org/officeDocument/2006/relationships/image" Target="../media/image44.tif"/><Relationship Id="rId4" Type="http://schemas.openxmlformats.org/officeDocument/2006/relationships/image" Target="../media/image43.tif"/></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67.xml"/><Relationship Id="rId5" Type="http://schemas.openxmlformats.org/officeDocument/2006/relationships/image" Target="../media/image49.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1.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31.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64.xml"/><Relationship Id="rId5" Type="http://schemas.openxmlformats.org/officeDocument/2006/relationships/image" Target="../media/image1.emf"/><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emf"/><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9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94.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94.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94.xml"/><Relationship Id="rId4" Type="http://schemas.openxmlformats.org/officeDocument/2006/relationships/image" Target="../media/image66.jp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95.xml"/><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95.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89.xml"/><Relationship Id="rId6" Type="http://schemas.openxmlformats.org/officeDocument/2006/relationships/image" Target="../media/image75.png"/><Relationship Id="rId5" Type="http://schemas.openxmlformats.org/officeDocument/2006/relationships/image" Target="../media/image1.emf"/><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8.xml"/><Relationship Id="rId5" Type="http://schemas.openxmlformats.org/officeDocument/2006/relationships/image" Target="../media/image1.emf"/><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95.xml"/><Relationship Id="rId6" Type="http://schemas.openxmlformats.org/officeDocument/2006/relationships/image" Target="../media/image1.emf"/><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95.xml"/><Relationship Id="rId5" Type="http://schemas.openxmlformats.org/officeDocument/2006/relationships/image" Target="../media/image83.pn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4.jpe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3.jpeg"/><Relationship Id="rId2" Type="http://schemas.openxmlformats.org/officeDocument/2006/relationships/notesSlide" Target="../notesSlides/notesSlide44.xml"/><Relationship Id="rId16" Type="http://schemas.openxmlformats.org/officeDocument/2006/relationships/image" Target="../media/image97.jpeg"/><Relationship Id="rId1" Type="http://schemas.openxmlformats.org/officeDocument/2006/relationships/slideLayout" Target="../slideLayouts/slideLayout93.xml"/><Relationship Id="rId6" Type="http://schemas.openxmlformats.org/officeDocument/2006/relationships/image" Target="../media/image88.png"/><Relationship Id="rId11" Type="http://schemas.openxmlformats.org/officeDocument/2006/relationships/image" Target="../media/image92.jpeg"/><Relationship Id="rId5" Type="http://schemas.openxmlformats.org/officeDocument/2006/relationships/image" Target="../media/image87.png"/><Relationship Id="rId15" Type="http://schemas.openxmlformats.org/officeDocument/2006/relationships/image" Target="../media/image96.jpeg"/><Relationship Id="rId10" Type="http://schemas.openxmlformats.org/officeDocument/2006/relationships/image" Target="../media/image1.emf"/><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5.jpeg"/></Relationships>
</file>

<file path=ppt/slides/_rels/slide4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45.xml"/><Relationship Id="rId16" Type="http://schemas.openxmlformats.org/officeDocument/2006/relationships/image" Target="../media/image111.png"/><Relationship Id="rId1" Type="http://schemas.openxmlformats.org/officeDocument/2006/relationships/slideLayout" Target="../slideLayouts/slideLayout115.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93.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48.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17" Type="http://schemas.openxmlformats.org/officeDocument/2006/relationships/image" Target="../media/image135.jpeg"/><Relationship Id="rId2" Type="http://schemas.openxmlformats.org/officeDocument/2006/relationships/notesSlide" Target="../notesSlides/notesSlide48.xml"/><Relationship Id="rId16" Type="http://schemas.openxmlformats.org/officeDocument/2006/relationships/image" Target="../media/image134.jpeg"/><Relationship Id="rId1" Type="http://schemas.openxmlformats.org/officeDocument/2006/relationships/slideLayout" Target="../slideLayouts/slideLayout116.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5" Type="http://schemas.openxmlformats.org/officeDocument/2006/relationships/image" Target="../media/image13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95.xml"/><Relationship Id="rId4"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90.xml"/><Relationship Id="rId6" Type="http://schemas.openxmlformats.org/officeDocument/2006/relationships/image" Target="../media/image140.png"/><Relationship Id="rId5" Type="http://schemas.openxmlformats.org/officeDocument/2006/relationships/image" Target="../media/image139.jpe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51.xml"/><Relationship Id="rId1" Type="http://schemas.openxmlformats.org/officeDocument/2006/relationships/slideLayout" Target="../slideLayouts/slideLayout95.xml"/><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52.xml"/><Relationship Id="rId1" Type="http://schemas.openxmlformats.org/officeDocument/2006/relationships/slideLayout" Target="../slideLayouts/slideLayout87.xml"/><Relationship Id="rId5" Type="http://schemas.openxmlformats.org/officeDocument/2006/relationships/image" Target="../media/image145.jpeg"/><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3.xml"/><Relationship Id="rId1" Type="http://schemas.openxmlformats.org/officeDocument/2006/relationships/slideLayout" Target="../slideLayouts/slideLayout93.xml"/></Relationships>
</file>

<file path=ppt/slides/_rels/slide5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4.xml"/><Relationship Id="rId1" Type="http://schemas.openxmlformats.org/officeDocument/2006/relationships/slideLayout" Target="../slideLayouts/slideLayout90.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g"/></Relationships>
</file>

<file path=ppt/slides/_rels/slide5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5.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94.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7.xml"/><Relationship Id="rId1" Type="http://schemas.openxmlformats.org/officeDocument/2006/relationships/slideLayout" Target="../slideLayouts/slideLayout94.xml"/><Relationship Id="rId4" Type="http://schemas.openxmlformats.org/officeDocument/2006/relationships/image" Target="../media/image158.png"/></Relationships>
</file>

<file path=ppt/slides/_rels/slide5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notesSlide" Target="../notesSlides/notesSlide58.xml"/><Relationship Id="rId1" Type="http://schemas.openxmlformats.org/officeDocument/2006/relationships/slideLayout" Target="../slideLayouts/slideLayout9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5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0.xml"/><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chart" Target="../charts/chart11.xml"/><Relationship Id="rId5" Type="http://schemas.openxmlformats.org/officeDocument/2006/relationships/image" Target="../media/image167.pn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5.xml"/><Relationship Id="rId1" Type="http://schemas.openxmlformats.org/officeDocument/2006/relationships/slideLayout" Target="../slideLayouts/slideLayout50.xml"/><Relationship Id="rId4" Type="http://schemas.openxmlformats.org/officeDocument/2006/relationships/chart" Target="../charts/char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chart" Target="../charts/chart13.xml"/><Relationship Id="rId5" Type="http://schemas.openxmlformats.org/officeDocument/2006/relationships/image" Target="../media/image11.png"/><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7.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chart" Target="../charts/chart14.xml"/></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chart" Target="../charts/chart15.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9.xml"/><Relationship Id="rId1" Type="http://schemas.openxmlformats.org/officeDocument/2006/relationships/slideLayout" Target="../slideLayouts/slideLayout23.xml"/><Relationship Id="rId6" Type="http://schemas.openxmlformats.org/officeDocument/2006/relationships/image" Target="../media/image169.png"/><Relationship Id="rId5" Type="http://schemas.openxmlformats.org/officeDocument/2006/relationships/chart" Target="../charts/chart16.xml"/><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23.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1.xml"/><Relationship Id="rId1" Type="http://schemas.openxmlformats.org/officeDocument/2006/relationships/slideLayout" Target="../slideLayouts/slideLayout23.xml"/><Relationship Id="rId4" Type="http://schemas.openxmlformats.org/officeDocument/2006/relationships/chart" Target="../charts/char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4.xml"/><Relationship Id="rId1" Type="http://schemas.openxmlformats.org/officeDocument/2006/relationships/slideLayout" Target="../slideLayouts/slideLayout25.xml"/><Relationship Id="rId5" Type="http://schemas.openxmlformats.org/officeDocument/2006/relationships/image" Target="../media/image1.emf"/><Relationship Id="rId4" Type="http://schemas.openxmlformats.org/officeDocument/2006/relationships/chart" Target="../charts/chart20.xml"/></Relationships>
</file>

<file path=ppt/slides/_rels/slide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66.xml"/></Relationships>
</file>

<file path=ppt/slides/_rels/slide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81.xml"/><Relationship Id="rId1" Type="http://schemas.openxmlformats.org/officeDocument/2006/relationships/slideLayout" Target="../slideLayouts/slideLayout23.xml"/><Relationship Id="rId4" Type="http://schemas.openxmlformats.org/officeDocument/2006/relationships/chart" Target="../charts/chart22.xml"/></Relationships>
</file>

<file path=ppt/slides/_rels/slide8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82.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66.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186" r="10511" b="21698"/>
          <a:stretch/>
        </p:blipFill>
        <p:spPr/>
      </p:pic>
      <p:grpSp>
        <p:nvGrpSpPr>
          <p:cNvPr id="5" name="Group 4"/>
          <p:cNvGrpSpPr>
            <a:grpSpLocks noChangeAspect="1"/>
          </p:cNvGrpSpPr>
          <p:nvPr/>
        </p:nvGrpSpPr>
        <p:grpSpPr bwMode="auto">
          <a:xfrm>
            <a:off x="-12700" y="-3175"/>
            <a:ext cx="6832600" cy="5146675"/>
            <a:chOff x="-8" y="-2"/>
            <a:chExt cx="4304" cy="3242"/>
          </a:xfrm>
        </p:grpSpPr>
        <p:sp>
          <p:nvSpPr>
            <p:cNvPr id="6" name="AutoShape 3"/>
            <p:cNvSpPr>
              <a:spLocks noChangeAspect="1" noChangeArrowheads="1" noTextEdit="1"/>
            </p:cNvSpPr>
            <p:nvPr/>
          </p:nvSpPr>
          <p:spPr bwMode="auto">
            <a:xfrm>
              <a:off x="1464" y="0"/>
              <a:ext cx="283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dirty="0">
                <a:solidFill>
                  <a:prstClr val="black"/>
                </a:solidFill>
                <a:latin typeface="Calibri"/>
              </a:endParaRPr>
            </a:p>
          </p:txBody>
        </p:sp>
        <p:sp>
          <p:nvSpPr>
            <p:cNvPr id="7" name="Freeform 5"/>
            <p:cNvSpPr>
              <a:spLocks/>
            </p:cNvSpPr>
            <p:nvPr/>
          </p:nvSpPr>
          <p:spPr bwMode="auto">
            <a:xfrm>
              <a:off x="-8" y="-2"/>
              <a:ext cx="2888" cy="3242"/>
            </a:xfrm>
            <a:custGeom>
              <a:avLst/>
              <a:gdLst>
                <a:gd name="T0" fmla="*/ 1412 w 1444"/>
                <a:gd name="T1" fmla="*/ 805 h 1621"/>
                <a:gd name="T2" fmla="*/ 992 w 1444"/>
                <a:gd name="T3" fmla="*/ 0 h 1621"/>
                <a:gd name="T4" fmla="*/ 413 w 1444"/>
                <a:gd name="T5" fmla="*/ 0 h 1621"/>
                <a:gd name="T6" fmla="*/ 0 w 1444"/>
                <a:gd name="T7" fmla="*/ 392 h 1621"/>
                <a:gd name="T8" fmla="*/ 0 w 1444"/>
                <a:gd name="T9" fmla="*/ 1621 h 1621"/>
                <a:gd name="T10" fmla="*/ 819 w 1444"/>
                <a:gd name="T11" fmla="*/ 1621 h 1621"/>
                <a:gd name="T12" fmla="*/ 1412 w 1444"/>
                <a:gd name="T13" fmla="*/ 805 h 1621"/>
              </a:gdLst>
              <a:ahLst/>
              <a:cxnLst>
                <a:cxn ang="0">
                  <a:pos x="T0" y="T1"/>
                </a:cxn>
                <a:cxn ang="0">
                  <a:pos x="T2" y="T3"/>
                </a:cxn>
                <a:cxn ang="0">
                  <a:pos x="T4" y="T5"/>
                </a:cxn>
                <a:cxn ang="0">
                  <a:pos x="T6" y="T7"/>
                </a:cxn>
                <a:cxn ang="0">
                  <a:pos x="T8" y="T9"/>
                </a:cxn>
                <a:cxn ang="0">
                  <a:pos x="T10" y="T11"/>
                </a:cxn>
                <a:cxn ang="0">
                  <a:pos x="T12" y="T13"/>
                </a:cxn>
              </a:cxnLst>
              <a:rect l="0" t="0" r="r" b="b"/>
              <a:pathLst>
                <a:path w="1444" h="1621">
                  <a:moveTo>
                    <a:pt x="1412" y="805"/>
                  </a:moveTo>
                  <a:cubicBezTo>
                    <a:pt x="1444" y="540"/>
                    <a:pt x="1328" y="140"/>
                    <a:pt x="992" y="0"/>
                  </a:cubicBezTo>
                  <a:cubicBezTo>
                    <a:pt x="413" y="0"/>
                    <a:pt x="413" y="0"/>
                    <a:pt x="413" y="0"/>
                  </a:cubicBezTo>
                  <a:cubicBezTo>
                    <a:pt x="198" y="74"/>
                    <a:pt x="89" y="221"/>
                    <a:pt x="0" y="392"/>
                  </a:cubicBezTo>
                  <a:cubicBezTo>
                    <a:pt x="0" y="1621"/>
                    <a:pt x="0" y="1621"/>
                    <a:pt x="0" y="1621"/>
                  </a:cubicBezTo>
                  <a:cubicBezTo>
                    <a:pt x="819" y="1621"/>
                    <a:pt x="819" y="1621"/>
                    <a:pt x="819" y="1621"/>
                  </a:cubicBezTo>
                  <a:cubicBezTo>
                    <a:pt x="1136" y="1433"/>
                    <a:pt x="1372" y="1134"/>
                    <a:pt x="1412" y="805"/>
                  </a:cubicBezTo>
                </a:path>
              </a:pathLst>
            </a:custGeom>
            <a:solidFill>
              <a:srgbClr val="A6C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dirty="0">
                <a:solidFill>
                  <a:prstClr val="black"/>
                </a:solidFill>
                <a:latin typeface="Calibri"/>
              </a:endParaRPr>
            </a:p>
          </p:txBody>
        </p:sp>
      </p:grpSp>
      <p:sp>
        <p:nvSpPr>
          <p:cNvPr id="11" name="Titre 10"/>
          <p:cNvSpPr>
            <a:spLocks noGrp="1"/>
          </p:cNvSpPr>
          <p:nvPr>
            <p:ph type="ctrTitle"/>
          </p:nvPr>
        </p:nvSpPr>
        <p:spPr/>
        <p:txBody>
          <a:bodyPr/>
          <a:lstStyle/>
          <a:p>
            <a:r>
              <a:rPr lang="en-US" dirty="0"/>
              <a:t>Financial Analysts’ Meeting</a:t>
            </a:r>
            <a:endParaRPr lang="en-US" dirty="0">
              <a:solidFill>
                <a:schemeClr val="bg1"/>
              </a:solidFill>
            </a:endParaRPr>
          </a:p>
        </p:txBody>
      </p:sp>
      <p:sp>
        <p:nvSpPr>
          <p:cNvPr id="12" name="Sous-titre 11"/>
          <p:cNvSpPr>
            <a:spLocks noGrp="1"/>
          </p:cNvSpPr>
          <p:nvPr>
            <p:ph type="subTitle" idx="1"/>
          </p:nvPr>
        </p:nvSpPr>
        <p:spPr>
          <a:xfrm>
            <a:off x="648001" y="3924000"/>
            <a:ext cx="2123800" cy="303934"/>
          </a:xfrm>
        </p:spPr>
        <p:txBody>
          <a:bodyPr/>
          <a:lstStyle/>
          <a:p>
            <a:r>
              <a:rPr lang="en-US" dirty="0" err="1" smtClean="0">
                <a:solidFill>
                  <a:schemeClr val="bg1"/>
                </a:solidFill>
              </a:rPr>
              <a:t>Viroflay</a:t>
            </a:r>
            <a:r>
              <a:rPr lang="en-US" dirty="0">
                <a:solidFill>
                  <a:schemeClr val="bg1"/>
                </a:solidFill>
              </a:rPr>
              <a:t>, March </a:t>
            </a:r>
            <a:r>
              <a:rPr lang="en-US" dirty="0" smtClean="0">
                <a:solidFill>
                  <a:schemeClr val="bg1"/>
                </a:solidFill>
              </a:rPr>
              <a:t>14, 2019</a:t>
            </a:r>
            <a:endParaRPr lang="en-US" dirty="0">
              <a:solidFill>
                <a:schemeClr val="bg1"/>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99" y="612000"/>
            <a:ext cx="2289942" cy="643524"/>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213" y="3969092"/>
            <a:ext cx="270000" cy="21375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2768865" y="3969092"/>
            <a:ext cx="270000" cy="213750"/>
          </a:xfrm>
          <a:prstGeom prst="rect">
            <a:avLst/>
          </a:prstGeom>
        </p:spPr>
      </p:pic>
    </p:spTree>
    <p:extLst>
      <p:ext uri="{BB962C8B-B14F-4D97-AF65-F5344CB8AC3E}">
        <p14:creationId xmlns:p14="http://schemas.microsoft.com/office/powerpoint/2010/main" val="329259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 xmlns:a16="http://schemas.microsoft.com/office/drawing/2014/main" id="{3D9EA088-CE3D-4B7A-8F25-0275DD836521}"/>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kumimoji="0" lang="en-US" sz="3000" b="1" i="0" u="none" strike="noStrike" kern="1200" cap="none" spc="0" normalizeH="0" baseline="0" dirty="0" smtClean="0">
                <a:ln>
                  <a:noFill/>
                </a:ln>
                <a:solidFill>
                  <a:srgbClr val="004B62"/>
                </a:solidFill>
                <a:effectLst/>
                <a:uLnTx/>
                <a:uFillTx/>
                <a:latin typeface="Calibri"/>
                <a:ea typeface="+mj-ea"/>
                <a:cs typeface="+mj-cs"/>
              </a:rPr>
              <a:t>The dairy environment – </a:t>
            </a:r>
            <a:r>
              <a:rPr lang="en-US" dirty="0">
                <a:solidFill>
                  <a:srgbClr val="B1CA40"/>
                </a:solidFill>
              </a:rPr>
              <a:t>Skim milk powder</a:t>
            </a:r>
            <a:endParaRPr kumimoji="0" lang="en-US" sz="3000" b="1" i="0" u="none" strike="noStrike" kern="1200" cap="none" spc="0" normalizeH="0" baseline="0" dirty="0">
              <a:ln>
                <a:noFill/>
              </a:ln>
              <a:solidFill>
                <a:srgbClr val="B1CA40"/>
              </a:solidFill>
              <a:effectLst/>
              <a:uLnTx/>
              <a:uFillTx/>
              <a:latin typeface="Calibri"/>
              <a:ea typeface="+mj-ea"/>
              <a:cs typeface="+mj-cs"/>
            </a:endParaRPr>
          </a:p>
        </p:txBody>
      </p:sp>
      <p:pic>
        <p:nvPicPr>
          <p:cNvPr id="8" name="Image 1">
            <a:extLst>
              <a:ext uri="{FF2B5EF4-FFF2-40B4-BE49-F238E27FC236}">
                <a16:creationId xmlns="" xmlns:a16="http://schemas.microsoft.com/office/drawing/2014/main" id="{D8837896-F4AD-4997-9A3E-E3D2B68D4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98620"/>
            <a:ext cx="6912768" cy="390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6" name="Rectangle 5">
            <a:extLst>
              <a:ext uri="{FF2B5EF4-FFF2-40B4-BE49-F238E27FC236}">
                <a16:creationId xmlns="" xmlns:a16="http://schemas.microsoft.com/office/drawing/2014/main" id="{565832F6-1C8D-4837-B19A-B05512F32BA5}"/>
              </a:ext>
            </a:extLst>
          </p:cNvPr>
          <p:cNvSpPr/>
          <p:nvPr/>
        </p:nvSpPr>
        <p:spPr>
          <a:xfrm>
            <a:off x="7668344" y="2355726"/>
            <a:ext cx="146012" cy="1440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 xmlns:a16="http://schemas.microsoft.com/office/drawing/2014/main" id="{6E827D24-D60C-4091-8DF3-FFEB97B45A0A}"/>
              </a:ext>
            </a:extLst>
          </p:cNvPr>
          <p:cNvSpPr/>
          <p:nvPr/>
        </p:nvSpPr>
        <p:spPr>
          <a:xfrm>
            <a:off x="7668344" y="2529392"/>
            <a:ext cx="146012" cy="144016"/>
          </a:xfrm>
          <a:prstGeom prst="rect">
            <a:avLst/>
          </a:prstGeom>
          <a:solidFill>
            <a:srgbClr val="72C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 xmlns:a16="http://schemas.microsoft.com/office/drawing/2014/main" id="{66FFB88D-0F67-4A37-A5F3-0AB25293FE7C}"/>
              </a:ext>
            </a:extLst>
          </p:cNvPr>
          <p:cNvSpPr/>
          <p:nvPr/>
        </p:nvSpPr>
        <p:spPr>
          <a:xfrm>
            <a:off x="7668344" y="2715766"/>
            <a:ext cx="146012" cy="144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11" name="ZoneTexte 10">
            <a:extLst>
              <a:ext uri="{FF2B5EF4-FFF2-40B4-BE49-F238E27FC236}">
                <a16:creationId xmlns="" xmlns:a16="http://schemas.microsoft.com/office/drawing/2014/main" id="{61168E03-2DF2-4E42-8EBC-85D90267AB58}"/>
              </a:ext>
            </a:extLst>
          </p:cNvPr>
          <p:cNvSpPr txBox="1"/>
          <p:nvPr/>
        </p:nvSpPr>
        <p:spPr>
          <a:xfrm>
            <a:off x="7812361" y="2284879"/>
            <a:ext cx="1331640" cy="86177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dirty="0" smtClean="0">
                <a:ln>
                  <a:noFill/>
                </a:ln>
                <a:solidFill>
                  <a:srgbClr val="004B62"/>
                </a:solidFill>
                <a:effectLst/>
                <a:uLnTx/>
                <a:uFillTx/>
                <a:latin typeface="Calibri"/>
                <a:ea typeface="+mn-ea"/>
                <a:cs typeface="+mn-cs"/>
              </a:rPr>
              <a:t>Factories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dirty="0" smtClean="0">
                <a:ln>
                  <a:noFill/>
                </a:ln>
                <a:solidFill>
                  <a:srgbClr val="004B62"/>
                </a:solidFill>
                <a:effectLst/>
                <a:uLnTx/>
                <a:uFillTx/>
                <a:latin typeface="Calibri"/>
                <a:ea typeface="+mn-ea"/>
                <a:cs typeface="+mn-cs"/>
              </a:rPr>
              <a:t>Public intervention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100" b="0" i="0" u="none" strike="noStrike" kern="1200" cap="none" spc="0" normalizeH="0" baseline="0" dirty="0" smtClean="0">
                <a:ln>
                  <a:noFill/>
                </a:ln>
                <a:solidFill>
                  <a:srgbClr val="004B62"/>
                </a:solidFill>
                <a:effectLst/>
                <a:uLnTx/>
                <a:uFillTx/>
                <a:latin typeface="Calibri"/>
                <a:ea typeface="+mn-ea"/>
                <a:cs typeface="+mn-cs"/>
              </a:rPr>
              <a:t>Surplus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rgbClr val="004B62"/>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D8508BF5-D868-4926-8AE2-390E9529B585}"/>
              </a:ext>
            </a:extLst>
          </p:cNvPr>
          <p:cNvSpPr/>
          <p:nvPr/>
        </p:nvSpPr>
        <p:spPr>
          <a:xfrm>
            <a:off x="6588224" y="1131590"/>
            <a:ext cx="1080120" cy="56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12" name="Espace réservé du numéro de diapositive 7">
            <a:extLst>
              <a:ext uri="{FF2B5EF4-FFF2-40B4-BE49-F238E27FC236}">
                <a16:creationId xmlns="" xmlns:a16="http://schemas.microsoft.com/office/drawing/2014/main" id="{C2FD2CE4-EA9B-41C2-8B74-1D27AF1D3CC9}"/>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13" name="ZoneTexte 12">
            <a:extLst>
              <a:ext uri="{FF2B5EF4-FFF2-40B4-BE49-F238E27FC236}">
                <a16:creationId xmlns="" xmlns:a16="http://schemas.microsoft.com/office/drawing/2014/main" id="{5356BC3D-53AC-4A59-8F45-F4FC6EE9160A}"/>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5" name="Freeform 5">
            <a:extLst>
              <a:ext uri="{FF2B5EF4-FFF2-40B4-BE49-F238E27FC236}">
                <a16:creationId xmlns="" xmlns:a16="http://schemas.microsoft.com/office/drawing/2014/main" id="{A9A01CD3-D3FC-4729-83A3-B7F9BBF40344}"/>
              </a:ext>
            </a:extLst>
          </p:cNvPr>
          <p:cNvSpPr>
            <a:spLocks/>
          </p:cNvSpPr>
          <p:nvPr/>
        </p:nvSpPr>
        <p:spPr bwMode="auto">
          <a:xfrm>
            <a:off x="1788896" y="486623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ZoneTexte 13">
            <a:extLst>
              <a:ext uri="{FF2B5EF4-FFF2-40B4-BE49-F238E27FC236}">
                <a16:creationId xmlns="" xmlns:a16="http://schemas.microsoft.com/office/drawing/2014/main" id="{94AD374F-3951-46E8-BEC4-AAAA92780DB9}"/>
              </a:ext>
            </a:extLst>
          </p:cNvPr>
          <p:cNvSpPr txBox="1"/>
          <p:nvPr/>
        </p:nvSpPr>
        <p:spPr>
          <a:xfrm>
            <a:off x="5976156" y="1065367"/>
            <a:ext cx="1224136" cy="338554"/>
          </a:xfrm>
          <a:prstGeom prst="rect">
            <a:avLst/>
          </a:prstGeom>
          <a:solidFill>
            <a:schemeClr val="bg1"/>
          </a:solidFill>
          <a:ln w="158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smtClean="0">
                <a:ln>
                  <a:noFill/>
                </a:ln>
                <a:solidFill>
                  <a:srgbClr val="004B62"/>
                </a:solidFill>
                <a:effectLst/>
                <a:uLnTx/>
                <a:uFillTx/>
                <a:latin typeface="Calibri"/>
                <a:ea typeface="+mn-ea"/>
                <a:cs typeface="+mn-cs"/>
              </a:rPr>
              <a:t>265 000 T</a:t>
            </a:r>
            <a:endParaRPr kumimoji="0" lang="en-US" sz="1600" b="1" i="0" u="none" strike="noStrike" kern="1200" cap="none" spc="0" normalizeH="0" baseline="0" dirty="0">
              <a:ln>
                <a:noFill/>
              </a:ln>
              <a:solidFill>
                <a:srgbClr val="004B62"/>
              </a:solidFill>
              <a:effectLst/>
              <a:uLnTx/>
              <a:uFillTx/>
              <a:latin typeface="Calibri"/>
              <a:ea typeface="+mn-ea"/>
              <a:cs typeface="+mn-cs"/>
            </a:endParaRPr>
          </a:p>
        </p:txBody>
      </p:sp>
      <p:sp>
        <p:nvSpPr>
          <p:cNvPr id="3" name="TextBox 2"/>
          <p:cNvSpPr txBox="1"/>
          <p:nvPr/>
        </p:nvSpPr>
        <p:spPr>
          <a:xfrm>
            <a:off x="1717115" y="991984"/>
            <a:ext cx="4239855" cy="461665"/>
          </a:xfrm>
          <a:prstGeom prst="rect">
            <a:avLst/>
          </a:prstGeom>
          <a:solidFill>
            <a:schemeClr val="bg1"/>
          </a:solidFill>
        </p:spPr>
        <p:txBody>
          <a:bodyPr wrap="square" rtlCol="0">
            <a:spAutoFit/>
          </a:bodyPr>
          <a:lstStyle/>
          <a:p>
            <a:r>
              <a:rPr lang="en-GB" sz="2400" b="1" dirty="0" smtClean="0"/>
              <a:t>Estimated European inventories</a:t>
            </a:r>
            <a:endParaRPr lang="en-GB" sz="2400" b="1" dirty="0"/>
          </a:p>
        </p:txBody>
      </p:sp>
      <p:sp>
        <p:nvSpPr>
          <p:cNvPr id="16" name="ZoneTexte 3"/>
          <p:cNvSpPr txBox="1"/>
          <p:nvPr/>
        </p:nvSpPr>
        <p:spPr>
          <a:xfrm>
            <a:off x="257602" y="1065367"/>
            <a:ext cx="1470082" cy="307777"/>
          </a:xfrm>
          <a:prstGeom prst="rect">
            <a:avLst/>
          </a:prstGeom>
          <a:solidFill>
            <a:schemeClr val="bg1"/>
          </a:solidFill>
        </p:spPr>
        <p:txBody>
          <a:bodyPr wrap="none" rtlCol="0">
            <a:spAutoFit/>
          </a:bodyPr>
          <a:lstStyle/>
          <a:p>
            <a:r>
              <a:rPr lang="fr-FR" sz="1400" dirty="0" smtClean="0"/>
              <a:t>Inventories (tons)</a:t>
            </a:r>
            <a:endParaRPr lang="fr-FR" sz="1400" dirty="0"/>
          </a:p>
        </p:txBody>
      </p:sp>
    </p:spTree>
    <p:extLst>
      <p:ext uri="{BB962C8B-B14F-4D97-AF65-F5344CB8AC3E}">
        <p14:creationId xmlns:p14="http://schemas.microsoft.com/office/powerpoint/2010/main" val="1157593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5" name="Titre 2">
            <a:extLst>
              <a:ext uri="{FF2B5EF4-FFF2-40B4-BE49-F238E27FC236}">
                <a16:creationId xmlns="" xmlns:a16="http://schemas.microsoft.com/office/drawing/2014/main" id="{3D9EA088-CE3D-4B7A-8F25-0275DD836521}"/>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dirty="0" smtClean="0">
                <a:ln>
                  <a:noFill/>
                </a:ln>
                <a:solidFill>
                  <a:srgbClr val="004B62"/>
                </a:solidFill>
                <a:effectLst/>
                <a:uLnTx/>
                <a:uFillTx/>
                <a:latin typeface="Calibri"/>
                <a:ea typeface="+mj-ea"/>
                <a:cs typeface="+mj-cs"/>
              </a:rPr>
              <a:t>The dairy environment – </a:t>
            </a:r>
            <a:r>
              <a:rPr kumimoji="0" lang="en-US" sz="3000" b="1" i="0" u="none" strike="noStrike" kern="1200" cap="none" spc="0" normalizeH="0" baseline="0" dirty="0" smtClean="0">
                <a:ln>
                  <a:noFill/>
                </a:ln>
                <a:solidFill>
                  <a:srgbClr val="B1CA40"/>
                </a:solidFill>
                <a:effectLst/>
                <a:uLnTx/>
                <a:uFillTx/>
                <a:latin typeface="Calibri"/>
                <a:ea typeface="+mj-ea"/>
                <a:cs typeface="+mj-cs"/>
              </a:rPr>
              <a:t>Butter</a:t>
            </a:r>
            <a:endParaRPr kumimoji="0" lang="en-US" sz="3000" b="1" i="0" u="none" strike="noStrike" kern="1200" cap="none" spc="0" normalizeH="0" baseline="0" dirty="0">
              <a:ln>
                <a:noFill/>
              </a:ln>
              <a:solidFill>
                <a:srgbClr val="004B62"/>
              </a:solidFill>
              <a:effectLst/>
              <a:uLnTx/>
              <a:uFillTx/>
              <a:latin typeface="Calibri"/>
              <a:ea typeface="+mj-ea"/>
              <a:cs typeface="+mj-cs"/>
            </a:endParaRPr>
          </a:p>
        </p:txBody>
      </p:sp>
      <p:sp>
        <p:nvSpPr>
          <p:cNvPr id="6" name="Titre 2">
            <a:extLst>
              <a:ext uri="{FF2B5EF4-FFF2-40B4-BE49-F238E27FC236}">
                <a16:creationId xmlns="" xmlns:a16="http://schemas.microsoft.com/office/drawing/2014/main" id="{E6E53BF0-938B-4807-BC60-07A41BE55654}"/>
              </a:ext>
            </a:extLst>
          </p:cNvPr>
          <p:cNvSpPr>
            <a:spLocks noGrp="1"/>
          </p:cNvSpPr>
          <p:nvPr>
            <p:ph type="title"/>
          </p:nvPr>
        </p:nvSpPr>
        <p:spPr>
          <a:xfrm>
            <a:off x="395536" y="699542"/>
            <a:ext cx="2880320" cy="359960"/>
          </a:xfrm>
        </p:spPr>
        <p:txBody>
          <a:bodyPr/>
          <a:lstStyle/>
          <a:p>
            <a:r>
              <a:rPr lang="en-US" sz="2800" dirty="0">
                <a:solidFill>
                  <a:srgbClr val="004C62"/>
                </a:solidFill>
              </a:rPr>
              <a:t>Price trend</a:t>
            </a:r>
          </a:p>
        </p:txBody>
      </p:sp>
      <p:sp>
        <p:nvSpPr>
          <p:cNvPr id="12" name="Titre 2">
            <a:extLst>
              <a:ext uri="{FF2B5EF4-FFF2-40B4-BE49-F238E27FC236}">
                <a16:creationId xmlns="" xmlns:a16="http://schemas.microsoft.com/office/drawing/2014/main" id="{3A310EB9-3B83-4051-A171-ADFC50B6FB52}"/>
              </a:ext>
            </a:extLst>
          </p:cNvPr>
          <p:cNvSpPr txBox="1">
            <a:spLocks/>
          </p:cNvSpPr>
          <p:nvPr/>
        </p:nvSpPr>
        <p:spPr>
          <a:xfrm>
            <a:off x="5508104" y="3255568"/>
            <a:ext cx="3117032" cy="35996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r>
              <a:rPr lang="en-US" sz="2000" dirty="0"/>
              <a:t>Annual average</a:t>
            </a:r>
          </a:p>
        </p:txBody>
      </p:sp>
      <p:graphicFrame>
        <p:nvGraphicFramePr>
          <p:cNvPr id="14" name="Graphique 13">
            <a:extLst>
              <a:ext uri="{FF2B5EF4-FFF2-40B4-BE49-F238E27FC236}">
                <a16:creationId xmlns="" xmlns:a16="http://schemas.microsoft.com/office/drawing/2014/main" id="{FF3F5275-329E-4523-9DA7-E30DA925E197}"/>
              </a:ext>
            </a:extLst>
          </p:cNvPr>
          <p:cNvGraphicFramePr>
            <a:graphicFrameLocks/>
          </p:cNvGraphicFramePr>
          <p:nvPr>
            <p:extLst>
              <p:ext uri="{D42A27DB-BD31-4B8C-83A1-F6EECF244321}">
                <p14:modId xmlns:p14="http://schemas.microsoft.com/office/powerpoint/2010/main" val="3964055633"/>
              </p:ext>
            </p:extLst>
          </p:nvPr>
        </p:nvGraphicFramePr>
        <p:xfrm>
          <a:off x="5071472" y="879522"/>
          <a:ext cx="3718248" cy="2347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aphique 14">
            <a:extLst>
              <a:ext uri="{FF2B5EF4-FFF2-40B4-BE49-F238E27FC236}">
                <a16:creationId xmlns="" xmlns:a16="http://schemas.microsoft.com/office/drawing/2014/main" id="{99C05706-C1E7-441B-BB1A-DEB2EA5CC74C}"/>
              </a:ext>
            </a:extLst>
          </p:cNvPr>
          <p:cNvGraphicFramePr>
            <a:graphicFrameLocks/>
          </p:cNvGraphicFramePr>
          <p:nvPr>
            <p:extLst>
              <p:ext uri="{D42A27DB-BD31-4B8C-83A1-F6EECF244321}">
                <p14:modId xmlns:p14="http://schemas.microsoft.com/office/powerpoint/2010/main" val="882990096"/>
              </p:ext>
            </p:extLst>
          </p:nvPr>
        </p:nvGraphicFramePr>
        <p:xfrm>
          <a:off x="396714" y="1959384"/>
          <a:ext cx="4463318" cy="2622734"/>
        </p:xfrm>
        <a:graphic>
          <a:graphicData uri="http://schemas.openxmlformats.org/drawingml/2006/chart">
            <c:chart xmlns:c="http://schemas.openxmlformats.org/drawingml/2006/chart" xmlns:r="http://schemas.openxmlformats.org/officeDocument/2006/relationships" r:id="rId5"/>
          </a:graphicData>
        </a:graphic>
      </p:graphicFrame>
      <p:sp>
        <p:nvSpPr>
          <p:cNvPr id="8" name="ZoneTexte 7">
            <a:extLst>
              <a:ext uri="{FF2B5EF4-FFF2-40B4-BE49-F238E27FC236}">
                <a16:creationId xmlns="" xmlns:a16="http://schemas.microsoft.com/office/drawing/2014/main" id="{BB082B45-2B75-4631-9E0B-2CF6B83DDC04}"/>
              </a:ext>
            </a:extLst>
          </p:cNvPr>
          <p:cNvSpPr txBox="1"/>
          <p:nvPr/>
        </p:nvSpPr>
        <p:spPr>
          <a:xfrm rot="18714993">
            <a:off x="1425709" y="4195777"/>
            <a:ext cx="555439"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April</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9" name="ZoneTexte 7">
            <a:extLst>
              <a:ext uri="{FF2B5EF4-FFF2-40B4-BE49-F238E27FC236}">
                <a16:creationId xmlns="" xmlns:a16="http://schemas.microsoft.com/office/drawing/2014/main" id="{238033C4-6BF9-4179-87E4-BDE335E177C6}"/>
              </a:ext>
            </a:extLst>
          </p:cNvPr>
          <p:cNvSpPr txBox="1"/>
          <p:nvPr/>
        </p:nvSpPr>
        <p:spPr>
          <a:xfrm rot="18714993">
            <a:off x="1671331" y="4195777"/>
            <a:ext cx="555439"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May</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0" name="ZoneTexte 7">
            <a:extLst>
              <a:ext uri="{FF2B5EF4-FFF2-40B4-BE49-F238E27FC236}">
                <a16:creationId xmlns="" xmlns:a16="http://schemas.microsoft.com/office/drawing/2014/main" id="{6962CCA2-D56A-4348-90D0-D9D0A2CCE219}"/>
              </a:ext>
            </a:extLst>
          </p:cNvPr>
          <p:cNvSpPr txBox="1"/>
          <p:nvPr/>
        </p:nvSpPr>
        <p:spPr>
          <a:xfrm rot="18714993">
            <a:off x="1956571" y="4195777"/>
            <a:ext cx="555439"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June</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1" name="ZoneTexte 7">
            <a:extLst>
              <a:ext uri="{FF2B5EF4-FFF2-40B4-BE49-F238E27FC236}">
                <a16:creationId xmlns="" xmlns:a16="http://schemas.microsoft.com/office/drawing/2014/main" id="{C342B3F4-CD5E-4092-ABB3-646545C7A9B5}"/>
              </a:ext>
            </a:extLst>
          </p:cNvPr>
          <p:cNvSpPr txBox="1"/>
          <p:nvPr/>
        </p:nvSpPr>
        <p:spPr>
          <a:xfrm rot="18714993">
            <a:off x="2249852" y="4195777"/>
            <a:ext cx="555439"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July</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3" name="ZoneTexte 7">
            <a:extLst>
              <a:ext uri="{FF2B5EF4-FFF2-40B4-BE49-F238E27FC236}">
                <a16:creationId xmlns="" xmlns:a16="http://schemas.microsoft.com/office/drawing/2014/main" id="{05AB6055-8DE7-4D19-88E6-60F9E77F7DF8}"/>
              </a:ext>
            </a:extLst>
          </p:cNvPr>
          <p:cNvSpPr txBox="1"/>
          <p:nvPr/>
        </p:nvSpPr>
        <p:spPr>
          <a:xfrm rot="18714993">
            <a:off x="2571612" y="4195777"/>
            <a:ext cx="555439"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Aug</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6" name="ZoneTexte 7">
            <a:extLst>
              <a:ext uri="{FF2B5EF4-FFF2-40B4-BE49-F238E27FC236}">
                <a16:creationId xmlns="" xmlns:a16="http://schemas.microsoft.com/office/drawing/2014/main" id="{7611C217-8CFA-49C2-8B28-530D63E1935E}"/>
              </a:ext>
            </a:extLst>
          </p:cNvPr>
          <p:cNvSpPr txBox="1"/>
          <p:nvPr/>
        </p:nvSpPr>
        <p:spPr>
          <a:xfrm rot="18714993">
            <a:off x="2798134" y="4128745"/>
            <a:ext cx="751341"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Sept</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7" name="ZoneTexte 7">
            <a:extLst>
              <a:ext uri="{FF2B5EF4-FFF2-40B4-BE49-F238E27FC236}">
                <a16:creationId xmlns="" xmlns:a16="http://schemas.microsoft.com/office/drawing/2014/main" id="{E5531962-AC87-44E8-AE95-E1F8C0E8B524}"/>
              </a:ext>
            </a:extLst>
          </p:cNvPr>
          <p:cNvSpPr txBox="1"/>
          <p:nvPr/>
        </p:nvSpPr>
        <p:spPr>
          <a:xfrm rot="18714993">
            <a:off x="3086165" y="4122890"/>
            <a:ext cx="751341"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Oct</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8" name="ZoneTexte 1">
            <a:extLst>
              <a:ext uri="{FF2B5EF4-FFF2-40B4-BE49-F238E27FC236}">
                <a16:creationId xmlns="" xmlns:a16="http://schemas.microsoft.com/office/drawing/2014/main" id="{C3F2E457-472A-4540-9813-EB7A7ABE65E3}"/>
              </a:ext>
            </a:extLst>
          </p:cNvPr>
          <p:cNvSpPr txBox="1"/>
          <p:nvPr/>
        </p:nvSpPr>
        <p:spPr>
          <a:xfrm rot="18714993">
            <a:off x="3361149" y="4122889"/>
            <a:ext cx="751341"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Nov</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9" name="ZoneTexte 1">
            <a:extLst>
              <a:ext uri="{FF2B5EF4-FFF2-40B4-BE49-F238E27FC236}">
                <a16:creationId xmlns="" xmlns:a16="http://schemas.microsoft.com/office/drawing/2014/main" id="{BD1B6A55-A4EA-4E23-B9B1-B84DCF0D98B0}"/>
              </a:ext>
            </a:extLst>
          </p:cNvPr>
          <p:cNvSpPr txBox="1"/>
          <p:nvPr/>
        </p:nvSpPr>
        <p:spPr>
          <a:xfrm rot="18714993">
            <a:off x="3649181" y="4122890"/>
            <a:ext cx="751341"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Dec</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20" name="ZoneTexte 19">
            <a:extLst>
              <a:ext uri="{FF2B5EF4-FFF2-40B4-BE49-F238E27FC236}">
                <a16:creationId xmlns="" xmlns:a16="http://schemas.microsoft.com/office/drawing/2014/main" id="{6321D2AF-6F14-4CF1-98E3-B0A8223E6200}"/>
              </a:ext>
            </a:extLst>
          </p:cNvPr>
          <p:cNvSpPr txBox="1"/>
          <p:nvPr/>
        </p:nvSpPr>
        <p:spPr>
          <a:xfrm rot="18714993">
            <a:off x="921342" y="4184554"/>
            <a:ext cx="601340" cy="215444"/>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Feb</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21" name="ZoneTexte 20">
            <a:extLst>
              <a:ext uri="{FF2B5EF4-FFF2-40B4-BE49-F238E27FC236}">
                <a16:creationId xmlns="" xmlns:a16="http://schemas.microsoft.com/office/drawing/2014/main" id="{D84A719B-603C-4E78-AF88-7E4A161CD801}"/>
              </a:ext>
            </a:extLst>
          </p:cNvPr>
          <p:cNvSpPr txBox="1"/>
          <p:nvPr/>
        </p:nvSpPr>
        <p:spPr>
          <a:xfrm rot="18714993">
            <a:off x="1188640" y="4201632"/>
            <a:ext cx="555439" cy="215444"/>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March</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22" name="Espace réservé du numéro de diapositive 7">
            <a:extLst>
              <a:ext uri="{FF2B5EF4-FFF2-40B4-BE49-F238E27FC236}">
                <a16:creationId xmlns="" xmlns:a16="http://schemas.microsoft.com/office/drawing/2014/main" id="{D20FD021-2667-47E9-9E59-80DA51653CCB}"/>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23" name="ZoneTexte 22">
            <a:extLst>
              <a:ext uri="{FF2B5EF4-FFF2-40B4-BE49-F238E27FC236}">
                <a16:creationId xmlns="" xmlns:a16="http://schemas.microsoft.com/office/drawing/2014/main" id="{5791EC25-0CEC-4E93-9732-F734070F2A26}"/>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24" name="Freeform 5">
            <a:extLst>
              <a:ext uri="{FF2B5EF4-FFF2-40B4-BE49-F238E27FC236}">
                <a16:creationId xmlns="" xmlns:a16="http://schemas.microsoft.com/office/drawing/2014/main" id="{EC89BF20-6AE4-4120-86B0-EFAB1BA96D09}"/>
              </a:ext>
            </a:extLst>
          </p:cNvPr>
          <p:cNvSpPr>
            <a:spLocks/>
          </p:cNvSpPr>
          <p:nvPr/>
        </p:nvSpPr>
        <p:spPr bwMode="auto">
          <a:xfrm>
            <a:off x="1799598" y="4857394"/>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4757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5" name="Titre 2">
            <a:extLst>
              <a:ext uri="{FF2B5EF4-FFF2-40B4-BE49-F238E27FC236}">
                <a16:creationId xmlns="" xmlns:a16="http://schemas.microsoft.com/office/drawing/2014/main" id="{3D9EA088-CE3D-4B7A-8F25-0275DD836521}"/>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kumimoji="0" lang="en-US" b="1" i="0" u="none" strike="noStrike" kern="1200" cap="none" spc="0" normalizeH="0" baseline="0" dirty="0" smtClean="0">
                <a:ln>
                  <a:noFill/>
                </a:ln>
                <a:solidFill>
                  <a:srgbClr val="004B62"/>
                </a:solidFill>
                <a:effectLst/>
                <a:uLnTx/>
                <a:uFillTx/>
                <a:latin typeface="Calibri"/>
              </a:rPr>
              <a:t>The dairy environment – </a:t>
            </a:r>
            <a:r>
              <a:rPr lang="en-US" dirty="0">
                <a:solidFill>
                  <a:srgbClr val="B1CA40"/>
                </a:solidFill>
              </a:rPr>
              <a:t>Situation in France</a:t>
            </a:r>
            <a:endParaRPr kumimoji="0" lang="en-US" b="1" i="0" u="none" strike="noStrike" kern="1200" cap="none" spc="0" normalizeH="0" baseline="0" dirty="0">
              <a:ln>
                <a:noFill/>
              </a:ln>
              <a:solidFill>
                <a:srgbClr val="004B62"/>
              </a:solidFill>
              <a:effectLst/>
              <a:uLnTx/>
              <a:uFillTx/>
              <a:latin typeface="Calibri"/>
            </a:endParaRPr>
          </a:p>
        </p:txBody>
      </p:sp>
      <p:sp>
        <p:nvSpPr>
          <p:cNvPr id="8" name="Titre 2">
            <a:extLst>
              <a:ext uri="{FF2B5EF4-FFF2-40B4-BE49-F238E27FC236}">
                <a16:creationId xmlns="" xmlns:a16="http://schemas.microsoft.com/office/drawing/2014/main" id="{47654538-F913-4F86-B963-83D7E822FE90}"/>
              </a:ext>
            </a:extLst>
          </p:cNvPr>
          <p:cNvSpPr txBox="1">
            <a:spLocks/>
          </p:cNvSpPr>
          <p:nvPr/>
        </p:nvSpPr>
        <p:spPr>
          <a:xfrm>
            <a:off x="2699792" y="815841"/>
            <a:ext cx="4032448" cy="35996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lang="en-US" sz="2400" dirty="0">
                <a:solidFill>
                  <a:srgbClr val="004B62"/>
                </a:solidFill>
              </a:rPr>
              <a:t>2018 milk collection in France</a:t>
            </a:r>
            <a:endParaRPr kumimoji="0" lang="en-US" sz="2400" b="1" i="0" u="none" strike="noStrike" kern="1200" cap="none" spc="0" normalizeH="0" baseline="0" dirty="0">
              <a:ln>
                <a:noFill/>
              </a:ln>
              <a:solidFill>
                <a:srgbClr val="004B62"/>
              </a:solidFill>
              <a:effectLst/>
              <a:uLnTx/>
              <a:uFillTx/>
              <a:latin typeface="Calibri"/>
              <a:ea typeface="+mj-ea"/>
              <a:cs typeface="+mj-cs"/>
            </a:endParaRPr>
          </a:p>
        </p:txBody>
      </p:sp>
      <p:graphicFrame>
        <p:nvGraphicFramePr>
          <p:cNvPr id="10" name="Graphique 9">
            <a:extLst>
              <a:ext uri="{FF2B5EF4-FFF2-40B4-BE49-F238E27FC236}">
                <a16:creationId xmlns="" xmlns:a16="http://schemas.microsoft.com/office/drawing/2014/main" id="{58EF0A04-D168-4770-BEE2-A78E6278766C}"/>
              </a:ext>
            </a:extLst>
          </p:cNvPr>
          <p:cNvGraphicFramePr>
            <a:graphicFrameLocks/>
          </p:cNvGraphicFramePr>
          <p:nvPr>
            <p:extLst>
              <p:ext uri="{D42A27DB-BD31-4B8C-83A1-F6EECF244321}">
                <p14:modId xmlns:p14="http://schemas.microsoft.com/office/powerpoint/2010/main" val="3946260082"/>
              </p:ext>
            </p:extLst>
          </p:nvPr>
        </p:nvGraphicFramePr>
        <p:xfrm>
          <a:off x="1548482" y="1364029"/>
          <a:ext cx="5614988" cy="3295650"/>
        </p:xfrm>
        <a:graphic>
          <a:graphicData uri="http://schemas.openxmlformats.org/drawingml/2006/chart">
            <c:chart xmlns:c="http://schemas.openxmlformats.org/drawingml/2006/chart" xmlns:r="http://schemas.openxmlformats.org/officeDocument/2006/relationships" r:id="rId4"/>
          </a:graphicData>
        </a:graphic>
      </p:graphicFrame>
      <p:sp>
        <p:nvSpPr>
          <p:cNvPr id="6" name="Espace réservé du numéro de diapositive 7">
            <a:extLst>
              <a:ext uri="{FF2B5EF4-FFF2-40B4-BE49-F238E27FC236}">
                <a16:creationId xmlns="" xmlns:a16="http://schemas.microsoft.com/office/drawing/2014/main" id="{EE91F79C-6E3A-4198-A14B-E24734B4F9A7}"/>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9" name="ZoneTexte 8">
            <a:extLst>
              <a:ext uri="{FF2B5EF4-FFF2-40B4-BE49-F238E27FC236}">
                <a16:creationId xmlns="" xmlns:a16="http://schemas.microsoft.com/office/drawing/2014/main" id="{0AC0258F-7690-4A4B-8449-33EF5B498D11}"/>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1" name="Freeform 5">
            <a:extLst>
              <a:ext uri="{FF2B5EF4-FFF2-40B4-BE49-F238E27FC236}">
                <a16:creationId xmlns="" xmlns:a16="http://schemas.microsoft.com/office/drawing/2014/main" id="{BF77663F-5B46-467C-8EB5-1C87C72B4ED7}"/>
              </a:ext>
            </a:extLst>
          </p:cNvPr>
          <p:cNvSpPr>
            <a:spLocks/>
          </p:cNvSpPr>
          <p:nvPr/>
        </p:nvSpPr>
        <p:spPr bwMode="auto">
          <a:xfrm>
            <a:off x="1778168"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783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5" name="Titre 2">
            <a:extLst>
              <a:ext uri="{FF2B5EF4-FFF2-40B4-BE49-F238E27FC236}">
                <a16:creationId xmlns="" xmlns:a16="http://schemas.microsoft.com/office/drawing/2014/main" id="{3D9EA088-CE3D-4B7A-8F25-0275DD836521}"/>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kumimoji="0" lang="en-US" sz="3000" b="1" i="0" u="none" strike="noStrike" kern="1200" cap="none" spc="0" normalizeH="0" baseline="0" dirty="0" smtClean="0">
                <a:ln>
                  <a:noFill/>
                </a:ln>
                <a:solidFill>
                  <a:srgbClr val="004B62"/>
                </a:solidFill>
                <a:effectLst/>
                <a:uLnTx/>
                <a:uFillTx/>
                <a:latin typeface="Calibri"/>
                <a:ea typeface="+mj-ea"/>
                <a:cs typeface="+mj-cs"/>
              </a:rPr>
              <a:t>The dairy environment – </a:t>
            </a:r>
            <a:r>
              <a:rPr lang="en-US" dirty="0">
                <a:solidFill>
                  <a:srgbClr val="B1CA40"/>
                </a:solidFill>
              </a:rPr>
              <a:t>Situation in France</a:t>
            </a:r>
            <a:endParaRPr kumimoji="0" lang="en-US" sz="3000" b="1" i="0" u="none" strike="noStrike" kern="1200" cap="none" spc="0" normalizeH="0" baseline="0" dirty="0">
              <a:ln>
                <a:noFill/>
              </a:ln>
              <a:solidFill>
                <a:srgbClr val="004B62"/>
              </a:solidFill>
              <a:effectLst/>
              <a:uLnTx/>
              <a:uFillTx/>
              <a:latin typeface="Calibri"/>
              <a:ea typeface="+mj-ea"/>
              <a:cs typeface="+mj-cs"/>
            </a:endParaRPr>
          </a:p>
        </p:txBody>
      </p:sp>
      <p:sp>
        <p:nvSpPr>
          <p:cNvPr id="13" name="Titre 2">
            <a:extLst>
              <a:ext uri="{FF2B5EF4-FFF2-40B4-BE49-F238E27FC236}">
                <a16:creationId xmlns="" xmlns:a16="http://schemas.microsoft.com/office/drawing/2014/main" id="{9D84553A-3E1F-49D9-AE38-159FFB8FA0AE}"/>
              </a:ext>
            </a:extLst>
          </p:cNvPr>
          <p:cNvSpPr txBox="1">
            <a:spLocks/>
          </p:cNvSpPr>
          <p:nvPr/>
        </p:nvSpPr>
        <p:spPr>
          <a:xfrm>
            <a:off x="1329154" y="955204"/>
            <a:ext cx="6362364" cy="576064"/>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lgn="ctr">
              <a:defRPr/>
            </a:pPr>
            <a:r>
              <a:rPr kumimoji="0" lang="en-US" sz="2000" b="1" i="0" u="none" strike="noStrike" kern="1200" cap="none" spc="0" normalizeH="0" baseline="0" dirty="0" smtClean="0">
                <a:ln>
                  <a:noFill/>
                </a:ln>
                <a:solidFill>
                  <a:srgbClr val="004B62"/>
                </a:solidFill>
                <a:effectLst/>
                <a:uLnTx/>
                <a:uFillTx/>
                <a:latin typeface="Calibri"/>
                <a:ea typeface="+mj-ea"/>
                <a:cs typeface="+mj-cs"/>
              </a:rPr>
              <a:t>2016 </a:t>
            </a:r>
            <a:r>
              <a:rPr lang="en-US" sz="2000" dirty="0">
                <a:solidFill>
                  <a:srgbClr val="004B62"/>
                </a:solidFill>
                <a:latin typeface="Calibri"/>
              </a:rPr>
              <a:t>/</a:t>
            </a:r>
            <a:r>
              <a:rPr kumimoji="0" lang="en-US" sz="2000" b="1" i="0" u="none" strike="noStrike" kern="1200" cap="none" spc="0" normalizeH="0" baseline="0" dirty="0" smtClean="0">
                <a:ln>
                  <a:noFill/>
                </a:ln>
                <a:solidFill>
                  <a:srgbClr val="004B62"/>
                </a:solidFill>
                <a:effectLst/>
                <a:uLnTx/>
                <a:uFillTx/>
                <a:latin typeface="Calibri"/>
                <a:ea typeface="+mj-ea"/>
                <a:cs typeface="+mj-cs"/>
              </a:rPr>
              <a:t> 2018 </a:t>
            </a:r>
            <a:r>
              <a:rPr lang="en-GB" sz="2000" dirty="0">
                <a:solidFill>
                  <a:srgbClr val="004B62"/>
                </a:solidFill>
              </a:rPr>
              <a:t>change in milk price (actual content) </a:t>
            </a:r>
            <a:r>
              <a:rPr kumimoji="0" lang="en-US" sz="2000" b="1" i="0" u="none" strike="noStrike" kern="1200" cap="none" spc="0" normalizeH="0" baseline="0" dirty="0" smtClean="0">
                <a:ln>
                  <a:noFill/>
                </a:ln>
                <a:solidFill>
                  <a:srgbClr val="004B62"/>
                </a:solidFill>
                <a:effectLst/>
                <a:uLnTx/>
                <a:uFillTx/>
                <a:latin typeface="Calibri"/>
                <a:ea typeface="+mj-ea"/>
                <a:cs typeface="+mj-cs"/>
              </a:rPr>
              <a:t/>
            </a:r>
            <a:br>
              <a:rPr kumimoji="0" lang="en-US" sz="2000" b="1" i="0" u="none" strike="noStrike" kern="1200" cap="none" spc="0" normalizeH="0" baseline="0" dirty="0" smtClean="0">
                <a:ln>
                  <a:noFill/>
                </a:ln>
                <a:solidFill>
                  <a:srgbClr val="004B62"/>
                </a:solidFill>
                <a:effectLst/>
                <a:uLnTx/>
                <a:uFillTx/>
                <a:latin typeface="Calibri"/>
                <a:ea typeface="+mj-ea"/>
                <a:cs typeface="+mj-cs"/>
              </a:rPr>
            </a:br>
            <a:r>
              <a:rPr lang="en-US" sz="1800" b="0" dirty="0">
                <a:solidFill>
                  <a:srgbClr val="004B62"/>
                </a:solidFill>
              </a:rPr>
              <a:t>(€  / 1,000 l.)</a:t>
            </a:r>
            <a:endParaRPr kumimoji="0" lang="en-US" sz="2000" b="0" i="0" u="none" strike="noStrike" kern="1200" cap="none" spc="0" normalizeH="0" baseline="0" dirty="0">
              <a:ln>
                <a:noFill/>
              </a:ln>
              <a:solidFill>
                <a:srgbClr val="004B62"/>
              </a:solidFill>
              <a:effectLst/>
              <a:uLnTx/>
              <a:uFillTx/>
              <a:latin typeface="Calibri"/>
              <a:ea typeface="+mj-ea"/>
              <a:cs typeface="+mj-cs"/>
            </a:endParaRPr>
          </a:p>
        </p:txBody>
      </p:sp>
      <p:sp>
        <p:nvSpPr>
          <p:cNvPr id="6" name="Espace réservé du numéro de diapositive 7">
            <a:extLst>
              <a:ext uri="{FF2B5EF4-FFF2-40B4-BE49-F238E27FC236}">
                <a16:creationId xmlns="" xmlns:a16="http://schemas.microsoft.com/office/drawing/2014/main" id="{2B2481AA-5F9B-476A-A235-FFE05667A1C7}"/>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graphicFrame>
        <p:nvGraphicFramePr>
          <p:cNvPr id="8" name="Graphique 7">
            <a:extLst>
              <a:ext uri="{FF2B5EF4-FFF2-40B4-BE49-F238E27FC236}">
                <a16:creationId xmlns=""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2102880080"/>
              </p:ext>
            </p:extLst>
          </p:nvPr>
        </p:nvGraphicFramePr>
        <p:xfrm>
          <a:off x="2051720" y="1654119"/>
          <a:ext cx="5040560" cy="2887136"/>
        </p:xfrm>
        <a:graphic>
          <a:graphicData uri="http://schemas.openxmlformats.org/drawingml/2006/chart">
            <c:chart xmlns:c="http://schemas.openxmlformats.org/drawingml/2006/chart" xmlns:r="http://schemas.openxmlformats.org/officeDocument/2006/relationships" r:id="rId4"/>
          </a:graphicData>
        </a:graphic>
      </p:graphicFrame>
      <p:sp>
        <p:nvSpPr>
          <p:cNvPr id="9" name="ZoneTexte 8">
            <a:extLst>
              <a:ext uri="{FF2B5EF4-FFF2-40B4-BE49-F238E27FC236}">
                <a16:creationId xmlns="" xmlns:a16="http://schemas.microsoft.com/office/drawing/2014/main" id="{DE287E0B-3CAD-4E4E-B68A-0B7302C777AF}"/>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0" name="Freeform 5">
            <a:extLst>
              <a:ext uri="{FF2B5EF4-FFF2-40B4-BE49-F238E27FC236}">
                <a16:creationId xmlns="" xmlns:a16="http://schemas.microsoft.com/office/drawing/2014/main" id="{98C94CBB-CE8F-4229-9D9A-B1A9300E05D6}"/>
              </a:ext>
            </a:extLst>
          </p:cNvPr>
          <p:cNvSpPr>
            <a:spLocks/>
          </p:cNvSpPr>
          <p:nvPr/>
        </p:nvSpPr>
        <p:spPr bwMode="auto">
          <a:xfrm>
            <a:off x="1796275"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784807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3" name="Titre 2">
            <a:extLst>
              <a:ext uri="{FF2B5EF4-FFF2-40B4-BE49-F238E27FC236}">
                <a16:creationId xmlns="" xmlns:a16="http://schemas.microsoft.com/office/drawing/2014/main" id="{3BE05696-637D-4727-97D3-80B3903235F5}"/>
              </a:ext>
            </a:extLst>
          </p:cNvPr>
          <p:cNvSpPr>
            <a:spLocks noGrp="1"/>
          </p:cNvSpPr>
          <p:nvPr>
            <p:ph type="title"/>
          </p:nvPr>
        </p:nvSpPr>
        <p:spPr>
          <a:xfrm>
            <a:off x="323528" y="267494"/>
            <a:ext cx="8229600" cy="720000"/>
          </a:xfrm>
        </p:spPr>
        <p:txBody>
          <a:bodyPr/>
          <a:lstStyle/>
          <a:p>
            <a:r>
              <a:rPr lang="en-US" dirty="0" smtClean="0"/>
              <a:t>The dairy environment – </a:t>
            </a:r>
            <a:r>
              <a:rPr lang="en-US" dirty="0">
                <a:solidFill>
                  <a:schemeClr val="accent2"/>
                </a:solidFill>
              </a:rPr>
              <a:t>Situation in France</a:t>
            </a:r>
            <a:endParaRPr lang="en-US" dirty="0"/>
          </a:p>
        </p:txBody>
      </p:sp>
      <p:sp>
        <p:nvSpPr>
          <p:cNvPr id="4" name="Espace réservé du contenu 2">
            <a:extLst>
              <a:ext uri="{FF2B5EF4-FFF2-40B4-BE49-F238E27FC236}">
                <a16:creationId xmlns="" xmlns:a16="http://schemas.microsoft.com/office/drawing/2014/main" id="{35D35FB4-AECA-421F-B0F0-81D7D6754DD4}"/>
              </a:ext>
            </a:extLst>
          </p:cNvPr>
          <p:cNvSpPr>
            <a:spLocks noGrp="1"/>
          </p:cNvSpPr>
          <p:nvPr>
            <p:ph idx="1"/>
          </p:nvPr>
        </p:nvSpPr>
        <p:spPr>
          <a:xfrm>
            <a:off x="391352" y="1527594"/>
            <a:ext cx="8645143" cy="3384376"/>
          </a:xfrm>
        </p:spPr>
        <p:txBody>
          <a:bodyPr/>
          <a:lstStyle/>
          <a:p>
            <a:r>
              <a:rPr lang="en-US" sz="2100" b="0" dirty="0" smtClean="0"/>
              <a:t>Vote of the </a:t>
            </a:r>
            <a:r>
              <a:rPr lang="en-US" sz="2100" b="0" dirty="0" err="1" smtClean="0"/>
              <a:t>EGAlim</a:t>
            </a:r>
            <a:r>
              <a:rPr lang="en-US" sz="2100" b="0" dirty="0" smtClean="0"/>
              <a:t> law</a:t>
            </a:r>
          </a:p>
          <a:p>
            <a:r>
              <a:rPr lang="en-US" sz="2100" b="0" dirty="0" smtClean="0"/>
              <a:t>New contracts with producer organizations, more market-reactive</a:t>
            </a:r>
          </a:p>
          <a:p>
            <a:r>
              <a:rPr lang="en-US" sz="2100" b="0" dirty="0" smtClean="0"/>
              <a:t>Trend towards improved production prices for retail milk and cheese in France</a:t>
            </a:r>
          </a:p>
          <a:p>
            <a:pPr marL="717550" lvl="1" indent="-269875"/>
            <a:r>
              <a:rPr lang="en-US" sz="1800" dirty="0" smtClean="0"/>
              <a:t>Targeted price for France of €375/1000 </a:t>
            </a:r>
            <a:r>
              <a:rPr lang="en-US" sz="1800" dirty="0"/>
              <a:t>liters (actual content) (</a:t>
            </a:r>
            <a:r>
              <a:rPr lang="en-US" sz="1800" dirty="0" smtClean="0"/>
              <a:t>negotiations for 2019)</a:t>
            </a:r>
            <a:endParaRPr lang="en-US" sz="1800" dirty="0"/>
          </a:p>
        </p:txBody>
      </p:sp>
      <p:sp>
        <p:nvSpPr>
          <p:cNvPr id="5" name="Titre 2">
            <a:extLst>
              <a:ext uri="{FF2B5EF4-FFF2-40B4-BE49-F238E27FC236}">
                <a16:creationId xmlns="" xmlns:a16="http://schemas.microsoft.com/office/drawing/2014/main" id="{48DD5331-DC8C-47D8-BAA2-BE2B13A16A79}"/>
              </a:ext>
            </a:extLst>
          </p:cNvPr>
          <p:cNvSpPr txBox="1">
            <a:spLocks/>
          </p:cNvSpPr>
          <p:nvPr/>
        </p:nvSpPr>
        <p:spPr>
          <a:xfrm>
            <a:off x="2177734" y="807594"/>
            <a:ext cx="4788532" cy="35996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sng" strike="noStrike" kern="1200" cap="none" spc="0" normalizeH="0" baseline="0" dirty="0" smtClean="0">
                <a:ln>
                  <a:noFill/>
                </a:ln>
                <a:solidFill>
                  <a:srgbClr val="004B62"/>
                </a:solidFill>
                <a:effectLst/>
                <a:uLnTx/>
                <a:uFillTx/>
                <a:latin typeface="Calibri"/>
                <a:ea typeface="+mj-ea"/>
                <a:cs typeface="+mj-cs"/>
              </a:rPr>
              <a:t>The general consultation</a:t>
            </a:r>
            <a:r>
              <a:rPr kumimoji="0" lang="en-US" sz="2800" b="0" i="0" u="sng" strike="noStrike" kern="1200" cap="none" spc="0" normalizeH="0" dirty="0" smtClean="0">
                <a:ln>
                  <a:noFill/>
                </a:ln>
                <a:solidFill>
                  <a:srgbClr val="004B62"/>
                </a:solidFill>
                <a:effectLst/>
                <a:uLnTx/>
                <a:uFillTx/>
                <a:latin typeface="Calibri"/>
                <a:ea typeface="+mj-ea"/>
                <a:cs typeface="+mj-cs"/>
              </a:rPr>
              <a:t> on food</a:t>
            </a:r>
            <a:endParaRPr kumimoji="0" lang="en-US" sz="2800" b="0" i="0" u="sng" strike="noStrike" kern="1200" cap="none" spc="0" normalizeH="0" baseline="0" dirty="0">
              <a:ln>
                <a:noFill/>
              </a:ln>
              <a:solidFill>
                <a:srgbClr val="004B62"/>
              </a:solidFill>
              <a:effectLst/>
              <a:uLnTx/>
              <a:uFillTx/>
              <a:latin typeface="Calibri"/>
              <a:ea typeface="+mj-ea"/>
              <a:cs typeface="+mj-cs"/>
            </a:endParaRPr>
          </a:p>
        </p:txBody>
      </p:sp>
      <p:sp>
        <p:nvSpPr>
          <p:cNvPr id="6" name="Espace réservé du numéro de diapositive 7">
            <a:extLst>
              <a:ext uri="{FF2B5EF4-FFF2-40B4-BE49-F238E27FC236}">
                <a16:creationId xmlns="" xmlns:a16="http://schemas.microsoft.com/office/drawing/2014/main" id="{6A8815F5-5FB7-4ECE-8687-49710C8C0059}"/>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8" name="ZoneTexte 7">
            <a:extLst>
              <a:ext uri="{FF2B5EF4-FFF2-40B4-BE49-F238E27FC236}">
                <a16:creationId xmlns="" xmlns:a16="http://schemas.microsoft.com/office/drawing/2014/main" id="{601661BD-A2FE-45A3-BABB-33A60FB1743B}"/>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9" name="Freeform 5">
            <a:extLst>
              <a:ext uri="{FF2B5EF4-FFF2-40B4-BE49-F238E27FC236}">
                <a16:creationId xmlns="" xmlns:a16="http://schemas.microsoft.com/office/drawing/2014/main" id="{DD200374-8148-41DC-A260-75F76F8900C7}"/>
              </a:ext>
            </a:extLst>
          </p:cNvPr>
          <p:cNvSpPr>
            <a:spLocks/>
          </p:cNvSpPr>
          <p:nvPr/>
        </p:nvSpPr>
        <p:spPr bwMode="auto">
          <a:xfrm>
            <a:off x="1787222"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066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3" name="Titre 2">
            <a:extLst>
              <a:ext uri="{FF2B5EF4-FFF2-40B4-BE49-F238E27FC236}">
                <a16:creationId xmlns="" xmlns:a16="http://schemas.microsoft.com/office/drawing/2014/main" id="{3BE05696-637D-4727-97D3-80B3903235F5}"/>
              </a:ext>
            </a:extLst>
          </p:cNvPr>
          <p:cNvSpPr>
            <a:spLocks noGrp="1"/>
          </p:cNvSpPr>
          <p:nvPr>
            <p:ph type="title"/>
          </p:nvPr>
        </p:nvSpPr>
        <p:spPr>
          <a:xfrm>
            <a:off x="323528" y="267494"/>
            <a:ext cx="8229600" cy="720000"/>
          </a:xfrm>
        </p:spPr>
        <p:txBody>
          <a:bodyPr/>
          <a:lstStyle/>
          <a:p>
            <a:r>
              <a:rPr lang="en-US" dirty="0"/>
              <a:t>A volatile dairy </a:t>
            </a:r>
            <a:r>
              <a:rPr lang="en-US" dirty="0" smtClean="0"/>
              <a:t>environment in </a:t>
            </a:r>
            <a:r>
              <a:rPr lang="en-US" dirty="0"/>
              <a:t>2019</a:t>
            </a:r>
          </a:p>
        </p:txBody>
      </p:sp>
      <p:sp>
        <p:nvSpPr>
          <p:cNvPr id="4" name="Espace réservé du contenu 2">
            <a:extLst>
              <a:ext uri="{FF2B5EF4-FFF2-40B4-BE49-F238E27FC236}">
                <a16:creationId xmlns="" xmlns:a16="http://schemas.microsoft.com/office/drawing/2014/main" id="{35D35FB4-AECA-421F-B0F0-81D7D6754DD4}"/>
              </a:ext>
            </a:extLst>
          </p:cNvPr>
          <p:cNvSpPr>
            <a:spLocks noGrp="1"/>
          </p:cNvSpPr>
          <p:nvPr>
            <p:ph idx="1"/>
          </p:nvPr>
        </p:nvSpPr>
        <p:spPr>
          <a:xfrm>
            <a:off x="330520" y="1563638"/>
            <a:ext cx="8345936" cy="1656376"/>
          </a:xfrm>
        </p:spPr>
        <p:txBody>
          <a:bodyPr/>
          <a:lstStyle/>
          <a:p>
            <a:r>
              <a:rPr lang="en-US" sz="2500" b="0" dirty="0"/>
              <a:t>I</a:t>
            </a:r>
            <a:r>
              <a:rPr lang="en-US" sz="2500" b="0" dirty="0" smtClean="0"/>
              <a:t>mpacts of the </a:t>
            </a:r>
            <a:r>
              <a:rPr lang="en-US" sz="2500" b="0" dirty="0" err="1" smtClean="0"/>
              <a:t>EGAlim</a:t>
            </a:r>
            <a:r>
              <a:rPr lang="en-US" sz="2500" b="0" dirty="0" smtClean="0"/>
              <a:t> law</a:t>
            </a:r>
          </a:p>
          <a:p>
            <a:r>
              <a:rPr lang="en-US" sz="2500" b="0" dirty="0" smtClean="0"/>
              <a:t>Impacts of drought in the summer of 2018</a:t>
            </a:r>
          </a:p>
          <a:p>
            <a:r>
              <a:rPr lang="en-US" sz="2500" b="0" dirty="0" smtClean="0"/>
              <a:t>A more balanced market for protein in the 1</a:t>
            </a:r>
            <a:r>
              <a:rPr lang="en-US" sz="2500" b="0" baseline="30000" dirty="0" smtClean="0"/>
              <a:t>st</a:t>
            </a:r>
            <a:r>
              <a:rPr lang="en-US" sz="2500" b="0" dirty="0" smtClean="0"/>
              <a:t> half of 2019</a:t>
            </a:r>
            <a:endParaRPr lang="en-US" sz="2500" b="0" dirty="0"/>
          </a:p>
        </p:txBody>
      </p:sp>
      <p:sp>
        <p:nvSpPr>
          <p:cNvPr id="5" name="Espace réservé du numéro de diapositive 7">
            <a:extLst>
              <a:ext uri="{FF2B5EF4-FFF2-40B4-BE49-F238E27FC236}">
                <a16:creationId xmlns="" xmlns:a16="http://schemas.microsoft.com/office/drawing/2014/main" id="{4CEE260E-C86D-4912-881D-FEA5FEE3B0CF}"/>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6" name="ZoneTexte 5">
            <a:extLst>
              <a:ext uri="{FF2B5EF4-FFF2-40B4-BE49-F238E27FC236}">
                <a16:creationId xmlns="" xmlns:a16="http://schemas.microsoft.com/office/drawing/2014/main" id="{510C90D4-53B4-466F-B66A-8B2EE41857B0}"/>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8" name="Freeform 5">
            <a:extLst>
              <a:ext uri="{FF2B5EF4-FFF2-40B4-BE49-F238E27FC236}">
                <a16:creationId xmlns="" xmlns:a16="http://schemas.microsoft.com/office/drawing/2014/main" id="{D53227F0-2112-459C-B4B3-B65751DF048B}"/>
              </a:ext>
            </a:extLst>
          </p:cNvPr>
          <p:cNvSpPr>
            <a:spLocks/>
          </p:cNvSpPr>
          <p:nvPr/>
        </p:nvSpPr>
        <p:spPr bwMode="auto">
          <a:xfrm>
            <a:off x="1774484"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97240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4" name="Titre 2">
            <a:extLst>
              <a:ext uri="{FF2B5EF4-FFF2-40B4-BE49-F238E27FC236}">
                <a16:creationId xmlns="" xmlns:a16="http://schemas.microsoft.com/office/drawing/2014/main" id="{61DF4501-FFFC-4750-B80A-AD122A353975}"/>
              </a:ext>
            </a:extLst>
          </p:cNvPr>
          <p:cNvSpPr>
            <a:spLocks noGrp="1"/>
          </p:cNvSpPr>
          <p:nvPr>
            <p:ph type="title"/>
          </p:nvPr>
        </p:nvSpPr>
        <p:spPr>
          <a:xfrm>
            <a:off x="323850" y="268288"/>
            <a:ext cx="8820150" cy="719137"/>
          </a:xfrm>
        </p:spPr>
        <p:txBody>
          <a:bodyPr/>
          <a:lstStyle/>
          <a:p>
            <a:r>
              <a:rPr lang="en-US" dirty="0" smtClean="0"/>
              <a:t>The dairy environment – </a:t>
            </a:r>
            <a:r>
              <a:rPr lang="en-US" dirty="0">
                <a:solidFill>
                  <a:srgbClr val="B1CA40"/>
                </a:solidFill>
              </a:rPr>
              <a:t>Sustainable milk production</a:t>
            </a:r>
            <a:endParaRPr lang="en-US" dirty="0"/>
          </a:p>
        </p:txBody>
      </p:sp>
      <p:pic>
        <p:nvPicPr>
          <p:cNvPr id="9" name="Image 8">
            <a:extLst>
              <a:ext uri="{FF2B5EF4-FFF2-40B4-BE49-F238E27FC236}">
                <a16:creationId xmlns="" xmlns:a16="http://schemas.microsoft.com/office/drawing/2014/main" id="{A97D09BD-FFF9-4669-A4EF-B4F49D57E967}"/>
              </a:ext>
            </a:extLst>
          </p:cNvPr>
          <p:cNvPicPr>
            <a:picLocks noChangeAspect="1"/>
          </p:cNvPicPr>
          <p:nvPr/>
        </p:nvPicPr>
        <p:blipFill>
          <a:blip r:embed="rId4"/>
          <a:stretch>
            <a:fillRect/>
          </a:stretch>
        </p:blipFill>
        <p:spPr>
          <a:xfrm>
            <a:off x="716250" y="1059582"/>
            <a:ext cx="2415590" cy="3457270"/>
          </a:xfrm>
          <a:prstGeom prst="rect">
            <a:avLst/>
          </a:prstGeom>
        </p:spPr>
      </p:pic>
      <p:sp>
        <p:nvSpPr>
          <p:cNvPr id="6" name="Espace réservé du numéro de diapositive 7">
            <a:extLst>
              <a:ext uri="{FF2B5EF4-FFF2-40B4-BE49-F238E27FC236}">
                <a16:creationId xmlns="" xmlns:a16="http://schemas.microsoft.com/office/drawing/2014/main" id="{AE7CB329-1D0D-492A-871F-3CC64AC27587}"/>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3" name="Image 2">
            <a:extLst>
              <a:ext uri="{FF2B5EF4-FFF2-40B4-BE49-F238E27FC236}">
                <a16:creationId xmlns="" xmlns:a16="http://schemas.microsoft.com/office/drawing/2014/main" id="{E00847F6-4296-4AA7-AC35-E67A9AD9D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1496273"/>
            <a:ext cx="3240360" cy="2815859"/>
          </a:xfrm>
          <a:prstGeom prst="rect">
            <a:avLst/>
          </a:prstGeom>
        </p:spPr>
      </p:pic>
      <p:sp>
        <p:nvSpPr>
          <p:cNvPr id="11" name="ZoneTexte 10">
            <a:extLst>
              <a:ext uri="{FF2B5EF4-FFF2-40B4-BE49-F238E27FC236}">
                <a16:creationId xmlns="" xmlns:a16="http://schemas.microsoft.com/office/drawing/2014/main" id="{8BDA1B84-4A57-4479-93D5-981EB0D8E2D1}"/>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2" name="Freeform 5">
            <a:extLst>
              <a:ext uri="{FF2B5EF4-FFF2-40B4-BE49-F238E27FC236}">
                <a16:creationId xmlns="" xmlns:a16="http://schemas.microsoft.com/office/drawing/2014/main" id="{E42C8A1F-4D3C-421B-9CA6-A6E58E11B36E}"/>
              </a:ext>
            </a:extLst>
          </p:cNvPr>
          <p:cNvSpPr>
            <a:spLocks/>
          </p:cNvSpPr>
          <p:nvPr/>
        </p:nvSpPr>
        <p:spPr bwMode="auto">
          <a:xfrm>
            <a:off x="1788755"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339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4" name="Titre 2">
            <a:extLst>
              <a:ext uri="{FF2B5EF4-FFF2-40B4-BE49-F238E27FC236}">
                <a16:creationId xmlns="" xmlns:a16="http://schemas.microsoft.com/office/drawing/2014/main" id="{61DF4501-FFFC-4750-B80A-AD122A353975}"/>
              </a:ext>
            </a:extLst>
          </p:cNvPr>
          <p:cNvSpPr>
            <a:spLocks noGrp="1"/>
          </p:cNvSpPr>
          <p:nvPr>
            <p:ph type="title"/>
          </p:nvPr>
        </p:nvSpPr>
        <p:spPr>
          <a:xfrm>
            <a:off x="323850" y="268288"/>
            <a:ext cx="8820150" cy="719137"/>
          </a:xfrm>
        </p:spPr>
        <p:txBody>
          <a:bodyPr/>
          <a:lstStyle/>
          <a:p>
            <a:r>
              <a:rPr lang="en-US" dirty="0" smtClean="0"/>
              <a:t>The dairy environment – </a:t>
            </a:r>
            <a:r>
              <a:rPr lang="en-US" dirty="0">
                <a:solidFill>
                  <a:srgbClr val="B1CA40"/>
                </a:solidFill>
              </a:rPr>
              <a:t>Sustainable milk production</a:t>
            </a:r>
            <a:endParaRPr lang="en-US" dirty="0"/>
          </a:p>
        </p:txBody>
      </p:sp>
      <p:pic>
        <p:nvPicPr>
          <p:cNvPr id="6" name="Picture 2">
            <a:extLst>
              <a:ext uri="{FF2B5EF4-FFF2-40B4-BE49-F238E27FC236}">
                <a16:creationId xmlns="" xmlns:a16="http://schemas.microsoft.com/office/drawing/2014/main" id="{6B4E70A7-AE45-4DF6-91C0-2C0FA04DEA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4677"/>
          <a:stretch/>
        </p:blipFill>
        <p:spPr bwMode="auto">
          <a:xfrm>
            <a:off x="6585275" y="1515624"/>
            <a:ext cx="1862402" cy="176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a:extLst>
              <a:ext uri="{FF2B5EF4-FFF2-40B4-BE49-F238E27FC236}">
                <a16:creationId xmlns="" xmlns:a16="http://schemas.microsoft.com/office/drawing/2014/main" id="{C027796C-EEED-469A-ABCB-3AB2319EEEF8}"/>
              </a:ext>
            </a:extLst>
          </p:cNvPr>
          <p:cNvPicPr>
            <a:picLocks noChangeAspect="1"/>
          </p:cNvPicPr>
          <p:nvPr/>
        </p:nvPicPr>
        <p:blipFill>
          <a:blip r:embed="rId5"/>
          <a:stretch>
            <a:fillRect/>
          </a:stretch>
        </p:blipFill>
        <p:spPr>
          <a:xfrm>
            <a:off x="611560" y="1491630"/>
            <a:ext cx="1862402" cy="1868802"/>
          </a:xfrm>
          <a:prstGeom prst="rect">
            <a:avLst/>
          </a:prstGeom>
        </p:spPr>
      </p:pic>
      <p:pic>
        <p:nvPicPr>
          <p:cNvPr id="8" name="Image 7">
            <a:extLst>
              <a:ext uri="{FF2B5EF4-FFF2-40B4-BE49-F238E27FC236}">
                <a16:creationId xmlns="" xmlns:a16="http://schemas.microsoft.com/office/drawing/2014/main" id="{427593C4-F771-4BA6-A9F2-7532EDB83223}"/>
              </a:ext>
            </a:extLst>
          </p:cNvPr>
          <p:cNvPicPr>
            <a:picLocks noChangeAspect="1"/>
          </p:cNvPicPr>
          <p:nvPr/>
        </p:nvPicPr>
        <p:blipFill>
          <a:blip r:embed="rId6"/>
          <a:stretch>
            <a:fillRect/>
          </a:stretch>
        </p:blipFill>
        <p:spPr>
          <a:xfrm>
            <a:off x="2733885" y="1676179"/>
            <a:ext cx="3571134" cy="1538265"/>
          </a:xfrm>
          <a:prstGeom prst="rect">
            <a:avLst/>
          </a:prstGeom>
        </p:spPr>
      </p:pic>
      <p:sp>
        <p:nvSpPr>
          <p:cNvPr id="9" name="Espace réservé du numéro de diapositive 7">
            <a:extLst>
              <a:ext uri="{FF2B5EF4-FFF2-40B4-BE49-F238E27FC236}">
                <a16:creationId xmlns="" xmlns:a16="http://schemas.microsoft.com/office/drawing/2014/main" id="{DF64BC4B-AA44-4AC1-A89E-934FE1774DC6}"/>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10" name="ZoneTexte 9">
            <a:extLst>
              <a:ext uri="{FF2B5EF4-FFF2-40B4-BE49-F238E27FC236}">
                <a16:creationId xmlns="" xmlns:a16="http://schemas.microsoft.com/office/drawing/2014/main" id="{767A22D8-5418-4249-9530-35664BB2ED1A}"/>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1" name="Freeform 5">
            <a:extLst>
              <a:ext uri="{FF2B5EF4-FFF2-40B4-BE49-F238E27FC236}">
                <a16:creationId xmlns="" xmlns:a16="http://schemas.microsoft.com/office/drawing/2014/main" id="{7578426E-8582-442F-98F3-C6054C57CC28}"/>
              </a:ext>
            </a:extLst>
          </p:cNvPr>
          <p:cNvSpPr>
            <a:spLocks/>
          </p:cNvSpPr>
          <p:nvPr/>
        </p:nvSpPr>
        <p:spPr bwMode="auto">
          <a:xfrm>
            <a:off x="1790910"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9516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4" name="Titre 2">
            <a:extLst>
              <a:ext uri="{FF2B5EF4-FFF2-40B4-BE49-F238E27FC236}">
                <a16:creationId xmlns="" xmlns:a16="http://schemas.microsoft.com/office/drawing/2014/main" id="{61DF4501-FFFC-4750-B80A-AD122A353975}"/>
              </a:ext>
            </a:extLst>
          </p:cNvPr>
          <p:cNvSpPr>
            <a:spLocks noGrp="1"/>
          </p:cNvSpPr>
          <p:nvPr>
            <p:ph type="title"/>
          </p:nvPr>
        </p:nvSpPr>
        <p:spPr>
          <a:xfrm>
            <a:off x="323850" y="268288"/>
            <a:ext cx="8820150" cy="719137"/>
          </a:xfrm>
        </p:spPr>
        <p:txBody>
          <a:bodyPr/>
          <a:lstStyle/>
          <a:p>
            <a:r>
              <a:rPr lang="en-US" dirty="0" smtClean="0"/>
              <a:t>The dairy environment – </a:t>
            </a:r>
            <a:r>
              <a:rPr lang="en-US" dirty="0">
                <a:solidFill>
                  <a:srgbClr val="B1CA40"/>
                </a:solidFill>
              </a:rPr>
              <a:t>Sustainable milk production</a:t>
            </a:r>
            <a:endParaRPr lang="en-US" dirty="0"/>
          </a:p>
        </p:txBody>
      </p:sp>
      <p:graphicFrame>
        <p:nvGraphicFramePr>
          <p:cNvPr id="11" name="Tableau 10">
            <a:extLst>
              <a:ext uri="{FF2B5EF4-FFF2-40B4-BE49-F238E27FC236}">
                <a16:creationId xmlns="" xmlns:a16="http://schemas.microsoft.com/office/drawing/2014/main" id="{CA0C104E-FCD5-4605-A02B-4E100403B326}"/>
              </a:ext>
            </a:extLst>
          </p:cNvPr>
          <p:cNvGraphicFramePr>
            <a:graphicFrameLocks noGrp="1"/>
          </p:cNvGraphicFramePr>
          <p:nvPr>
            <p:extLst>
              <p:ext uri="{D42A27DB-BD31-4B8C-83A1-F6EECF244321}">
                <p14:modId xmlns:p14="http://schemas.microsoft.com/office/powerpoint/2010/main" val="4278196747"/>
              </p:ext>
            </p:extLst>
          </p:nvPr>
        </p:nvGraphicFramePr>
        <p:xfrm>
          <a:off x="899592" y="2596050"/>
          <a:ext cx="7062454" cy="1253012"/>
        </p:xfrm>
        <a:graphic>
          <a:graphicData uri="http://schemas.openxmlformats.org/drawingml/2006/table">
            <a:tbl>
              <a:tblPr firstRow="1" bandRow="1">
                <a:tableStyleId>{F5AB1C69-6EDB-4FF4-983F-18BD219EF322}</a:tableStyleId>
              </a:tblPr>
              <a:tblGrid>
                <a:gridCol w="4304930">
                  <a:extLst>
                    <a:ext uri="{9D8B030D-6E8A-4147-A177-3AD203B41FA5}">
                      <a16:colId xmlns="" xmlns:a16="http://schemas.microsoft.com/office/drawing/2014/main" val="3954693376"/>
                    </a:ext>
                  </a:extLst>
                </a:gridCol>
                <a:gridCol w="1381784">
                  <a:extLst>
                    <a:ext uri="{9D8B030D-6E8A-4147-A177-3AD203B41FA5}">
                      <a16:colId xmlns="" xmlns:a16="http://schemas.microsoft.com/office/drawing/2014/main" val="1820408359"/>
                    </a:ext>
                  </a:extLst>
                </a:gridCol>
                <a:gridCol w="1375740">
                  <a:extLst>
                    <a:ext uri="{9D8B030D-6E8A-4147-A177-3AD203B41FA5}">
                      <a16:colId xmlns="" xmlns:a16="http://schemas.microsoft.com/office/drawing/2014/main" val="3536550856"/>
                    </a:ext>
                  </a:extLst>
                </a:gridCol>
              </a:tblGrid>
              <a:tr h="430052">
                <a:tc>
                  <a:txBody>
                    <a:bodyPr/>
                    <a:lstStyle/>
                    <a:p>
                      <a:r>
                        <a:rPr lang="en-US" noProof="0" dirty="0" smtClean="0"/>
                        <a:t>Objectives</a:t>
                      </a:r>
                      <a:endParaRPr lang="en-US" noProof="0" dirty="0"/>
                    </a:p>
                  </a:txBody>
                  <a:tcPr/>
                </a:tc>
                <a:tc>
                  <a:txBody>
                    <a:bodyPr/>
                    <a:lstStyle/>
                    <a:p>
                      <a:pPr algn="ctr"/>
                      <a:r>
                        <a:rPr lang="en-US" noProof="0" dirty="0" smtClean="0"/>
                        <a:t>R 2018</a:t>
                      </a:r>
                      <a:endParaRPr lang="en-US" noProof="0" dirty="0"/>
                    </a:p>
                  </a:txBody>
                  <a:tcPr/>
                </a:tc>
                <a:tc>
                  <a:txBody>
                    <a:bodyPr/>
                    <a:lstStyle/>
                    <a:p>
                      <a:pPr algn="ctr"/>
                      <a:r>
                        <a:rPr lang="en-US" noProof="0" dirty="0" smtClean="0"/>
                        <a:t>Obj.  2025</a:t>
                      </a:r>
                      <a:endParaRPr lang="en-US" noProof="0" dirty="0"/>
                    </a:p>
                  </a:txBody>
                  <a:tcPr/>
                </a:tc>
                <a:extLst>
                  <a:ext uri="{0D108BD9-81ED-4DB2-BD59-A6C34878D82A}">
                    <a16:rowId xmlns="" xmlns:a16="http://schemas.microsoft.com/office/drawing/2014/main" val="3093611633"/>
                  </a:ext>
                </a:extLst>
              </a:tr>
              <a:tr h="671589">
                <a:tc>
                  <a:txBody>
                    <a:bodyPr/>
                    <a:lstStyle/>
                    <a:p>
                      <a:r>
                        <a:rPr lang="en-US" sz="1600" noProof="0" dirty="0" smtClean="0"/>
                        <a:t>Reduce</a:t>
                      </a:r>
                      <a:r>
                        <a:rPr lang="en-US" sz="1600" baseline="0" noProof="0" dirty="0" smtClean="0"/>
                        <a:t> the carbon footprint for our milk collection in France (equivalent tons of </a:t>
                      </a:r>
                      <a:r>
                        <a:rPr lang="en-US" sz="1600" noProof="0" dirty="0" smtClean="0"/>
                        <a:t>CO2) vs 2010</a:t>
                      </a:r>
                      <a:endParaRPr lang="en-US" sz="1600" b="1" noProof="0" dirty="0"/>
                    </a:p>
                  </a:txBody>
                  <a:tcPr/>
                </a:tc>
                <a:tc>
                  <a:txBody>
                    <a:bodyPr/>
                    <a:lstStyle/>
                    <a:p>
                      <a:pPr algn="ctr"/>
                      <a:r>
                        <a:rPr lang="en-US" noProof="0" dirty="0" smtClean="0"/>
                        <a:t>-191 000 T</a:t>
                      </a:r>
                      <a:endParaRPr lang="en-US" noProof="0" dirty="0"/>
                    </a:p>
                  </a:txBody>
                  <a:tcPr/>
                </a:tc>
                <a:tc>
                  <a:txBody>
                    <a:bodyPr/>
                    <a:lstStyle/>
                    <a:p>
                      <a:pPr algn="ctr"/>
                      <a:r>
                        <a:rPr lang="en-US" noProof="0" dirty="0" smtClean="0"/>
                        <a:t>-300 000 T</a:t>
                      </a:r>
                      <a:endParaRPr lang="en-US" noProof="0" dirty="0"/>
                    </a:p>
                  </a:txBody>
                  <a:tcPr/>
                </a:tc>
                <a:extLst>
                  <a:ext uri="{0D108BD9-81ED-4DB2-BD59-A6C34878D82A}">
                    <a16:rowId xmlns="" xmlns:a16="http://schemas.microsoft.com/office/drawing/2014/main" val="928545212"/>
                  </a:ext>
                </a:extLst>
              </a:tr>
            </a:tbl>
          </a:graphicData>
        </a:graphic>
      </p:graphicFrame>
      <p:pic>
        <p:nvPicPr>
          <p:cNvPr id="3" name="Image 2">
            <a:extLst>
              <a:ext uri="{FF2B5EF4-FFF2-40B4-BE49-F238E27FC236}">
                <a16:creationId xmlns="" xmlns:a16="http://schemas.microsoft.com/office/drawing/2014/main" id="{04F9BFE7-B6BA-4CF5-B585-95E9C1B2F6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904" y="1275606"/>
            <a:ext cx="1728192" cy="1237104"/>
          </a:xfrm>
          <a:prstGeom prst="rect">
            <a:avLst/>
          </a:prstGeom>
        </p:spPr>
      </p:pic>
      <p:sp>
        <p:nvSpPr>
          <p:cNvPr id="6" name="Espace réservé du numéro de diapositive 7">
            <a:extLst>
              <a:ext uri="{FF2B5EF4-FFF2-40B4-BE49-F238E27FC236}">
                <a16:creationId xmlns="" xmlns:a16="http://schemas.microsoft.com/office/drawing/2014/main" id="{69242DE9-A9C3-4A65-A10C-BD01EC42FB1E}"/>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8" name="ZoneTexte 7">
            <a:extLst>
              <a:ext uri="{FF2B5EF4-FFF2-40B4-BE49-F238E27FC236}">
                <a16:creationId xmlns="" xmlns:a16="http://schemas.microsoft.com/office/drawing/2014/main" id="{260F6111-9936-4CEE-8A25-069A97F8B5F0}"/>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9" name="Freeform 5">
            <a:extLst>
              <a:ext uri="{FF2B5EF4-FFF2-40B4-BE49-F238E27FC236}">
                <a16:creationId xmlns="" xmlns:a16="http://schemas.microsoft.com/office/drawing/2014/main" id="{34C5292D-92D2-4A79-8A93-ADD12185DA4E}"/>
              </a:ext>
            </a:extLst>
          </p:cNvPr>
          <p:cNvSpPr>
            <a:spLocks/>
          </p:cNvSpPr>
          <p:nvPr/>
        </p:nvSpPr>
        <p:spPr bwMode="auto">
          <a:xfrm>
            <a:off x="1774484" y="4862805"/>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0012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4" name="Titre 2">
            <a:extLst>
              <a:ext uri="{FF2B5EF4-FFF2-40B4-BE49-F238E27FC236}">
                <a16:creationId xmlns="" xmlns:a16="http://schemas.microsoft.com/office/drawing/2014/main" id="{61DF4501-FFFC-4750-B80A-AD122A353975}"/>
              </a:ext>
            </a:extLst>
          </p:cNvPr>
          <p:cNvSpPr>
            <a:spLocks noGrp="1"/>
          </p:cNvSpPr>
          <p:nvPr>
            <p:ph type="title"/>
          </p:nvPr>
        </p:nvSpPr>
        <p:spPr>
          <a:xfrm>
            <a:off x="323850" y="268288"/>
            <a:ext cx="8820150" cy="719137"/>
          </a:xfrm>
        </p:spPr>
        <p:txBody>
          <a:bodyPr/>
          <a:lstStyle/>
          <a:p>
            <a:r>
              <a:rPr lang="en-US" dirty="0" smtClean="0"/>
              <a:t>The dairy environment – </a:t>
            </a:r>
            <a:r>
              <a:rPr lang="en-US" dirty="0">
                <a:solidFill>
                  <a:srgbClr val="B1CA40"/>
                </a:solidFill>
              </a:rPr>
              <a:t>Sustainable milk production</a:t>
            </a:r>
            <a:endParaRPr lang="en-US" dirty="0"/>
          </a:p>
        </p:txBody>
      </p:sp>
      <p:sp>
        <p:nvSpPr>
          <p:cNvPr id="8" name="Espace réservé du contenu 2">
            <a:extLst>
              <a:ext uri="{FF2B5EF4-FFF2-40B4-BE49-F238E27FC236}">
                <a16:creationId xmlns="" xmlns:a16="http://schemas.microsoft.com/office/drawing/2014/main" id="{0C0B73CC-21F5-4487-986D-DD4F6B6FD34E}"/>
              </a:ext>
            </a:extLst>
          </p:cNvPr>
          <p:cNvSpPr>
            <a:spLocks noGrp="1"/>
          </p:cNvSpPr>
          <p:nvPr>
            <p:ph idx="1"/>
          </p:nvPr>
        </p:nvSpPr>
        <p:spPr>
          <a:xfrm>
            <a:off x="333530" y="1275817"/>
            <a:ext cx="8496944" cy="3507518"/>
          </a:xfrm>
        </p:spPr>
        <p:txBody>
          <a:bodyPr/>
          <a:lstStyle/>
          <a:p>
            <a:pPr marL="0" indent="0">
              <a:buNone/>
            </a:pPr>
            <a:r>
              <a:rPr lang="en-US" sz="2400" b="0" dirty="0" smtClean="0"/>
              <a:t>Long-term development with our cooperative partners</a:t>
            </a:r>
          </a:p>
          <a:p>
            <a:pPr marL="0" indent="0">
              <a:buNone/>
            </a:pPr>
            <a:endParaRPr lang="en-US" sz="2400" b="0" dirty="0" smtClean="0"/>
          </a:p>
          <a:p>
            <a:pPr marL="0" indent="0">
              <a:buNone/>
            </a:pPr>
            <a:endParaRPr lang="en-US" sz="2400" b="0" dirty="0" smtClean="0"/>
          </a:p>
          <a:p>
            <a:pPr marL="0" indent="0" algn="ctr">
              <a:spcBef>
                <a:spcPts val="1200"/>
              </a:spcBef>
              <a:buNone/>
            </a:pPr>
            <a:endParaRPr lang="en-US" sz="2400" b="0" dirty="0" smtClean="0"/>
          </a:p>
          <a:p>
            <a:pPr marL="0" indent="0" algn="ctr">
              <a:spcBef>
                <a:spcPts val="0"/>
              </a:spcBef>
              <a:buNone/>
            </a:pPr>
            <a:r>
              <a:rPr lang="en-US" sz="2400" b="0" dirty="0"/>
              <a:t>a</a:t>
            </a:r>
            <a:r>
              <a:rPr lang="en-US" sz="2400" b="0" dirty="0" smtClean="0"/>
              <a:t>nd with our union of producer organizations</a:t>
            </a:r>
            <a:endParaRPr lang="en-US" sz="2400" b="0" dirty="0"/>
          </a:p>
        </p:txBody>
      </p:sp>
      <p:pic>
        <p:nvPicPr>
          <p:cNvPr id="3" name="Image 2">
            <a:extLst>
              <a:ext uri="{FF2B5EF4-FFF2-40B4-BE49-F238E27FC236}">
                <a16:creationId xmlns="" xmlns:a16="http://schemas.microsoft.com/office/drawing/2014/main" id="{092C520C-77EF-4BB8-BF1C-CB5314B2AD5F}"/>
              </a:ext>
            </a:extLst>
          </p:cNvPr>
          <p:cNvPicPr>
            <a:picLocks noChangeAspect="1"/>
          </p:cNvPicPr>
          <p:nvPr/>
        </p:nvPicPr>
        <p:blipFill>
          <a:blip r:embed="rId4"/>
          <a:stretch>
            <a:fillRect/>
          </a:stretch>
        </p:blipFill>
        <p:spPr>
          <a:xfrm>
            <a:off x="3409281" y="3516775"/>
            <a:ext cx="1738783" cy="1054081"/>
          </a:xfrm>
          <a:prstGeom prst="rect">
            <a:avLst/>
          </a:prstGeom>
        </p:spPr>
      </p:pic>
      <p:pic>
        <p:nvPicPr>
          <p:cNvPr id="5" name="Image 4">
            <a:extLst>
              <a:ext uri="{FF2B5EF4-FFF2-40B4-BE49-F238E27FC236}">
                <a16:creationId xmlns="" xmlns:a16="http://schemas.microsoft.com/office/drawing/2014/main" id="{713A6A57-6876-46C4-A7C7-393D4842395F}"/>
              </a:ext>
            </a:extLst>
          </p:cNvPr>
          <p:cNvPicPr>
            <a:picLocks noChangeAspect="1"/>
          </p:cNvPicPr>
          <p:nvPr/>
        </p:nvPicPr>
        <p:blipFill>
          <a:blip r:embed="rId5"/>
          <a:stretch>
            <a:fillRect/>
          </a:stretch>
        </p:blipFill>
        <p:spPr>
          <a:xfrm>
            <a:off x="384243" y="1953939"/>
            <a:ext cx="2057290" cy="617811"/>
          </a:xfrm>
          <a:prstGeom prst="rect">
            <a:avLst/>
          </a:prstGeom>
        </p:spPr>
      </p:pic>
      <p:pic>
        <p:nvPicPr>
          <p:cNvPr id="6" name="Image 5">
            <a:extLst>
              <a:ext uri="{FF2B5EF4-FFF2-40B4-BE49-F238E27FC236}">
                <a16:creationId xmlns="" xmlns:a16="http://schemas.microsoft.com/office/drawing/2014/main" id="{33B5C048-1652-41E2-B161-D5EA9A854D7E}"/>
              </a:ext>
            </a:extLst>
          </p:cNvPr>
          <p:cNvPicPr>
            <a:picLocks noChangeAspect="1"/>
          </p:cNvPicPr>
          <p:nvPr/>
        </p:nvPicPr>
        <p:blipFill>
          <a:blip r:embed="rId6"/>
          <a:stretch>
            <a:fillRect/>
          </a:stretch>
        </p:blipFill>
        <p:spPr>
          <a:xfrm>
            <a:off x="2713235" y="1845642"/>
            <a:ext cx="1250392" cy="1103662"/>
          </a:xfrm>
          <a:prstGeom prst="rect">
            <a:avLst/>
          </a:prstGeom>
        </p:spPr>
      </p:pic>
      <p:pic>
        <p:nvPicPr>
          <p:cNvPr id="9" name="Image 8">
            <a:extLst>
              <a:ext uri="{FF2B5EF4-FFF2-40B4-BE49-F238E27FC236}">
                <a16:creationId xmlns="" xmlns:a16="http://schemas.microsoft.com/office/drawing/2014/main" id="{CE27D3DF-0466-4DAF-9E90-8DB369D55FBD}"/>
              </a:ext>
            </a:extLst>
          </p:cNvPr>
          <p:cNvPicPr>
            <a:picLocks noChangeAspect="1"/>
          </p:cNvPicPr>
          <p:nvPr/>
        </p:nvPicPr>
        <p:blipFill>
          <a:blip r:embed="rId7"/>
          <a:stretch>
            <a:fillRect/>
          </a:stretch>
        </p:blipFill>
        <p:spPr>
          <a:xfrm>
            <a:off x="4488671" y="1944581"/>
            <a:ext cx="2123003" cy="762573"/>
          </a:xfrm>
          <a:prstGeom prst="rect">
            <a:avLst/>
          </a:prstGeom>
        </p:spPr>
      </p:pic>
      <p:pic>
        <p:nvPicPr>
          <p:cNvPr id="10" name="Image 9">
            <a:extLst>
              <a:ext uri="{FF2B5EF4-FFF2-40B4-BE49-F238E27FC236}">
                <a16:creationId xmlns="" xmlns:a16="http://schemas.microsoft.com/office/drawing/2014/main" id="{00FFEB4C-7B4A-43FA-AE3F-371D50B28493}"/>
              </a:ext>
            </a:extLst>
          </p:cNvPr>
          <p:cNvPicPr>
            <a:picLocks noChangeAspect="1"/>
          </p:cNvPicPr>
          <p:nvPr/>
        </p:nvPicPr>
        <p:blipFill>
          <a:blip r:embed="rId8"/>
          <a:stretch>
            <a:fillRect/>
          </a:stretch>
        </p:blipFill>
        <p:spPr>
          <a:xfrm>
            <a:off x="6886087" y="1951487"/>
            <a:ext cx="1699282" cy="591635"/>
          </a:xfrm>
          <a:prstGeom prst="rect">
            <a:avLst/>
          </a:prstGeom>
        </p:spPr>
      </p:pic>
      <p:sp>
        <p:nvSpPr>
          <p:cNvPr id="11" name="Espace réservé du numéro de diapositive 7">
            <a:extLst>
              <a:ext uri="{FF2B5EF4-FFF2-40B4-BE49-F238E27FC236}">
                <a16:creationId xmlns="" xmlns:a16="http://schemas.microsoft.com/office/drawing/2014/main" id="{E36C73EC-9D1B-4535-A227-B31C98DBC2D1}"/>
              </a:ext>
            </a:extLst>
          </p:cNvPr>
          <p:cNvSpPr txBox="1">
            <a:spLocks/>
          </p:cNvSpPr>
          <p:nvPr/>
        </p:nvSpPr>
        <p:spPr>
          <a:xfrm>
            <a:off x="3563888" y="4835333"/>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12" name="ZoneTexte 11">
            <a:extLst>
              <a:ext uri="{FF2B5EF4-FFF2-40B4-BE49-F238E27FC236}">
                <a16:creationId xmlns="" xmlns:a16="http://schemas.microsoft.com/office/drawing/2014/main" id="{7BFF629E-53FF-4586-BF0F-CAF855333E23}"/>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3" name="Freeform 5">
            <a:extLst>
              <a:ext uri="{FF2B5EF4-FFF2-40B4-BE49-F238E27FC236}">
                <a16:creationId xmlns="" xmlns:a16="http://schemas.microsoft.com/office/drawing/2014/main" id="{DDFD6791-D402-4433-95F9-03FEA7945E6D}"/>
              </a:ext>
            </a:extLst>
          </p:cNvPr>
          <p:cNvSpPr>
            <a:spLocks/>
          </p:cNvSpPr>
          <p:nvPr/>
        </p:nvSpPr>
        <p:spPr bwMode="auto">
          <a:xfrm>
            <a:off x="1806378" y="4867703"/>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3451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9D4264C1-058B-4BC4-B84B-622C3911B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1238425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4" name="Titre 2">
            <a:extLst>
              <a:ext uri="{FF2B5EF4-FFF2-40B4-BE49-F238E27FC236}">
                <a16:creationId xmlns="" xmlns:a16="http://schemas.microsoft.com/office/drawing/2014/main" id="{61DF4501-FFFC-4750-B80A-AD122A353975}"/>
              </a:ext>
            </a:extLst>
          </p:cNvPr>
          <p:cNvSpPr>
            <a:spLocks noGrp="1"/>
          </p:cNvSpPr>
          <p:nvPr>
            <p:ph type="title"/>
          </p:nvPr>
        </p:nvSpPr>
        <p:spPr>
          <a:xfrm>
            <a:off x="323850" y="268288"/>
            <a:ext cx="8229600" cy="719137"/>
          </a:xfrm>
        </p:spPr>
        <p:txBody>
          <a:bodyPr/>
          <a:lstStyle/>
          <a:p>
            <a:r>
              <a:rPr lang="en-US" dirty="0" smtClean="0"/>
              <a:t>The dairy environment – </a:t>
            </a:r>
            <a:r>
              <a:rPr lang="en-US" dirty="0" smtClean="0">
                <a:solidFill>
                  <a:srgbClr val="B1CA40"/>
                </a:solidFill>
              </a:rPr>
              <a:t>BRESSOR</a:t>
            </a:r>
            <a:endParaRPr lang="en-US" dirty="0"/>
          </a:p>
        </p:txBody>
      </p:sp>
      <p:pic>
        <p:nvPicPr>
          <p:cNvPr id="6" name="Espace réservé pour une image  7">
            <a:extLst>
              <a:ext uri="{FF2B5EF4-FFF2-40B4-BE49-F238E27FC236}">
                <a16:creationId xmlns="" xmlns:a16="http://schemas.microsoft.com/office/drawing/2014/main" id="{9A50E235-D8F3-4AD3-A016-6F79C66ADA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203598"/>
            <a:ext cx="7737095" cy="3240360"/>
          </a:xfrm>
          <a:prstGeom prst="rect">
            <a:avLst/>
          </a:prstGeom>
          <a:ln>
            <a:noFill/>
          </a:ln>
        </p:spPr>
      </p:pic>
      <p:sp>
        <p:nvSpPr>
          <p:cNvPr id="5" name="Espace réservé du numéro de diapositive 7">
            <a:extLst>
              <a:ext uri="{FF2B5EF4-FFF2-40B4-BE49-F238E27FC236}">
                <a16:creationId xmlns="" xmlns:a16="http://schemas.microsoft.com/office/drawing/2014/main" id="{A7D1EB60-5430-4786-B757-0502DFEDB121}"/>
              </a:ext>
            </a:extLst>
          </p:cNvPr>
          <p:cNvSpPr txBox="1">
            <a:spLocks/>
          </p:cNvSpPr>
          <p:nvPr/>
        </p:nvSpPr>
        <p:spPr>
          <a:xfrm>
            <a:off x="3563888" y="4835333"/>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8" name="ZoneTexte 7">
            <a:extLst>
              <a:ext uri="{FF2B5EF4-FFF2-40B4-BE49-F238E27FC236}">
                <a16:creationId xmlns="" xmlns:a16="http://schemas.microsoft.com/office/drawing/2014/main" id="{CB542A18-EC59-4DE9-85A6-C0585D8E2474}"/>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9" name="Freeform 5">
            <a:extLst>
              <a:ext uri="{FF2B5EF4-FFF2-40B4-BE49-F238E27FC236}">
                <a16:creationId xmlns="" xmlns:a16="http://schemas.microsoft.com/office/drawing/2014/main" id="{AFEC8F91-BFF4-484A-BCC9-167D2299075E}"/>
              </a:ext>
            </a:extLst>
          </p:cNvPr>
          <p:cNvSpPr>
            <a:spLocks/>
          </p:cNvSpPr>
          <p:nvPr/>
        </p:nvSpPr>
        <p:spPr bwMode="auto">
          <a:xfrm>
            <a:off x="1788896"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2462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CDE26DFD-289F-4086-B729-C2E5DC7C81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10" t="25664" r="245" b="9040"/>
          <a:stretch/>
        </p:blipFill>
        <p:spPr>
          <a:xfrm>
            <a:off x="-108521" y="-1"/>
            <a:ext cx="4891523" cy="5143501"/>
          </a:xfrm>
          <a:prstGeom prst="rect">
            <a:avLst/>
          </a:prstGeom>
        </p:spPr>
      </p:pic>
      <p:sp>
        <p:nvSpPr>
          <p:cNvPr id="4" name="Titre 3"/>
          <p:cNvSpPr>
            <a:spLocks noGrp="1"/>
          </p:cNvSpPr>
          <p:nvPr>
            <p:ph type="title"/>
          </p:nvPr>
        </p:nvSpPr>
        <p:spPr>
          <a:xfrm>
            <a:off x="5023994" y="1635646"/>
            <a:ext cx="4139952" cy="1368152"/>
          </a:xfrm>
        </p:spPr>
        <p:txBody>
          <a:bodyPr/>
          <a:lstStyle/>
          <a:p>
            <a:r>
              <a:rPr lang="en-US" sz="4400" b="0" dirty="0" smtClean="0">
                <a:solidFill>
                  <a:srgbClr val="00B0F0"/>
                </a:solidFill>
                <a:latin typeface="Ludicrous" panose="00000504000000000004" pitchFamily="2" charset="0"/>
              </a:rPr>
              <a:t>Other dairy products</a:t>
            </a:r>
            <a:endParaRPr lang="en-US" sz="4400" b="0" dirty="0">
              <a:solidFill>
                <a:srgbClr val="00B0F0"/>
              </a:solidFill>
              <a:latin typeface="Ludicrous" panose="00000504000000000004" pitchFamily="2" charset="0"/>
            </a:endParaRPr>
          </a:p>
        </p:txBody>
      </p:sp>
      <p:pic>
        <p:nvPicPr>
          <p:cNvPr id="5" name="Image 4">
            <a:extLst>
              <a:ext uri="{FF2B5EF4-FFF2-40B4-BE49-F238E27FC236}">
                <a16:creationId xmlns="" xmlns:a16="http://schemas.microsoft.com/office/drawing/2014/main" id="{9A5F31E8-7DD8-4B7B-86BF-E67809E5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63636">
            <a:off x="8058300" y="745970"/>
            <a:ext cx="990600" cy="828675"/>
          </a:xfrm>
          <a:prstGeom prst="rect">
            <a:avLst/>
          </a:prstGeom>
        </p:spPr>
      </p:pic>
      <p:pic>
        <p:nvPicPr>
          <p:cNvPr id="7" name="Image 6">
            <a:extLst>
              <a:ext uri="{FF2B5EF4-FFF2-40B4-BE49-F238E27FC236}">
                <a16:creationId xmlns="" xmlns:a16="http://schemas.microsoft.com/office/drawing/2014/main" id="{1675EA36-0768-4EB1-89B0-A6E42BFC5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3867894"/>
            <a:ext cx="2083943" cy="575926"/>
          </a:xfrm>
          <a:prstGeom prst="rect">
            <a:avLst/>
          </a:prstGeom>
        </p:spPr>
      </p:pic>
    </p:spTree>
    <p:extLst>
      <p:ext uri="{BB962C8B-B14F-4D97-AF65-F5344CB8AC3E}">
        <p14:creationId xmlns:p14="http://schemas.microsoft.com/office/powerpoint/2010/main" val="675240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sz="2800" dirty="0" smtClean="0"/>
              <a:t>Other Dairy Products – </a:t>
            </a:r>
            <a:r>
              <a:rPr lang="en-US" sz="2800" dirty="0" smtClean="0">
                <a:solidFill>
                  <a:schemeClr val="bg2"/>
                </a:solidFill>
              </a:rPr>
              <a:t>AFP (USA)</a:t>
            </a:r>
            <a:endParaRPr lang="en-US" sz="2800" dirty="0">
              <a:solidFill>
                <a:schemeClr val="bg2"/>
              </a:solidFill>
            </a:endParaRPr>
          </a:p>
        </p:txBody>
      </p:sp>
      <p:pic>
        <p:nvPicPr>
          <p:cNvPr id="3" name="Espace réservé pour une image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708" r="9708"/>
          <a:stretch>
            <a:fillRect/>
          </a:stretch>
        </p:blipFill>
        <p:spPr>
          <a:ln>
            <a:noFill/>
          </a:ln>
        </p:spPr>
      </p:pic>
      <p:pic>
        <p:nvPicPr>
          <p:cNvPr id="5" name="Espace réservé pour une image  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11702" r="11702"/>
          <a:stretch>
            <a:fillRect/>
          </a:stretch>
        </p:blipFill>
        <p:spPr>
          <a:ln>
            <a:noFill/>
          </a:ln>
        </p:spPr>
      </p:pic>
      <p:pic>
        <p:nvPicPr>
          <p:cNvPr id="8" name="Espace réservé pour une image  7"/>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9708" r="9708"/>
          <a:stretch>
            <a:fillRect/>
          </a:stretch>
        </p:blipFill>
        <p:spPr>
          <a:ln>
            <a:noFill/>
          </a:ln>
        </p:spPr>
      </p:pic>
      <p:sp>
        <p:nvSpPr>
          <p:cNvPr id="9" name="ZoneTexte 8"/>
          <p:cNvSpPr txBox="1"/>
          <p:nvPr/>
        </p:nvSpPr>
        <p:spPr>
          <a:xfrm>
            <a:off x="1558811" y="3908870"/>
            <a:ext cx="56166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smtClean="0">
                <a:ln>
                  <a:noFill/>
                </a:ln>
                <a:solidFill>
                  <a:srgbClr val="004B62"/>
                </a:solidFill>
                <a:effectLst/>
                <a:uLnTx/>
                <a:uFillTx/>
                <a:latin typeface="Calibri"/>
                <a:ea typeface="+mn-ea"/>
                <a:cs typeface="+mn-cs"/>
              </a:rPr>
              <a:t>AFP has comforted</a:t>
            </a:r>
            <a:r>
              <a:rPr kumimoji="0" lang="en-US" sz="2400" b="0" i="0" u="none" strike="noStrike" kern="1200" cap="none" spc="0" normalizeH="0" dirty="0" smtClean="0">
                <a:ln>
                  <a:noFill/>
                </a:ln>
                <a:solidFill>
                  <a:srgbClr val="004B62"/>
                </a:solidFill>
                <a:effectLst/>
                <a:uLnTx/>
                <a:uFillTx/>
                <a:latin typeface="Calibri"/>
                <a:ea typeface="+mn-ea"/>
                <a:cs typeface="+mn-cs"/>
              </a:rPr>
              <a:t> its</a:t>
            </a:r>
            <a:r>
              <a:rPr kumimoji="0" lang="en-US" sz="2400" b="0" i="0" u="none" strike="noStrike" kern="1200" cap="none" spc="0" normalizeH="0" baseline="0" dirty="0" smtClean="0">
                <a:ln>
                  <a:noFill/>
                </a:ln>
                <a:solidFill>
                  <a:srgbClr val="004B62"/>
                </a:solidFill>
                <a:effectLst/>
                <a:uLnTx/>
                <a:uFillTx/>
                <a:latin typeface="Calibri"/>
                <a:ea typeface="+mn-ea"/>
                <a:cs typeface="+mn-cs"/>
              </a:rPr>
              <a:t> positions</a:t>
            </a:r>
            <a:endParaRPr kumimoji="0" lang="en-US" sz="2400" b="0" i="0" u="none" strike="noStrike" kern="1200" cap="none" spc="0" normalizeH="0" baseline="0" dirty="0">
              <a:ln>
                <a:noFill/>
              </a:ln>
              <a:solidFill>
                <a:srgbClr val="004B62"/>
              </a:solidFill>
              <a:effectLst/>
              <a:uLnTx/>
              <a:uFillTx/>
              <a:latin typeface="Calibri"/>
              <a:ea typeface="+mn-ea"/>
              <a:cs typeface="+mn-cs"/>
            </a:endParaRPr>
          </a:p>
        </p:txBody>
      </p:sp>
      <p:sp>
        <p:nvSpPr>
          <p:cNvPr id="10" name="Espace réservé du numéro de diapositive 7">
            <a:extLst>
              <a:ext uri="{FF2B5EF4-FFF2-40B4-BE49-F238E27FC236}">
                <a16:creationId xmlns="" xmlns:a16="http://schemas.microsoft.com/office/drawing/2014/main" id="{20F9D95C-83F8-413D-AD0F-7A0F12544598}"/>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3907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en-US" sz="2800" dirty="0" smtClean="0"/>
              <a:t>Other Dairy Products</a:t>
            </a:r>
            <a:r>
              <a:rPr lang="en-US" sz="2800" dirty="0" smtClean="0">
                <a:solidFill>
                  <a:schemeClr val="bg2"/>
                </a:solidFill>
              </a:rPr>
              <a:t/>
            </a:r>
            <a:br>
              <a:rPr lang="en-US" sz="2800" dirty="0" smtClean="0">
                <a:solidFill>
                  <a:schemeClr val="bg2"/>
                </a:solidFill>
              </a:rPr>
            </a:br>
            <a:r>
              <a:rPr lang="en-US" sz="2800" dirty="0">
                <a:solidFill>
                  <a:schemeClr val="bg2"/>
                </a:solidFill>
              </a:rPr>
              <a:t>Ingredients and nutritional solutions</a:t>
            </a:r>
          </a:p>
        </p:txBody>
      </p:sp>
      <p:pic>
        <p:nvPicPr>
          <p:cNvPr id="9" name="Espace réservé pour une image  8"/>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115616" y="1275606"/>
            <a:ext cx="2718556" cy="1872208"/>
          </a:xfrm>
          <a:ln>
            <a:noFill/>
          </a:ln>
        </p:spPr>
      </p:pic>
      <p:pic>
        <p:nvPicPr>
          <p:cNvPr id="11" name="Image 10"/>
          <p:cNvPicPr/>
          <p:nvPr/>
        </p:nvPicPr>
        <p:blipFill>
          <a:blip r:embed="rId4" cstate="print">
            <a:extLst>
              <a:ext uri="{28A0092B-C50C-407E-A947-70E740481C1C}">
                <a14:useLocalDpi xmlns:a14="http://schemas.microsoft.com/office/drawing/2010/main" val="0"/>
              </a:ext>
            </a:extLst>
          </a:blip>
          <a:stretch>
            <a:fillRect/>
          </a:stretch>
        </p:blipFill>
        <p:spPr>
          <a:xfrm>
            <a:off x="4988922" y="1275606"/>
            <a:ext cx="2805563" cy="1872208"/>
          </a:xfrm>
          <a:prstGeom prst="rect">
            <a:avLst/>
          </a:prstGeom>
          <a:ln>
            <a:noFill/>
          </a:ln>
        </p:spPr>
      </p:pic>
      <p:sp>
        <p:nvSpPr>
          <p:cNvPr id="7" name="ZoneTexte 6"/>
          <p:cNvSpPr txBox="1"/>
          <p:nvPr/>
        </p:nvSpPr>
        <p:spPr>
          <a:xfrm>
            <a:off x="1403648" y="3651870"/>
            <a:ext cx="61815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smtClean="0">
                <a:ln>
                  <a:noFill/>
                </a:ln>
                <a:solidFill>
                  <a:srgbClr val="004B62"/>
                </a:solidFill>
                <a:effectLst/>
                <a:uLnTx/>
                <a:uFillTx/>
                <a:latin typeface="Calibri"/>
                <a:ea typeface="+mn-ea"/>
                <a:cs typeface="+mn-cs"/>
              </a:rPr>
              <a:t>A difficult market for protein</a:t>
            </a:r>
            <a:endParaRPr kumimoji="0" lang="en-US" sz="2400" b="0" i="0" u="none" strike="noStrike" kern="1200" cap="none" spc="0" normalizeH="0" baseline="0" dirty="0">
              <a:ln>
                <a:noFill/>
              </a:ln>
              <a:solidFill>
                <a:srgbClr val="004B62"/>
              </a:solidFill>
              <a:effectLst/>
              <a:uLnTx/>
              <a:uFillTx/>
              <a:latin typeface="Calibri"/>
              <a:ea typeface="+mn-ea"/>
              <a:cs typeface="+mn-cs"/>
            </a:endParaRPr>
          </a:p>
        </p:txBody>
      </p:sp>
      <p:sp>
        <p:nvSpPr>
          <p:cNvPr id="8" name="Espace réservé du numéro de diapositive 7">
            <a:extLst>
              <a:ext uri="{FF2B5EF4-FFF2-40B4-BE49-F238E27FC236}">
                <a16:creationId xmlns="" xmlns:a16="http://schemas.microsoft.com/office/drawing/2014/main" id="{310DF665-A588-4F16-881C-DDAC65AA0224}"/>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363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A254AEF6-0C35-4263-9974-AAE018F581EC}"/>
              </a:ext>
            </a:extLst>
          </p:cNvPr>
          <p:cNvPicPr>
            <a:picLocks noChangeAspect="1"/>
          </p:cNvPicPr>
          <p:nvPr/>
        </p:nvPicPr>
        <p:blipFill rotWithShape="1">
          <a:blip r:embed="rId3"/>
          <a:srcRect t="9491" b="8527"/>
          <a:stretch/>
        </p:blipFill>
        <p:spPr>
          <a:xfrm>
            <a:off x="6377335" y="967762"/>
            <a:ext cx="2083097" cy="2382802"/>
          </a:xfrm>
          <a:prstGeom prst="rect">
            <a:avLst/>
          </a:prstGeom>
        </p:spPr>
      </p:pic>
      <p:sp>
        <p:nvSpPr>
          <p:cNvPr id="7" name="Titre 6"/>
          <p:cNvSpPr>
            <a:spLocks noGrp="1"/>
          </p:cNvSpPr>
          <p:nvPr>
            <p:ph type="title"/>
          </p:nvPr>
        </p:nvSpPr>
        <p:spPr/>
        <p:txBody>
          <a:bodyPr/>
          <a:lstStyle/>
          <a:p>
            <a:r>
              <a:rPr lang="en-US" sz="2800" dirty="0" smtClean="0"/>
              <a:t>Other Dairy Products – </a:t>
            </a:r>
            <a:r>
              <a:rPr lang="en-US" sz="2800" dirty="0" smtClean="0">
                <a:solidFill>
                  <a:schemeClr val="bg2"/>
                </a:solidFill>
              </a:rPr>
              <a:t>Butter and cream</a:t>
            </a:r>
            <a:endParaRPr lang="en-US" sz="2800" cap="all" dirty="0">
              <a:solidFill>
                <a:schemeClr val="bg2"/>
              </a:solidFill>
            </a:endParaRPr>
          </a:p>
        </p:txBody>
      </p:sp>
      <p:pic>
        <p:nvPicPr>
          <p:cNvPr id="30" name="Picture 9"/>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tretch>
            <a:fillRect/>
          </a:stretch>
        </p:blipFill>
        <p:spPr bwMode="auto">
          <a:xfrm>
            <a:off x="3678366" y="987574"/>
            <a:ext cx="1930738" cy="244951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 xmlns:a16="http://schemas.microsoft.com/office/drawing/2014/main" id="{9D623FC7-9021-4C01-8C01-107050227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772" y="946162"/>
            <a:ext cx="1821335" cy="2404402"/>
          </a:xfrm>
          <a:prstGeom prst="rect">
            <a:avLst/>
          </a:prstGeom>
        </p:spPr>
      </p:pic>
      <p:sp>
        <p:nvSpPr>
          <p:cNvPr id="9" name="Espace réservé du numéro de diapositive 7">
            <a:extLst>
              <a:ext uri="{FF2B5EF4-FFF2-40B4-BE49-F238E27FC236}">
                <a16:creationId xmlns="" xmlns:a16="http://schemas.microsoft.com/office/drawing/2014/main" id="{D13648B8-099B-42D1-AD95-85312017F0AD}"/>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962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sz="2800" dirty="0" smtClean="0"/>
              <a:t>Other Dairy Products – </a:t>
            </a:r>
            <a:r>
              <a:rPr lang="en-US" sz="2800" dirty="0" smtClean="0">
                <a:solidFill>
                  <a:schemeClr val="bg2"/>
                </a:solidFill>
              </a:rPr>
              <a:t>Food Service</a:t>
            </a:r>
            <a:endParaRPr lang="en-US" sz="2800" dirty="0">
              <a:solidFill>
                <a:schemeClr val="bg2"/>
              </a:solidFill>
            </a:endParaRPr>
          </a:p>
        </p:txBody>
      </p:sp>
      <p:sp>
        <p:nvSpPr>
          <p:cNvPr id="4" name="Rectangle 3">
            <a:extLst>
              <a:ext uri="{FF2B5EF4-FFF2-40B4-BE49-F238E27FC236}">
                <a16:creationId xmlns="" xmlns:a16="http://schemas.microsoft.com/office/drawing/2014/main" id="{7294006F-CA7F-4833-90F6-9D33A34A2261}"/>
              </a:ext>
            </a:extLst>
          </p:cNvPr>
          <p:cNvSpPr/>
          <p:nvPr/>
        </p:nvSpPr>
        <p:spPr>
          <a:xfrm>
            <a:off x="467544" y="1180413"/>
            <a:ext cx="8352928" cy="348813"/>
          </a:xfrm>
          <a:prstGeom prst="rect">
            <a:avLst/>
          </a:prstGeom>
        </p:spPr>
        <p:txBody>
          <a:bodyPr wrap="square">
            <a:spAutoFit/>
          </a:bodyPr>
          <a:lstStyle/>
          <a:p>
            <a:pPr marL="0" marR="0" lvl="0" indent="0" algn="l" defTabSz="914400" rtl="0" eaLnBrk="1" fontAlgn="auto" latinLnBrk="0" hangingPunct="1">
              <a:lnSpc>
                <a:spcPts val="2000"/>
              </a:lnSpc>
              <a:spcBef>
                <a:spcPts val="3000"/>
              </a:spcBef>
              <a:spcAft>
                <a:spcPts val="0"/>
              </a:spcAft>
              <a:buClrTx/>
              <a:buSzTx/>
              <a:buFontTx/>
              <a:buNone/>
              <a:tabLst/>
              <a:defRPr/>
            </a:pPr>
            <a:r>
              <a:rPr kumimoji="0" lang="en-US" sz="2500" b="0" i="0" u="none" strike="noStrike" kern="1200" cap="none" spc="0" normalizeH="0" baseline="0" dirty="0" smtClean="0">
                <a:ln>
                  <a:noFill/>
                </a:ln>
                <a:solidFill>
                  <a:srgbClr val="004B62"/>
                </a:solidFill>
                <a:effectLst/>
                <a:uLnTx/>
                <a:uFillTx/>
                <a:latin typeface="Calibri"/>
                <a:ea typeface="+mn-ea"/>
                <a:cs typeface="+mn-cs"/>
              </a:rPr>
              <a:t>Acquisition of control of Bake Plus in South Korea</a:t>
            </a:r>
            <a:endParaRPr kumimoji="0" lang="en-US" sz="2500" b="0" i="0" u="none" strike="noStrike" kern="1200" cap="none" spc="0" normalizeH="0" baseline="0" dirty="0">
              <a:ln>
                <a:noFill/>
              </a:ln>
              <a:solidFill>
                <a:srgbClr val="004B62"/>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C3A6B8C5-ECB6-401B-944D-AB1B909E0D0A}"/>
              </a:ext>
            </a:extLst>
          </p:cNvPr>
          <p:cNvPicPr>
            <a:picLocks noChangeAspect="1"/>
          </p:cNvPicPr>
          <p:nvPr/>
        </p:nvPicPr>
        <p:blipFill>
          <a:blip r:embed="rId3"/>
          <a:stretch>
            <a:fillRect/>
          </a:stretch>
        </p:blipFill>
        <p:spPr>
          <a:xfrm>
            <a:off x="1043608" y="1979372"/>
            <a:ext cx="2304256" cy="2016224"/>
          </a:xfrm>
          <a:prstGeom prst="rect">
            <a:avLst/>
          </a:prstGeom>
        </p:spPr>
      </p:pic>
      <p:sp>
        <p:nvSpPr>
          <p:cNvPr id="6" name="Espace réservé du numéro de diapositive 7">
            <a:extLst>
              <a:ext uri="{FF2B5EF4-FFF2-40B4-BE49-F238E27FC236}">
                <a16:creationId xmlns="" xmlns:a16="http://schemas.microsoft.com/office/drawing/2014/main" id="{5D9E6D7C-A613-4BA9-9B62-DC82C81EF81C}"/>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3" name="Image 2">
            <a:extLst>
              <a:ext uri="{FF2B5EF4-FFF2-40B4-BE49-F238E27FC236}">
                <a16:creationId xmlns="" xmlns:a16="http://schemas.microsoft.com/office/drawing/2014/main" id="{11EE0E63-6A52-4C86-8420-B7C082AF6F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797439"/>
            <a:ext cx="3576858" cy="2380090"/>
          </a:xfrm>
          <a:prstGeom prst="rect">
            <a:avLst/>
          </a:prstGeom>
        </p:spPr>
      </p:pic>
    </p:spTree>
    <p:extLst>
      <p:ext uri="{BB962C8B-B14F-4D97-AF65-F5344CB8AC3E}">
        <p14:creationId xmlns:p14="http://schemas.microsoft.com/office/powerpoint/2010/main" val="3613456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sz="2800" dirty="0" smtClean="0"/>
              <a:t>Other Dairy Products – </a:t>
            </a:r>
            <a:r>
              <a:rPr lang="en-US" sz="2800" dirty="0" smtClean="0">
                <a:solidFill>
                  <a:schemeClr val="bg2"/>
                </a:solidFill>
              </a:rPr>
              <a:t>Food Service</a:t>
            </a:r>
            <a:endParaRPr lang="en-US" sz="2800" dirty="0">
              <a:solidFill>
                <a:schemeClr val="bg2"/>
              </a:solidFill>
            </a:endParaRPr>
          </a:p>
        </p:txBody>
      </p:sp>
      <p:sp>
        <p:nvSpPr>
          <p:cNvPr id="9" name="Freeform 9">
            <a:extLst>
              <a:ext uri="{FF2B5EF4-FFF2-40B4-BE49-F238E27FC236}">
                <a16:creationId xmlns="" xmlns:a16="http://schemas.microsoft.com/office/drawing/2014/main" id="{C6035C7B-6448-4B8E-B035-9EC9D50A7368}"/>
              </a:ext>
            </a:extLst>
          </p:cNvPr>
          <p:cNvSpPr>
            <a:spLocks/>
          </p:cNvSpPr>
          <p:nvPr/>
        </p:nvSpPr>
        <p:spPr bwMode="auto">
          <a:xfrm>
            <a:off x="3126591" y="3939902"/>
            <a:ext cx="644400" cy="5004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Calibri"/>
              <a:ea typeface="+mn-ea"/>
              <a:cs typeface="+mn-cs"/>
            </a:endParaRPr>
          </a:p>
        </p:txBody>
      </p:sp>
      <p:sp>
        <p:nvSpPr>
          <p:cNvPr id="10" name="Freeform 9">
            <a:extLst>
              <a:ext uri="{FF2B5EF4-FFF2-40B4-BE49-F238E27FC236}">
                <a16:creationId xmlns="" xmlns:a16="http://schemas.microsoft.com/office/drawing/2014/main" id="{9035F15E-6DFF-40A7-B11B-E053F7F42FA2}"/>
              </a:ext>
            </a:extLst>
          </p:cNvPr>
          <p:cNvSpPr>
            <a:spLocks/>
          </p:cNvSpPr>
          <p:nvPr/>
        </p:nvSpPr>
        <p:spPr bwMode="auto">
          <a:xfrm rot="19932245" flipH="1" flipV="1">
            <a:off x="3518017" y="4375537"/>
            <a:ext cx="297234" cy="230813"/>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Calibri"/>
              <a:ea typeface="+mn-ea"/>
              <a:cs typeface="+mn-cs"/>
            </a:endParaRPr>
          </a:p>
        </p:txBody>
      </p:sp>
      <p:pic>
        <p:nvPicPr>
          <p:cNvPr id="11" name="Image 10">
            <a:extLst>
              <a:ext uri="{FF2B5EF4-FFF2-40B4-BE49-F238E27FC236}">
                <a16:creationId xmlns="" xmlns:a16="http://schemas.microsoft.com/office/drawing/2014/main" id="{958C195B-66A0-40DB-A928-9D874830D4E1}"/>
              </a:ext>
            </a:extLst>
          </p:cNvPr>
          <p:cNvPicPr>
            <a:picLocks noChangeAspect="1"/>
          </p:cNvPicPr>
          <p:nvPr/>
        </p:nvPicPr>
        <p:blipFill>
          <a:blip r:embed="rId3"/>
          <a:stretch>
            <a:fillRect/>
          </a:stretch>
        </p:blipFill>
        <p:spPr>
          <a:xfrm>
            <a:off x="3510666" y="1008000"/>
            <a:ext cx="2336425" cy="3221533"/>
          </a:xfrm>
          <a:prstGeom prst="rect">
            <a:avLst/>
          </a:prstGeom>
        </p:spPr>
      </p:pic>
      <p:pic>
        <p:nvPicPr>
          <p:cNvPr id="2" name="Image 1">
            <a:extLst>
              <a:ext uri="{FF2B5EF4-FFF2-40B4-BE49-F238E27FC236}">
                <a16:creationId xmlns="" xmlns:a16="http://schemas.microsoft.com/office/drawing/2014/main" id="{CB06730F-2098-4A9D-9A02-040E1F62DA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2690110"/>
            <a:ext cx="1008112" cy="2077154"/>
          </a:xfrm>
          <a:prstGeom prst="rect">
            <a:avLst/>
          </a:prstGeom>
        </p:spPr>
      </p:pic>
      <p:sp>
        <p:nvSpPr>
          <p:cNvPr id="12" name="Espace réservé du numéro de diapositive 7">
            <a:extLst>
              <a:ext uri="{FF2B5EF4-FFF2-40B4-BE49-F238E27FC236}">
                <a16:creationId xmlns="" xmlns:a16="http://schemas.microsoft.com/office/drawing/2014/main" id="{6E8B043F-88CB-4BA0-B07E-7F764CF28DAC}"/>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724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7C2101E-0046-45DA-84BE-E0EF1B4EEE3F}"/>
              </a:ext>
            </a:extLst>
          </p:cNvPr>
          <p:cNvSpPr>
            <a:spLocks noGrp="1"/>
          </p:cNvSpPr>
          <p:nvPr>
            <p:ph type="title"/>
          </p:nvPr>
        </p:nvSpPr>
        <p:spPr/>
        <p:txBody>
          <a:bodyPr/>
          <a:lstStyle/>
          <a:p>
            <a:r>
              <a:rPr lang="en-US" sz="3200" dirty="0" smtClean="0"/>
              <a:t>Other Dairy Products – </a:t>
            </a:r>
            <a:r>
              <a:rPr lang="en-US" sz="3200" dirty="0" smtClean="0">
                <a:solidFill>
                  <a:schemeClr val="bg2"/>
                </a:solidFill>
              </a:rPr>
              <a:t>Food Service</a:t>
            </a:r>
            <a:endParaRPr lang="en-US" dirty="0"/>
          </a:p>
        </p:txBody>
      </p:sp>
      <p:pic>
        <p:nvPicPr>
          <p:cNvPr id="6" name="Espace réservé du contenu 5">
            <a:extLst>
              <a:ext uri="{FF2B5EF4-FFF2-40B4-BE49-F238E27FC236}">
                <a16:creationId xmlns="" xmlns:a16="http://schemas.microsoft.com/office/drawing/2014/main" id="{63643238-D767-4E25-8F70-F32C69B1D59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23297" y="1152525"/>
            <a:ext cx="2840305" cy="3435350"/>
          </a:xfrm>
        </p:spPr>
      </p:pic>
      <p:sp>
        <p:nvSpPr>
          <p:cNvPr id="5" name="Espace réservé du numéro de diapositive 7">
            <a:extLst>
              <a:ext uri="{FF2B5EF4-FFF2-40B4-BE49-F238E27FC236}">
                <a16:creationId xmlns="" xmlns:a16="http://schemas.microsoft.com/office/drawing/2014/main" id="{96EBAADB-7E07-4146-AFD2-086C62124D96}"/>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4059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7AF10BE8-57CD-4699-B2C8-2D472E27AC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09" b="19081"/>
          <a:stretch/>
        </p:blipFill>
        <p:spPr>
          <a:xfrm>
            <a:off x="0" y="0"/>
            <a:ext cx="4788024" cy="5143499"/>
          </a:xfrm>
          <a:prstGeom prst="rect">
            <a:avLst/>
          </a:prstGeom>
        </p:spPr>
      </p:pic>
      <p:sp>
        <p:nvSpPr>
          <p:cNvPr id="4" name="Titre 3"/>
          <p:cNvSpPr>
            <a:spLocks noGrp="1"/>
          </p:cNvSpPr>
          <p:nvPr>
            <p:ph type="title"/>
          </p:nvPr>
        </p:nvSpPr>
        <p:spPr>
          <a:xfrm>
            <a:off x="5024216" y="1491630"/>
            <a:ext cx="4139952" cy="1368152"/>
          </a:xfrm>
        </p:spPr>
        <p:txBody>
          <a:bodyPr/>
          <a:lstStyle/>
          <a:p>
            <a:r>
              <a:rPr lang="en-US" sz="4400" b="0" dirty="0" smtClean="0">
                <a:solidFill>
                  <a:schemeClr val="accent1"/>
                </a:solidFill>
                <a:latin typeface="Ludicrous" panose="00000504000000000004" pitchFamily="2" charset="0"/>
              </a:rPr>
              <a:t>Cheese products</a:t>
            </a:r>
            <a:endParaRPr lang="en-US" sz="4400" b="0" dirty="0">
              <a:solidFill>
                <a:schemeClr val="accent1"/>
              </a:solidFill>
              <a:latin typeface="Ludicrous" panose="00000504000000000004" pitchFamily="2" charset="0"/>
            </a:endParaRPr>
          </a:p>
        </p:txBody>
      </p:sp>
      <p:pic>
        <p:nvPicPr>
          <p:cNvPr id="2" name="Image 1">
            <a:extLst>
              <a:ext uri="{FF2B5EF4-FFF2-40B4-BE49-F238E27FC236}">
                <a16:creationId xmlns="" xmlns:a16="http://schemas.microsoft.com/office/drawing/2014/main" id="{7286AE89-BE12-4728-B628-227F35D71A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449" y="987574"/>
            <a:ext cx="981075" cy="952500"/>
          </a:xfrm>
          <a:prstGeom prst="rect">
            <a:avLst/>
          </a:prstGeom>
        </p:spPr>
      </p:pic>
      <p:pic>
        <p:nvPicPr>
          <p:cNvPr id="6" name="Image 5">
            <a:extLst>
              <a:ext uri="{FF2B5EF4-FFF2-40B4-BE49-F238E27FC236}">
                <a16:creationId xmlns="" xmlns:a16="http://schemas.microsoft.com/office/drawing/2014/main" id="{FAF7C831-162E-4918-B4F2-D18622340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3867894"/>
            <a:ext cx="2083943" cy="575926"/>
          </a:xfrm>
          <a:prstGeom prst="rect">
            <a:avLst/>
          </a:prstGeom>
        </p:spPr>
      </p:pic>
    </p:spTree>
    <p:extLst>
      <p:ext uri="{BB962C8B-B14F-4D97-AF65-F5344CB8AC3E}">
        <p14:creationId xmlns:p14="http://schemas.microsoft.com/office/powerpoint/2010/main" val="56623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180C0C8-352B-4065-B5DE-62C05BDE790B}"/>
              </a:ext>
            </a:extLst>
          </p:cNvPr>
          <p:cNvSpPr>
            <a:spLocks noGrp="1"/>
          </p:cNvSpPr>
          <p:nvPr>
            <p:ph type="title"/>
          </p:nvPr>
        </p:nvSpPr>
        <p:spPr/>
        <p:txBody>
          <a:bodyPr/>
          <a:lstStyle/>
          <a:p>
            <a:r>
              <a:rPr lang="en-US" dirty="0" smtClean="0"/>
              <a:t>A changing consumer</a:t>
            </a:r>
            <a:endParaRPr lang="en-US" dirty="0"/>
          </a:p>
        </p:txBody>
      </p:sp>
      <p:sp>
        <p:nvSpPr>
          <p:cNvPr id="3" name="Espace réservé du numéro de diapositive 2">
            <a:extLst>
              <a:ext uri="{FF2B5EF4-FFF2-40B4-BE49-F238E27FC236}">
                <a16:creationId xmlns="" xmlns:a16="http://schemas.microsoft.com/office/drawing/2014/main" id="{43B11221-7EF1-4738-A565-F59309671C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7" name="Image 6">
            <a:extLst>
              <a:ext uri="{FF2B5EF4-FFF2-40B4-BE49-F238E27FC236}">
                <a16:creationId xmlns="" xmlns:a16="http://schemas.microsoft.com/office/drawing/2014/main" id="{7EECD768-6B6A-412D-97A7-576395A0E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957" y="1203598"/>
            <a:ext cx="5340085" cy="3003798"/>
          </a:xfrm>
          <a:prstGeom prst="rect">
            <a:avLst/>
          </a:prstGeom>
        </p:spPr>
      </p:pic>
    </p:spTree>
    <p:extLst>
      <p:ext uri="{BB962C8B-B14F-4D97-AF65-F5344CB8AC3E}">
        <p14:creationId xmlns:p14="http://schemas.microsoft.com/office/powerpoint/2010/main" val="138646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4294967295"/>
          </p:nvPr>
        </p:nvSpPr>
        <p:spPr>
          <a:xfrm>
            <a:off x="3834172" y="4767263"/>
            <a:ext cx="1475656"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7" name="Titre 6"/>
          <p:cNvSpPr>
            <a:spLocks noGrp="1"/>
          </p:cNvSpPr>
          <p:nvPr>
            <p:ph type="title"/>
          </p:nvPr>
        </p:nvSpPr>
        <p:spPr>
          <a:xfrm>
            <a:off x="360000" y="288000"/>
            <a:ext cx="8229600" cy="720000"/>
          </a:xfrm>
        </p:spPr>
        <p:txBody>
          <a:bodyPr/>
          <a:lstStyle/>
          <a:p>
            <a:r>
              <a:rPr lang="en-US" sz="2400" dirty="0" smtClean="0"/>
              <a:t>Oxygen: 4 major focuses for progress between now and 2025</a:t>
            </a:r>
            <a:endParaRPr lang="en-US" sz="2400" dirty="0">
              <a:solidFill>
                <a:schemeClr val="accent1"/>
              </a:solidFill>
            </a:endParaRPr>
          </a:p>
        </p:txBody>
      </p:sp>
      <p:grpSp>
        <p:nvGrpSpPr>
          <p:cNvPr id="9" name="Groupe 8">
            <a:extLst>
              <a:ext uri="{FF2B5EF4-FFF2-40B4-BE49-F238E27FC236}">
                <a16:creationId xmlns="" xmlns:a16="http://schemas.microsoft.com/office/drawing/2014/main" id="{98070D14-5989-4051-ABFE-687FE1022CD2}"/>
              </a:ext>
            </a:extLst>
          </p:cNvPr>
          <p:cNvGrpSpPr/>
          <p:nvPr/>
        </p:nvGrpSpPr>
        <p:grpSpPr>
          <a:xfrm>
            <a:off x="1416787" y="821531"/>
            <a:ext cx="6215381" cy="3910459"/>
            <a:chOff x="1416787" y="932402"/>
            <a:chExt cx="6215381" cy="3910459"/>
          </a:xfrm>
        </p:grpSpPr>
        <p:pic>
          <p:nvPicPr>
            <p:cNvPr id="11" name="Image 10">
              <a:extLst>
                <a:ext uri="{FF2B5EF4-FFF2-40B4-BE49-F238E27FC236}">
                  <a16:creationId xmlns="" xmlns:a16="http://schemas.microsoft.com/office/drawing/2014/main" id="{2CEDF4AC-6E53-495E-A950-3FBE567FA2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87" r="29087"/>
            <a:stretch/>
          </p:blipFill>
          <p:spPr>
            <a:xfrm>
              <a:off x="3059832" y="932402"/>
              <a:ext cx="3024336" cy="3910459"/>
            </a:xfrm>
            <a:prstGeom prst="rect">
              <a:avLst/>
            </a:prstGeom>
          </p:spPr>
        </p:pic>
        <p:pic>
          <p:nvPicPr>
            <p:cNvPr id="2" name="Image 1">
              <a:extLst>
                <a:ext uri="{FF2B5EF4-FFF2-40B4-BE49-F238E27FC236}">
                  <a16:creationId xmlns="" xmlns:a16="http://schemas.microsoft.com/office/drawing/2014/main" id="{6D80B4B0-2833-4058-A7B2-CC39A5E811C0}"/>
                </a:ext>
              </a:extLst>
            </p:cNvPr>
            <p:cNvPicPr>
              <a:picLocks noChangeAspect="1"/>
            </p:cNvPicPr>
            <p:nvPr/>
          </p:nvPicPr>
          <p:blipFill>
            <a:blip r:embed="rId5"/>
            <a:stretch>
              <a:fillRect/>
            </a:stretch>
          </p:blipFill>
          <p:spPr>
            <a:xfrm>
              <a:off x="1475656" y="1275606"/>
              <a:ext cx="1471183" cy="1161900"/>
            </a:xfrm>
            <a:prstGeom prst="rect">
              <a:avLst/>
            </a:prstGeom>
          </p:spPr>
        </p:pic>
        <p:pic>
          <p:nvPicPr>
            <p:cNvPr id="3" name="Image 2">
              <a:extLst>
                <a:ext uri="{FF2B5EF4-FFF2-40B4-BE49-F238E27FC236}">
                  <a16:creationId xmlns="" xmlns:a16="http://schemas.microsoft.com/office/drawing/2014/main" id="{23C9C586-500E-42D6-B848-F219DC0CB398}"/>
                </a:ext>
              </a:extLst>
            </p:cNvPr>
            <p:cNvPicPr>
              <a:picLocks noChangeAspect="1"/>
            </p:cNvPicPr>
            <p:nvPr/>
          </p:nvPicPr>
          <p:blipFill>
            <a:blip r:embed="rId6"/>
            <a:stretch>
              <a:fillRect/>
            </a:stretch>
          </p:blipFill>
          <p:spPr>
            <a:xfrm>
              <a:off x="1416787" y="3219822"/>
              <a:ext cx="1643045" cy="993651"/>
            </a:xfrm>
            <a:prstGeom prst="rect">
              <a:avLst/>
            </a:prstGeom>
          </p:spPr>
        </p:pic>
        <p:pic>
          <p:nvPicPr>
            <p:cNvPr id="5" name="Image 4">
              <a:extLst>
                <a:ext uri="{FF2B5EF4-FFF2-40B4-BE49-F238E27FC236}">
                  <a16:creationId xmlns="" xmlns:a16="http://schemas.microsoft.com/office/drawing/2014/main" id="{CB4C9331-0A24-45AE-AFAC-8F7AB7FD2968}"/>
                </a:ext>
              </a:extLst>
            </p:cNvPr>
            <p:cNvPicPr>
              <a:picLocks noChangeAspect="1"/>
            </p:cNvPicPr>
            <p:nvPr/>
          </p:nvPicPr>
          <p:blipFill>
            <a:blip r:embed="rId7"/>
            <a:stretch>
              <a:fillRect/>
            </a:stretch>
          </p:blipFill>
          <p:spPr>
            <a:xfrm>
              <a:off x="6084168" y="3190407"/>
              <a:ext cx="1440160" cy="1023065"/>
            </a:xfrm>
            <a:prstGeom prst="rect">
              <a:avLst/>
            </a:prstGeom>
          </p:spPr>
        </p:pic>
        <p:pic>
          <p:nvPicPr>
            <p:cNvPr id="6" name="Image 5">
              <a:extLst>
                <a:ext uri="{FF2B5EF4-FFF2-40B4-BE49-F238E27FC236}">
                  <a16:creationId xmlns="" xmlns:a16="http://schemas.microsoft.com/office/drawing/2014/main" id="{6EE56A26-519B-4D98-8832-1F9951668B96}"/>
                </a:ext>
              </a:extLst>
            </p:cNvPr>
            <p:cNvPicPr>
              <a:picLocks noChangeAspect="1"/>
            </p:cNvPicPr>
            <p:nvPr/>
          </p:nvPicPr>
          <p:blipFill>
            <a:blip r:embed="rId8"/>
            <a:stretch>
              <a:fillRect/>
            </a:stretch>
          </p:blipFill>
          <p:spPr>
            <a:xfrm>
              <a:off x="6084168" y="1268576"/>
              <a:ext cx="1548000" cy="1086030"/>
            </a:xfrm>
            <a:prstGeom prst="rect">
              <a:avLst/>
            </a:prstGeom>
          </p:spPr>
        </p:pic>
      </p:grpSp>
    </p:spTree>
    <p:extLst>
      <p:ext uri="{BB962C8B-B14F-4D97-AF65-F5344CB8AC3E}">
        <p14:creationId xmlns:p14="http://schemas.microsoft.com/office/powerpoint/2010/main" val="2363574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smtClean="0"/>
              <a:t>A consumer recoiling from</a:t>
            </a:r>
            <a:endParaRPr lang="en-US" dirty="0"/>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993837" y="1635646"/>
            <a:ext cx="3564016" cy="1524504"/>
          </a:xfrm>
        </p:spPr>
        <p:txBody>
          <a:bodyPr/>
          <a:lstStyle/>
          <a:p>
            <a:pPr>
              <a:buClr>
                <a:schemeClr val="accent1"/>
              </a:buClr>
              <a:buFont typeface="Wingdings" panose="05000000000000000000" pitchFamily="2" charset="2"/>
              <a:buChar char=""/>
            </a:pPr>
            <a:r>
              <a:rPr lang="en-US" dirty="0" smtClean="0"/>
              <a:t>Global brands</a:t>
            </a:r>
          </a:p>
          <a:p>
            <a:pPr>
              <a:buClr>
                <a:schemeClr val="accent1"/>
              </a:buClr>
              <a:buFont typeface="Wingdings" panose="05000000000000000000" pitchFamily="2" charset="2"/>
              <a:buChar char=""/>
            </a:pPr>
            <a:r>
              <a:rPr lang="en-US" dirty="0" smtClean="0"/>
              <a:t>Banal products</a:t>
            </a:r>
          </a:p>
          <a:p>
            <a:pPr>
              <a:buClr>
                <a:schemeClr val="accent1"/>
              </a:buClr>
              <a:buFont typeface="Wingdings" panose="05000000000000000000" pitchFamily="2" charset="2"/>
              <a:buChar char=""/>
            </a:pPr>
            <a:r>
              <a:rPr lang="en-US" dirty="0" smtClean="0"/>
              <a:t>Industrial brands</a:t>
            </a:r>
            <a:endParaRPr lang="en-US" dirty="0"/>
          </a:p>
        </p:txBody>
      </p:sp>
      <p:pic>
        <p:nvPicPr>
          <p:cNvPr id="7" name="Image 6">
            <a:extLst>
              <a:ext uri="{FF2B5EF4-FFF2-40B4-BE49-F238E27FC236}">
                <a16:creationId xmlns="" xmlns:a16="http://schemas.microsoft.com/office/drawing/2014/main" id="{4D7530F6-1CA1-4051-976C-8242ED7C5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047" y="1275606"/>
            <a:ext cx="4037813" cy="2691875"/>
          </a:xfrm>
          <a:prstGeom prst="rect">
            <a:avLst/>
          </a:prstGeom>
        </p:spPr>
      </p:pic>
    </p:spTree>
    <p:extLst>
      <p:ext uri="{BB962C8B-B14F-4D97-AF65-F5344CB8AC3E}">
        <p14:creationId xmlns:p14="http://schemas.microsoft.com/office/powerpoint/2010/main" val="400772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err="1" smtClean="0"/>
              <a:t>Savencia’s</a:t>
            </a:r>
            <a:r>
              <a:rPr lang="en-US" dirty="0" smtClean="0"/>
              <a:t> responses</a:t>
            </a:r>
            <a:endParaRPr lang="en-US" dirty="0"/>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484802" y="1195099"/>
            <a:ext cx="6698739" cy="1195661"/>
          </a:xfrm>
        </p:spPr>
        <p:txBody>
          <a:bodyPr/>
          <a:lstStyle/>
          <a:p>
            <a:pPr>
              <a:buClr>
                <a:schemeClr val="accent1"/>
              </a:buClr>
              <a:buFont typeface="Wingdings" panose="05000000000000000000" pitchFamily="2" charset="2"/>
              <a:buChar char=""/>
            </a:pPr>
            <a:r>
              <a:rPr lang="en-US" dirty="0" smtClean="0"/>
              <a:t>A rich product portfolio of local and original brands</a:t>
            </a:r>
          </a:p>
          <a:p>
            <a:pPr>
              <a:buClr>
                <a:schemeClr val="accent1"/>
              </a:buClr>
              <a:buFont typeface="Wingdings" panose="05000000000000000000" pitchFamily="2" charset="2"/>
              <a:buChar char=""/>
            </a:pPr>
            <a:r>
              <a:rPr lang="en-US" dirty="0" smtClean="0"/>
              <a:t>Specialist brands</a:t>
            </a:r>
          </a:p>
          <a:p>
            <a:pPr>
              <a:buClr>
                <a:schemeClr val="accent1"/>
              </a:buClr>
              <a:buFont typeface="Wingdings" panose="05000000000000000000" pitchFamily="2" charset="2"/>
              <a:buChar char=""/>
            </a:pPr>
            <a:r>
              <a:rPr lang="en-US" dirty="0" smtClean="0"/>
              <a:t>Products for pleasure and specialties</a:t>
            </a:r>
            <a:endParaRPr lang="en-US" dirty="0"/>
          </a:p>
        </p:txBody>
      </p:sp>
      <p:grpSp>
        <p:nvGrpSpPr>
          <p:cNvPr id="6" name="Groupe 5">
            <a:extLst>
              <a:ext uri="{FF2B5EF4-FFF2-40B4-BE49-F238E27FC236}">
                <a16:creationId xmlns="" xmlns:a16="http://schemas.microsoft.com/office/drawing/2014/main" id="{0F991AE7-5A14-45A6-BDD5-6700BE8C4CE4}"/>
              </a:ext>
            </a:extLst>
          </p:cNvPr>
          <p:cNvGrpSpPr/>
          <p:nvPr/>
        </p:nvGrpSpPr>
        <p:grpSpPr>
          <a:xfrm>
            <a:off x="3236487" y="1604534"/>
            <a:ext cx="4464496" cy="3291165"/>
            <a:chOff x="4010866" y="462803"/>
            <a:chExt cx="5150894" cy="3880168"/>
          </a:xfrm>
        </p:grpSpPr>
        <p:sp>
          <p:nvSpPr>
            <p:cNvPr id="76" name="ZoneTexte 75">
              <a:extLst>
                <a:ext uri="{FF2B5EF4-FFF2-40B4-BE49-F238E27FC236}">
                  <a16:creationId xmlns="" xmlns:a16="http://schemas.microsoft.com/office/drawing/2014/main" id="{7DF9E0E9-1F1F-42F1-AE22-F42674C10C70}"/>
                </a:ext>
              </a:extLst>
            </p:cNvPr>
            <p:cNvSpPr txBox="1"/>
            <p:nvPr/>
          </p:nvSpPr>
          <p:spPr>
            <a:xfrm>
              <a:off x="4010866" y="3753327"/>
              <a:ext cx="2405775" cy="589644"/>
            </a:xfrm>
            <a:prstGeom prst="rect">
              <a:avLst/>
            </a:prstGeom>
            <a:noFill/>
            <a:ln>
              <a:noFill/>
            </a:ln>
            <a:scene3d>
              <a:camera prst="orthographicFront"/>
              <a:lightRig rig="threePt" dir="t"/>
            </a:scene3d>
            <a:sp3d>
              <a:bevelT w="139700" prst="cross"/>
            </a:sp3d>
          </p:spPr>
          <p:txBody>
            <a:bodyPr wrap="square" lIns="68580" tIns="34290" rIns="68580" bIns="34290" rtlCol="0">
              <a:spAutoFit/>
            </a:bodyPr>
            <a:lstStyle>
              <a:defPPr>
                <a:defRPr lang="fr-FR"/>
              </a:defPPr>
              <a:lvl1pPr algn="ctr">
                <a:defRPr b="1">
                  <a:solidFill>
                    <a:srgbClr val="FF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rgbClr val="FF0000"/>
                  </a:solidFill>
                  <a:effectLst/>
                  <a:uLnTx/>
                  <a:uFillTx/>
                  <a:latin typeface="Calibri"/>
                  <a:ea typeface="+mn-ea"/>
                  <a:cs typeface="+mn-cs"/>
                </a:rPr>
                <a:t>Product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rgbClr val="002060"/>
                  </a:solidFill>
                  <a:effectLst/>
                  <a:uLnTx/>
                  <a:uFillTx/>
                  <a:latin typeface="Calibri"/>
                  <a:ea typeface="+mn-ea"/>
                  <a:cs typeface="+mn-cs"/>
                </a:rPr>
                <a:t>Quality, Innovation</a:t>
              </a:r>
              <a:endParaRPr kumimoji="0" lang="en-US" sz="1400" b="1" i="0" u="none" strike="noStrike" kern="1200" cap="none" spc="0" normalizeH="0" baseline="0" dirty="0">
                <a:ln>
                  <a:noFill/>
                </a:ln>
                <a:solidFill>
                  <a:srgbClr val="002060"/>
                </a:solidFill>
                <a:effectLst/>
                <a:uLnTx/>
                <a:uFillTx/>
                <a:latin typeface="Calibri"/>
                <a:ea typeface="+mn-ea"/>
                <a:cs typeface="+mn-cs"/>
              </a:endParaRPr>
            </a:p>
          </p:txBody>
        </p:sp>
        <p:sp>
          <p:nvSpPr>
            <p:cNvPr id="82" name="ZoneTexte 81">
              <a:extLst>
                <a:ext uri="{FF2B5EF4-FFF2-40B4-BE49-F238E27FC236}">
                  <a16:creationId xmlns="" xmlns:a16="http://schemas.microsoft.com/office/drawing/2014/main" id="{3F2CE1FB-9A13-4AA4-8D12-7BDB0D5C964E}"/>
                </a:ext>
              </a:extLst>
            </p:cNvPr>
            <p:cNvSpPr txBox="1"/>
            <p:nvPr/>
          </p:nvSpPr>
          <p:spPr>
            <a:xfrm>
              <a:off x="7183296" y="3753327"/>
              <a:ext cx="1978464" cy="589644"/>
            </a:xfrm>
            <a:prstGeom prst="rect">
              <a:avLst/>
            </a:prstGeom>
            <a:noFill/>
            <a:ln>
              <a:noFill/>
            </a:ln>
            <a:scene3d>
              <a:camera prst="orthographicFront"/>
              <a:lightRig rig="threePt" dir="t"/>
            </a:scene3d>
            <a:sp3d>
              <a:bevelT w="139700" prst="cross"/>
            </a:sp3d>
          </p:spPr>
          <p:txBody>
            <a:bodyPr wrap="square" lIns="68580" tIns="34290" rIns="68580" bIns="34290" rtlCol="0">
              <a:spAutoFit/>
            </a:bodyPr>
            <a:lstStyle>
              <a:defPPr>
                <a:defRPr lang="fr-FR"/>
              </a:defPPr>
              <a:lvl1pPr algn="ctr">
                <a:defRPr b="1">
                  <a:solidFill>
                    <a:srgbClr val="FF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smtClean="0">
                  <a:latin typeface="Calibri"/>
                </a:rPr>
                <a:t>Brand</a:t>
              </a:r>
              <a:endParaRPr kumimoji="0" lang="en-US" sz="1400" b="1" i="0" u="none" strike="noStrike" kern="1200" cap="none" spc="0" normalizeH="0" baseline="0" dirty="0" smtClean="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rgbClr val="002060"/>
                  </a:solidFill>
                  <a:effectLst/>
                  <a:uLnTx/>
                  <a:uFillTx/>
                  <a:latin typeface="Calibri"/>
                  <a:ea typeface="+mn-ea"/>
                  <a:cs typeface="+mn-cs"/>
                </a:rPr>
                <a:t>Notoriety, Image</a:t>
              </a:r>
              <a:endParaRPr kumimoji="0" lang="en-US" sz="1400" b="1" i="0" u="none" strike="noStrike" kern="1200" cap="none" spc="0" normalizeH="0" baseline="0" dirty="0">
                <a:ln>
                  <a:noFill/>
                </a:ln>
                <a:solidFill>
                  <a:srgbClr val="002060"/>
                </a:solidFill>
                <a:effectLst/>
                <a:uLnTx/>
                <a:uFillTx/>
                <a:latin typeface="Calibri"/>
                <a:ea typeface="+mn-ea"/>
                <a:cs typeface="+mn-cs"/>
              </a:endParaRPr>
            </a:p>
          </p:txBody>
        </p:sp>
        <p:sp>
          <p:nvSpPr>
            <p:cNvPr id="87" name="ZoneTexte 86">
              <a:extLst>
                <a:ext uri="{FF2B5EF4-FFF2-40B4-BE49-F238E27FC236}">
                  <a16:creationId xmlns="" xmlns:a16="http://schemas.microsoft.com/office/drawing/2014/main" id="{DE63B26F-AE27-4230-9B83-A6DF38D0C1A4}"/>
                </a:ext>
              </a:extLst>
            </p:cNvPr>
            <p:cNvSpPr txBox="1"/>
            <p:nvPr/>
          </p:nvSpPr>
          <p:spPr>
            <a:xfrm>
              <a:off x="5366988" y="462803"/>
              <a:ext cx="2405775" cy="589644"/>
            </a:xfrm>
            <a:prstGeom prst="rect">
              <a:avLst/>
            </a:prstGeom>
            <a:noFill/>
            <a:ln>
              <a:noFill/>
            </a:ln>
            <a:scene3d>
              <a:camera prst="orthographicFront"/>
              <a:lightRig rig="threePt" dir="t"/>
            </a:scene3d>
            <a:sp3d>
              <a:bevelT w="139700" prst="cross"/>
            </a:sp3d>
          </p:spPr>
          <p:txBody>
            <a:bodyPr wrap="square" lIns="68580" tIns="34290" rIns="68580" bIns="34290" rtlCol="0">
              <a:spAutoFit/>
            </a:bodyPr>
            <a:lstStyle>
              <a:defPPr>
                <a:defRPr lang="fr-FR"/>
              </a:defPPr>
              <a:lvl1pPr algn="ctr">
                <a:defRPr b="1">
                  <a:solidFill>
                    <a:srgbClr val="FF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rgbClr val="FF0000"/>
                  </a:solidFill>
                  <a:effectLst/>
                  <a:uLnTx/>
                  <a:uFillTx/>
                  <a:latin typeface="Calibri"/>
                  <a:ea typeface="+mn-ea"/>
                  <a:cs typeface="+mn-cs"/>
                </a:rPr>
                <a:t>Premium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dirty="0" smtClean="0">
                  <a:ln>
                    <a:noFill/>
                  </a:ln>
                  <a:solidFill>
                    <a:srgbClr val="002060"/>
                  </a:solidFill>
                  <a:effectLst/>
                  <a:uLnTx/>
                  <a:uFillTx/>
                  <a:latin typeface="Calibri"/>
                  <a:ea typeface="+mn-ea"/>
                  <a:cs typeface="+mn-cs"/>
                </a:rPr>
                <a:t>Added value</a:t>
              </a:r>
              <a:endParaRPr kumimoji="0" lang="en-US" sz="1400" b="1" i="0" u="none" strike="noStrike" kern="1200" cap="none" spc="0" normalizeH="0" baseline="0" dirty="0">
                <a:ln>
                  <a:noFill/>
                </a:ln>
                <a:solidFill>
                  <a:srgbClr val="002060"/>
                </a:solidFill>
                <a:effectLst/>
                <a:uLnTx/>
                <a:uFillTx/>
                <a:latin typeface="Calibri"/>
                <a:ea typeface="+mn-ea"/>
                <a:cs typeface="+mn-cs"/>
              </a:endParaRPr>
            </a:p>
          </p:txBody>
        </p:sp>
        <p:grpSp>
          <p:nvGrpSpPr>
            <p:cNvPr id="5" name="Groupe 4">
              <a:extLst>
                <a:ext uri="{FF2B5EF4-FFF2-40B4-BE49-F238E27FC236}">
                  <a16:creationId xmlns="" xmlns:a16="http://schemas.microsoft.com/office/drawing/2014/main" id="{FF20DB87-5058-4E3F-9334-18F4EA9919FC}"/>
                </a:ext>
              </a:extLst>
            </p:cNvPr>
            <p:cNvGrpSpPr/>
            <p:nvPr/>
          </p:nvGrpSpPr>
          <p:grpSpPr>
            <a:xfrm>
              <a:off x="4843350" y="1001319"/>
              <a:ext cx="3453052" cy="2768114"/>
              <a:chOff x="4843350" y="1001319"/>
              <a:chExt cx="3453052" cy="2768114"/>
            </a:xfrm>
          </p:grpSpPr>
          <p:grpSp>
            <p:nvGrpSpPr>
              <p:cNvPr id="88" name="Groupe 87">
                <a:extLst>
                  <a:ext uri="{FF2B5EF4-FFF2-40B4-BE49-F238E27FC236}">
                    <a16:creationId xmlns="" xmlns:a16="http://schemas.microsoft.com/office/drawing/2014/main" id="{537C1D72-62F4-4185-92C5-340243299B74}"/>
                  </a:ext>
                </a:extLst>
              </p:cNvPr>
              <p:cNvGrpSpPr/>
              <p:nvPr/>
            </p:nvGrpSpPr>
            <p:grpSpPr>
              <a:xfrm>
                <a:off x="4843350" y="1001319"/>
                <a:ext cx="3453052" cy="2768114"/>
                <a:chOff x="3347864" y="1851670"/>
                <a:chExt cx="3453052" cy="2768114"/>
              </a:xfrm>
            </p:grpSpPr>
            <p:sp>
              <p:nvSpPr>
                <p:cNvPr id="55" name="Triangle isocèle 54">
                  <a:extLst>
                    <a:ext uri="{FF2B5EF4-FFF2-40B4-BE49-F238E27FC236}">
                      <a16:creationId xmlns="" xmlns:a16="http://schemas.microsoft.com/office/drawing/2014/main" id="{5925423B-D50C-47AD-9291-A8534EF300BC}"/>
                    </a:ext>
                  </a:extLst>
                </p:cNvPr>
                <p:cNvSpPr/>
                <p:nvPr/>
              </p:nvSpPr>
              <p:spPr>
                <a:xfrm>
                  <a:off x="3347864" y="1851670"/>
                  <a:ext cx="3453052" cy="2705957"/>
                </a:xfrm>
                <a:prstGeom prst="triangle">
                  <a:avLst/>
                </a:prstGeom>
                <a:solidFill>
                  <a:srgbClr val="008ED2"/>
                </a:solidFill>
                <a:ln w="25400" cap="flat" cmpd="sng" algn="ctr">
                  <a:no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prstClr val="white"/>
                    </a:solidFill>
                    <a:effectLst/>
                    <a:uLnTx/>
                    <a:uFillTx/>
                    <a:latin typeface="Calibri"/>
                    <a:ea typeface="+mn-ea"/>
                    <a:cs typeface="+mn-cs"/>
                  </a:endParaRPr>
                </a:p>
              </p:txBody>
            </p:sp>
            <p:sp>
              <p:nvSpPr>
                <p:cNvPr id="63" name="Double vague 62">
                  <a:extLst>
                    <a:ext uri="{FF2B5EF4-FFF2-40B4-BE49-F238E27FC236}">
                      <a16:creationId xmlns="" xmlns:a16="http://schemas.microsoft.com/office/drawing/2014/main" id="{810DF468-D9EC-4972-A880-EA370639C8F8}"/>
                    </a:ext>
                  </a:extLst>
                </p:cNvPr>
                <p:cNvSpPr/>
                <p:nvPr/>
              </p:nvSpPr>
              <p:spPr>
                <a:xfrm>
                  <a:off x="4182373" y="3578756"/>
                  <a:ext cx="1842114" cy="466548"/>
                </a:xfrm>
                <a:prstGeom prst="doubleWave">
                  <a:avLst/>
                </a:prstGeom>
                <a:solidFill>
                  <a:srgbClr val="FFFFFF"/>
                </a:solidFill>
                <a:ln w="952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smtClean="0">
                      <a:ln>
                        <a:noFill/>
                      </a:ln>
                      <a:solidFill>
                        <a:srgbClr val="FF0000"/>
                      </a:solidFill>
                      <a:effectLst/>
                      <a:uLnTx/>
                      <a:uFillTx/>
                      <a:latin typeface="Calibri"/>
                      <a:ea typeface="+mn-ea"/>
                      <a:cs typeface="+mn-cs"/>
                    </a:rPr>
                    <a:t>UNIQUE</a:t>
                  </a:r>
                  <a:endParaRPr kumimoji="0" lang="en-US" sz="2800" b="1" i="0" u="none" strike="noStrike" kern="0" cap="none" spc="0" normalizeH="0" baseline="0" dirty="0">
                    <a:ln>
                      <a:noFill/>
                    </a:ln>
                    <a:solidFill>
                      <a:srgbClr val="FF0000"/>
                    </a:solidFill>
                    <a:effectLst/>
                    <a:uLnTx/>
                    <a:uFillTx/>
                    <a:latin typeface="Calibri"/>
                    <a:ea typeface="+mn-ea"/>
                    <a:cs typeface="+mn-cs"/>
                  </a:endParaRPr>
                </a:p>
              </p:txBody>
            </p:sp>
            <p:pic>
              <p:nvPicPr>
                <p:cNvPr id="84" name="Picture 2" descr="http://4.bp.blogspot.com/-3LZoaO8cnRE/UfhmlTcY4BI/AAAAAAAAADE/FsNV7E_3BRk/s1600/fleche.png">
                  <a:extLst>
                    <a:ext uri="{FF2B5EF4-FFF2-40B4-BE49-F238E27FC236}">
                      <a16:creationId xmlns="" xmlns:a16="http://schemas.microsoft.com/office/drawing/2014/main" id="{F76FA9C4-E641-4E6E-96A9-655C8024A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041668">
                  <a:off x="3651986" y="4021408"/>
                  <a:ext cx="598376" cy="59837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4.bp.blogspot.com/-3LZoaO8cnRE/UfhmlTcY4BI/AAAAAAAAADE/FsNV7E_3BRk/s1600/fleche.png">
                  <a:extLst>
                    <a:ext uri="{FF2B5EF4-FFF2-40B4-BE49-F238E27FC236}">
                      <a16:creationId xmlns="" xmlns:a16="http://schemas.microsoft.com/office/drawing/2014/main" id="{ADFAD25D-1A4F-4211-9CD9-AE1ECB6430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014461">
                  <a:off x="5986853" y="3906507"/>
                  <a:ext cx="598376" cy="598376"/>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http://4.bp.blogspot.com/-3LZoaO8cnRE/UfhmlTcY4BI/AAAAAAAAADE/FsNV7E_3BRk/s1600/fleche.png">
                  <a:extLst>
                    <a:ext uri="{FF2B5EF4-FFF2-40B4-BE49-F238E27FC236}">
                      <a16:creationId xmlns="" xmlns:a16="http://schemas.microsoft.com/office/drawing/2014/main" id="{2A5F2BCB-5F59-41A5-8EC4-C210E3565D7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0843187">
                  <a:off x="4676866" y="2134741"/>
                  <a:ext cx="598376" cy="598376"/>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Image 91">
                <a:extLst>
                  <a:ext uri="{FF2B5EF4-FFF2-40B4-BE49-F238E27FC236}">
                    <a16:creationId xmlns="" xmlns:a16="http://schemas.microsoft.com/office/drawing/2014/main" id="{231FC18D-6542-445F-8FA6-A2F0408F67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156" y="2050619"/>
                <a:ext cx="1189519" cy="637383"/>
              </a:xfrm>
              <a:prstGeom prst="rect">
                <a:avLst/>
              </a:prstGeom>
            </p:spPr>
          </p:pic>
        </p:grpSp>
      </p:grpSp>
      <p:pic>
        <p:nvPicPr>
          <p:cNvPr id="94" name="Image 93">
            <a:extLst>
              <a:ext uri="{FF2B5EF4-FFF2-40B4-BE49-F238E27FC236}">
                <a16:creationId xmlns="" xmlns:a16="http://schemas.microsoft.com/office/drawing/2014/main" id="{E104C419-61F8-4060-AA9C-25DDEED562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651" r="26596"/>
          <a:stretch/>
        </p:blipFill>
        <p:spPr>
          <a:xfrm>
            <a:off x="4892868" y="2311525"/>
            <a:ext cx="3297224" cy="2156086"/>
          </a:xfrm>
          <a:prstGeom prst="rect">
            <a:avLst/>
          </a:prstGeom>
        </p:spPr>
      </p:pic>
    </p:spTree>
    <p:extLst>
      <p:ext uri="{BB962C8B-B14F-4D97-AF65-F5344CB8AC3E}">
        <p14:creationId xmlns:p14="http://schemas.microsoft.com/office/powerpoint/2010/main" val="41072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4"/>
                                        </p:tgtEl>
                                      </p:cBhvr>
                                    </p:animEffect>
                                    <p:set>
                                      <p:cBhvr>
                                        <p:cTn id="7" dur="1" fill="hold">
                                          <p:stCondLst>
                                            <p:cond delay="999"/>
                                          </p:stCondLst>
                                        </p:cTn>
                                        <p:tgtEl>
                                          <p:spTgt spid="94"/>
                                        </p:tgtEl>
                                        <p:attrNameLst>
                                          <p:attrName>style.visibility</p:attrName>
                                        </p:attrNameLst>
                                      </p:cBhvr>
                                      <p:to>
                                        <p:strVal val="hidden"/>
                                      </p:to>
                                    </p:set>
                                  </p:childTnLst>
                                </p:cTn>
                              </p:par>
                            </p:childTnLst>
                          </p:cTn>
                        </p:par>
                        <p:par>
                          <p:cTn id="8" fill="hold">
                            <p:stCondLst>
                              <p:cond delay="1000"/>
                            </p:stCondLst>
                            <p:childTnLst>
                              <p:par>
                                <p:cTn id="9" presetID="53" presetClass="entr" presetSubtype="16"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a:t>A consumer recoiling from</a:t>
            </a:r>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360000" y="1593552"/>
            <a:ext cx="4212088" cy="1635774"/>
          </a:xfrm>
        </p:spPr>
        <p:txBody>
          <a:bodyPr/>
          <a:lstStyle/>
          <a:p>
            <a:pPr>
              <a:buClr>
                <a:schemeClr val="accent1"/>
              </a:buClr>
              <a:buFont typeface="Wingdings" panose="05000000000000000000" pitchFamily="2" charset="2"/>
              <a:buChar char=""/>
            </a:pPr>
            <a:r>
              <a:rPr lang="en-US" dirty="0" smtClean="0"/>
              <a:t>Waste of natural resources</a:t>
            </a:r>
          </a:p>
          <a:p>
            <a:pPr>
              <a:buClr>
                <a:schemeClr val="accent1"/>
              </a:buClr>
              <a:buFont typeface="Wingdings" panose="05000000000000000000" pitchFamily="2" charset="2"/>
              <a:buChar char=""/>
            </a:pPr>
            <a:r>
              <a:rPr lang="en-US" dirty="0" smtClean="0"/>
              <a:t>Additives and pesticides</a:t>
            </a:r>
          </a:p>
          <a:p>
            <a:pPr>
              <a:buClr>
                <a:schemeClr val="accent1"/>
              </a:buClr>
              <a:buFont typeface="Wingdings" panose="05000000000000000000" pitchFamily="2" charset="2"/>
              <a:buChar char=""/>
            </a:pPr>
            <a:r>
              <a:rPr lang="en-US" dirty="0" smtClean="0"/>
              <a:t>Ultra-transformation</a:t>
            </a:r>
            <a:endParaRPr lang="en-US" dirty="0"/>
          </a:p>
        </p:txBody>
      </p:sp>
      <p:pic>
        <p:nvPicPr>
          <p:cNvPr id="13" name="Image 12">
            <a:extLst>
              <a:ext uri="{FF2B5EF4-FFF2-40B4-BE49-F238E27FC236}">
                <a16:creationId xmlns="" xmlns:a16="http://schemas.microsoft.com/office/drawing/2014/main" id="{1FCA9AC6-C984-4965-9FFC-F66391080C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131590"/>
            <a:ext cx="4236423" cy="2382988"/>
          </a:xfrm>
          <a:prstGeom prst="rect">
            <a:avLst/>
          </a:prstGeom>
        </p:spPr>
      </p:pic>
    </p:spTree>
    <p:extLst>
      <p:ext uri="{BB962C8B-B14F-4D97-AF65-F5344CB8AC3E}">
        <p14:creationId xmlns:p14="http://schemas.microsoft.com/office/powerpoint/2010/main" val="149518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err="1" smtClean="0"/>
              <a:t>Savencia’s</a:t>
            </a:r>
            <a:r>
              <a:rPr lang="en-US" dirty="0" smtClean="0"/>
              <a:t> responses</a:t>
            </a:r>
            <a:endParaRPr lang="en-US" dirty="0"/>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366022" y="1605133"/>
            <a:ext cx="6156304" cy="3435974"/>
          </a:xfrm>
        </p:spPr>
        <p:txBody>
          <a:bodyPr/>
          <a:lstStyle/>
          <a:p>
            <a:pPr>
              <a:buClr>
                <a:schemeClr val="accent1"/>
              </a:buClr>
              <a:buFont typeface="Wingdings" panose="05000000000000000000" pitchFamily="2" charset="2"/>
              <a:buChar char=""/>
            </a:pPr>
            <a:r>
              <a:rPr lang="en-US" dirty="0" smtClean="0"/>
              <a:t>Responsible brands</a:t>
            </a:r>
          </a:p>
          <a:p>
            <a:pPr>
              <a:buClr>
                <a:schemeClr val="accent1"/>
              </a:buClr>
              <a:buFont typeface="Wingdings" panose="05000000000000000000" pitchFamily="2" charset="2"/>
              <a:buChar char=""/>
            </a:pPr>
            <a:r>
              <a:rPr lang="en-US" dirty="0" smtClean="0"/>
              <a:t>Sustainable brands that respect the environment</a:t>
            </a:r>
          </a:p>
          <a:p>
            <a:pPr>
              <a:buClr>
                <a:schemeClr val="accent1"/>
              </a:buClr>
              <a:buFont typeface="Wingdings" panose="05000000000000000000" pitchFamily="2" charset="2"/>
              <a:buChar char=""/>
            </a:pPr>
            <a:r>
              <a:rPr lang="en-US" dirty="0" smtClean="0"/>
              <a:t>Natural health, balanced diet</a:t>
            </a:r>
          </a:p>
          <a:p>
            <a:pPr>
              <a:buClr>
                <a:schemeClr val="accent1"/>
              </a:buClr>
              <a:buFont typeface="Wingdings" panose="05000000000000000000" pitchFamily="2" charset="2"/>
              <a:buChar char=""/>
            </a:pPr>
            <a:r>
              <a:rPr lang="en-US" dirty="0" smtClean="0"/>
              <a:t>Bio</a:t>
            </a:r>
            <a:endParaRPr lang="en-US" dirty="0"/>
          </a:p>
        </p:txBody>
      </p:sp>
      <p:pic>
        <p:nvPicPr>
          <p:cNvPr id="22" name="Image 21">
            <a:extLst>
              <a:ext uri="{FF2B5EF4-FFF2-40B4-BE49-F238E27FC236}">
                <a16:creationId xmlns="" xmlns:a16="http://schemas.microsoft.com/office/drawing/2014/main" id="{2A7ED338-ADF6-4B9E-9A00-7BB7397AF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8985" y="2364554"/>
            <a:ext cx="3557471" cy="2223420"/>
          </a:xfrm>
          <a:prstGeom prst="rect">
            <a:avLst/>
          </a:prstGeom>
        </p:spPr>
      </p:pic>
      <p:pic>
        <p:nvPicPr>
          <p:cNvPr id="6" name="Image 5">
            <a:extLst>
              <a:ext uri="{FF2B5EF4-FFF2-40B4-BE49-F238E27FC236}">
                <a16:creationId xmlns="" xmlns:a16="http://schemas.microsoft.com/office/drawing/2014/main" id="{C72EE796-1011-49DE-BF12-3116EC871B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8696" y="355218"/>
            <a:ext cx="2418048" cy="1710769"/>
          </a:xfrm>
          <a:prstGeom prst="rect">
            <a:avLst/>
          </a:prstGeom>
        </p:spPr>
      </p:pic>
    </p:spTree>
    <p:extLst>
      <p:ext uri="{BB962C8B-B14F-4D97-AF65-F5344CB8AC3E}">
        <p14:creationId xmlns:p14="http://schemas.microsoft.com/office/powerpoint/2010/main" val="3615011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smtClean="0"/>
              <a:t>A consumer recoiling from</a:t>
            </a:r>
            <a:endParaRPr lang="en-US" dirty="0"/>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971600" y="1860128"/>
            <a:ext cx="4212088" cy="3283372"/>
          </a:xfrm>
        </p:spPr>
        <p:txBody>
          <a:bodyPr/>
          <a:lstStyle/>
          <a:p>
            <a:pPr>
              <a:buClr>
                <a:schemeClr val="accent1"/>
              </a:buClr>
              <a:buFont typeface="Wingdings" panose="05000000000000000000" pitchFamily="2" charset="2"/>
              <a:buChar char=""/>
            </a:pPr>
            <a:r>
              <a:rPr lang="en-US" dirty="0" smtClean="0"/>
              <a:t>Traditional media</a:t>
            </a:r>
          </a:p>
          <a:p>
            <a:pPr>
              <a:buClr>
                <a:schemeClr val="accent1"/>
              </a:buClr>
              <a:buFont typeface="Wingdings" panose="05000000000000000000" pitchFamily="2" charset="2"/>
              <a:buChar char=""/>
            </a:pPr>
            <a:r>
              <a:rPr lang="en-US" dirty="0" smtClean="0"/>
              <a:t>Shopping as a task</a:t>
            </a:r>
          </a:p>
          <a:p>
            <a:pPr>
              <a:buClr>
                <a:schemeClr val="accent1"/>
              </a:buClr>
              <a:buFont typeface="Wingdings" panose="05000000000000000000" pitchFamily="2" charset="2"/>
              <a:buChar char=""/>
            </a:pPr>
            <a:r>
              <a:rPr lang="en-US" dirty="0" smtClean="0"/>
              <a:t>Stores like factories</a:t>
            </a:r>
            <a:endParaRPr lang="en-US" dirty="0"/>
          </a:p>
        </p:txBody>
      </p:sp>
      <p:pic>
        <p:nvPicPr>
          <p:cNvPr id="6" name="Image 5">
            <a:extLst>
              <a:ext uri="{FF2B5EF4-FFF2-40B4-BE49-F238E27FC236}">
                <a16:creationId xmlns="" xmlns:a16="http://schemas.microsoft.com/office/drawing/2014/main" id="{8E0BB0AE-7C6B-4C5F-A65E-E50BA588C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665" y="2766442"/>
            <a:ext cx="2412648" cy="1605508"/>
          </a:xfrm>
          <a:prstGeom prst="rect">
            <a:avLst/>
          </a:prstGeom>
        </p:spPr>
      </p:pic>
      <p:pic>
        <p:nvPicPr>
          <p:cNvPr id="8" name="Image 7">
            <a:extLst>
              <a:ext uri="{FF2B5EF4-FFF2-40B4-BE49-F238E27FC236}">
                <a16:creationId xmlns="" xmlns:a16="http://schemas.microsoft.com/office/drawing/2014/main" id="{5EE6E8A3-B1CC-4041-BDEE-F41E84358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1011613"/>
            <a:ext cx="2495241" cy="1492649"/>
          </a:xfrm>
          <a:prstGeom prst="rect">
            <a:avLst/>
          </a:prstGeom>
        </p:spPr>
      </p:pic>
    </p:spTree>
    <p:extLst>
      <p:ext uri="{BB962C8B-B14F-4D97-AF65-F5344CB8AC3E}">
        <p14:creationId xmlns:p14="http://schemas.microsoft.com/office/powerpoint/2010/main" val="3646867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3C13494-3AFE-46D7-85FB-87437E0A716A}"/>
              </a:ext>
            </a:extLst>
          </p:cNvPr>
          <p:cNvSpPr>
            <a:spLocks noGrp="1"/>
          </p:cNvSpPr>
          <p:nvPr>
            <p:ph type="title"/>
          </p:nvPr>
        </p:nvSpPr>
        <p:spPr/>
        <p:txBody>
          <a:bodyPr/>
          <a:lstStyle/>
          <a:p>
            <a:r>
              <a:rPr lang="en-US" dirty="0" err="1" smtClean="0"/>
              <a:t>Savencia’s</a:t>
            </a:r>
            <a:r>
              <a:rPr lang="en-US" dirty="0" smtClean="0"/>
              <a:t> responses</a:t>
            </a:r>
            <a:endParaRPr lang="en-US" dirty="0"/>
          </a:p>
        </p:txBody>
      </p:sp>
      <p:sp>
        <p:nvSpPr>
          <p:cNvPr id="3" name="Espace réservé du numéro de diapositive 2">
            <a:extLst>
              <a:ext uri="{FF2B5EF4-FFF2-40B4-BE49-F238E27FC236}">
                <a16:creationId xmlns="" xmlns:a16="http://schemas.microsoft.com/office/drawing/2014/main" id="{EE9D5C37-4E01-40B7-8E79-E81047469C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B52005F9-E8DC-48A2-964A-62B3110E952E}"/>
              </a:ext>
            </a:extLst>
          </p:cNvPr>
          <p:cNvSpPr>
            <a:spLocks noGrp="1"/>
          </p:cNvSpPr>
          <p:nvPr>
            <p:ph idx="1"/>
          </p:nvPr>
        </p:nvSpPr>
        <p:spPr>
          <a:xfrm>
            <a:off x="251520" y="1632259"/>
            <a:ext cx="4518312" cy="1255372"/>
          </a:xfrm>
        </p:spPr>
        <p:txBody>
          <a:bodyPr/>
          <a:lstStyle/>
          <a:p>
            <a:pPr>
              <a:buClr>
                <a:schemeClr val="accent1"/>
              </a:buClr>
              <a:buFont typeface="Wingdings" panose="05000000000000000000" pitchFamily="2" charset="2"/>
              <a:buChar char=""/>
            </a:pPr>
            <a:r>
              <a:rPr lang="en-US" dirty="0" smtClean="0"/>
              <a:t>An all-channel and digital customer path</a:t>
            </a:r>
          </a:p>
          <a:p>
            <a:pPr>
              <a:buClr>
                <a:schemeClr val="accent1"/>
              </a:buClr>
              <a:buFont typeface="Wingdings" panose="05000000000000000000" pitchFamily="2" charset="2"/>
              <a:buChar char=""/>
            </a:pPr>
            <a:r>
              <a:rPr lang="en-US" dirty="0" smtClean="0"/>
              <a:t>Reinvent customer experience</a:t>
            </a:r>
          </a:p>
          <a:p>
            <a:pPr>
              <a:buClr>
                <a:schemeClr val="accent1"/>
              </a:buClr>
              <a:buFont typeface="Wingdings" panose="05000000000000000000" pitchFamily="2" charset="2"/>
              <a:buChar char=""/>
            </a:pPr>
            <a:r>
              <a:rPr lang="en-US" dirty="0" smtClean="0"/>
              <a:t>Service specialized premium circuits</a:t>
            </a:r>
            <a:endParaRPr lang="en-US" dirty="0"/>
          </a:p>
        </p:txBody>
      </p:sp>
      <p:pic>
        <p:nvPicPr>
          <p:cNvPr id="8" name="Image 7">
            <a:extLst>
              <a:ext uri="{FF2B5EF4-FFF2-40B4-BE49-F238E27FC236}">
                <a16:creationId xmlns="" xmlns:a16="http://schemas.microsoft.com/office/drawing/2014/main" id="{5253508A-B375-4767-B85D-BCF8CA7493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131590"/>
            <a:ext cx="3968441" cy="2232248"/>
          </a:xfrm>
          <a:prstGeom prst="rect">
            <a:avLst/>
          </a:prstGeom>
        </p:spPr>
      </p:pic>
    </p:spTree>
    <p:extLst>
      <p:ext uri="{BB962C8B-B14F-4D97-AF65-F5344CB8AC3E}">
        <p14:creationId xmlns:p14="http://schemas.microsoft.com/office/powerpoint/2010/main" val="286792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dirty="0" smtClean="0"/>
              <a:t>Global and Local: </a:t>
            </a:r>
            <a:r>
              <a:rPr lang="en-US" dirty="0" smtClean="0">
                <a:solidFill>
                  <a:schemeClr val="accent1"/>
                </a:solidFill>
              </a:rPr>
              <a:t>Argentina</a:t>
            </a:r>
            <a:endParaRPr lang="en-US" dirty="0">
              <a:solidFill>
                <a:schemeClr val="accent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pic>
        <p:nvPicPr>
          <p:cNvPr id="25" name="Espace réservé du contenu 24">
            <a:extLst>
              <a:ext uri="{FF2B5EF4-FFF2-40B4-BE49-F238E27FC236}">
                <a16:creationId xmlns="" xmlns:a16="http://schemas.microsoft.com/office/drawing/2014/main" id="{60F4C1FF-F5A0-42D8-8EA6-F09F33B57EF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79712" y="1172522"/>
            <a:ext cx="5155087" cy="3435350"/>
          </a:xfrm>
        </p:spPr>
      </p:pic>
      <p:pic>
        <p:nvPicPr>
          <p:cNvPr id="8" name="Image 7">
            <a:extLst>
              <a:ext uri="{FF2B5EF4-FFF2-40B4-BE49-F238E27FC236}">
                <a16:creationId xmlns="" xmlns:a16="http://schemas.microsoft.com/office/drawing/2014/main" id="{2978A744-8E03-46CA-9675-A7011127B5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8488" y="195486"/>
            <a:ext cx="1884379" cy="1095542"/>
          </a:xfrm>
          <a:prstGeom prst="rect">
            <a:avLst/>
          </a:prstGeom>
        </p:spPr>
      </p:pic>
      <p:sp>
        <p:nvSpPr>
          <p:cNvPr id="7" name="Espace réservé du numéro de diapositive 2">
            <a:extLst>
              <a:ext uri="{FF2B5EF4-FFF2-40B4-BE49-F238E27FC236}">
                <a16:creationId xmlns="" xmlns:a16="http://schemas.microsoft.com/office/drawing/2014/main" id="{FB4C5080-E8F6-45EC-B28D-0046B0FDA356}"/>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8109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dirty="0" smtClean="0"/>
              <a:t>Global and Local: </a:t>
            </a:r>
            <a:r>
              <a:rPr lang="en-US" dirty="0" smtClean="0">
                <a:solidFill>
                  <a:schemeClr val="accent1"/>
                </a:solidFill>
              </a:rPr>
              <a:t>Brazil</a:t>
            </a:r>
            <a:endParaRPr lang="en-US" dirty="0">
              <a:solidFill>
                <a:schemeClr val="accent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pic>
        <p:nvPicPr>
          <p:cNvPr id="35" name="Espace réservé du contenu 34">
            <a:extLst>
              <a:ext uri="{FF2B5EF4-FFF2-40B4-BE49-F238E27FC236}">
                <a16:creationId xmlns="" xmlns:a16="http://schemas.microsoft.com/office/drawing/2014/main" id="{D6B32BBE-3D71-40D5-B3EC-2F4AB40C151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619672" y="915566"/>
            <a:ext cx="5877826" cy="3436938"/>
          </a:xfrm>
        </p:spPr>
      </p:pic>
      <p:pic>
        <p:nvPicPr>
          <p:cNvPr id="8" name="Image 7">
            <a:extLst>
              <a:ext uri="{FF2B5EF4-FFF2-40B4-BE49-F238E27FC236}">
                <a16:creationId xmlns="" xmlns:a16="http://schemas.microsoft.com/office/drawing/2014/main" id="{F953ECF0-9F21-4EAC-BF3B-FAFAA4B6B3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910" y="78145"/>
            <a:ext cx="1960350" cy="1139710"/>
          </a:xfrm>
          <a:prstGeom prst="rect">
            <a:avLst/>
          </a:prstGeom>
        </p:spPr>
      </p:pic>
      <p:sp>
        <p:nvSpPr>
          <p:cNvPr id="7" name="Espace réservé du numéro de diapositive 2">
            <a:extLst>
              <a:ext uri="{FF2B5EF4-FFF2-40B4-BE49-F238E27FC236}">
                <a16:creationId xmlns="" xmlns:a16="http://schemas.microsoft.com/office/drawing/2014/main" id="{13FDBF00-13AB-4752-A4AF-8DD2AEE03191}"/>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1783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E75B615-9AB7-4C2D-8B6C-8C2B990918EE}"/>
              </a:ext>
            </a:extLst>
          </p:cNvPr>
          <p:cNvSpPr>
            <a:spLocks noGrp="1"/>
          </p:cNvSpPr>
          <p:nvPr>
            <p:ph type="title"/>
          </p:nvPr>
        </p:nvSpPr>
        <p:spPr/>
        <p:txBody>
          <a:bodyPr/>
          <a:lstStyle/>
          <a:p>
            <a:r>
              <a:rPr lang="en-US" dirty="0"/>
              <a:t>Global and Local</a:t>
            </a:r>
          </a:p>
        </p:txBody>
      </p:sp>
      <p:sp>
        <p:nvSpPr>
          <p:cNvPr id="3" name="Espace réservé du numéro de diapositive 2">
            <a:extLst>
              <a:ext uri="{FF2B5EF4-FFF2-40B4-BE49-F238E27FC236}">
                <a16:creationId xmlns="" xmlns:a16="http://schemas.microsoft.com/office/drawing/2014/main" id="{B0E992D2-510B-4D57-8E57-A9A9B9137A9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14" name="Espace réservé du contenu 13">
            <a:extLst>
              <a:ext uri="{FF2B5EF4-FFF2-40B4-BE49-F238E27FC236}">
                <a16:creationId xmlns="" xmlns:a16="http://schemas.microsoft.com/office/drawing/2014/main" id="{1720AE15-7CE2-4602-BA11-57A0E4B96D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9925" y="1152525"/>
            <a:ext cx="6307049" cy="3435350"/>
          </a:xfrm>
        </p:spPr>
      </p:pic>
    </p:spTree>
    <p:extLst>
      <p:ext uri="{BB962C8B-B14F-4D97-AF65-F5344CB8AC3E}">
        <p14:creationId xmlns:p14="http://schemas.microsoft.com/office/powerpoint/2010/main" val="4075057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du contenu 19">
            <a:extLst>
              <a:ext uri="{FF2B5EF4-FFF2-40B4-BE49-F238E27FC236}">
                <a16:creationId xmlns="" xmlns:a16="http://schemas.microsoft.com/office/drawing/2014/main" id="{042169E8-AD13-4C94-AFBB-D411F64BE52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59497" y="351163"/>
            <a:ext cx="1313673" cy="1313673"/>
          </a:xfrm>
        </p:spPr>
      </p:pic>
      <p:sp>
        <p:nvSpPr>
          <p:cNvPr id="4" name="Titre 3"/>
          <p:cNvSpPr>
            <a:spLocks noGrp="1"/>
          </p:cNvSpPr>
          <p:nvPr>
            <p:ph type="title"/>
          </p:nvPr>
        </p:nvSpPr>
        <p:spPr/>
        <p:txBody>
          <a:bodyPr/>
          <a:lstStyle/>
          <a:p>
            <a:r>
              <a:rPr lang="en-US" dirty="0" smtClean="0"/>
              <a:t>Global and Local: </a:t>
            </a:r>
            <a:r>
              <a:rPr lang="en-US" dirty="0" smtClean="0">
                <a:solidFill>
                  <a:schemeClr val="accent1"/>
                </a:solidFill>
              </a:rPr>
              <a:t>USA</a:t>
            </a:r>
            <a:endParaRPr lang="en-US" dirty="0">
              <a:solidFill>
                <a:schemeClr val="accent1"/>
              </a:solidFill>
            </a:endParaRPr>
          </a:p>
        </p:txBody>
      </p:sp>
      <p:pic>
        <p:nvPicPr>
          <p:cNvPr id="11" name="Espace réservé pour une image  10">
            <a:extLst>
              <a:ext uri="{FF2B5EF4-FFF2-40B4-BE49-F238E27FC236}">
                <a16:creationId xmlns="" xmlns:a16="http://schemas.microsoft.com/office/drawing/2014/main" id="{F62457EE-BE56-48C6-BC64-AF1FECCE2775}"/>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15842" b="15842"/>
          <a:stretch>
            <a:fillRect/>
          </a:stretch>
        </p:blipFill>
        <p:spPr>
          <a:xfrm>
            <a:off x="5328752" y="1510381"/>
            <a:ext cx="2952000" cy="2016000"/>
          </a:xfr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pic>
        <p:nvPicPr>
          <p:cNvPr id="14" name="Image 13">
            <a:extLst>
              <a:ext uri="{FF2B5EF4-FFF2-40B4-BE49-F238E27FC236}">
                <a16:creationId xmlns="" xmlns:a16="http://schemas.microsoft.com/office/drawing/2014/main" id="{D8D2E231-4515-44D9-9F6A-B6C7FCEF9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1224" y="131836"/>
            <a:ext cx="2215048" cy="1287786"/>
          </a:xfrm>
          <a:prstGeom prst="rect">
            <a:avLst/>
          </a:prstGeom>
        </p:spPr>
      </p:pic>
      <p:pic>
        <p:nvPicPr>
          <p:cNvPr id="16" name="Espace réservé pour une image  15">
            <a:extLst>
              <a:ext uri="{FF2B5EF4-FFF2-40B4-BE49-F238E27FC236}">
                <a16:creationId xmlns="" xmlns:a16="http://schemas.microsoft.com/office/drawing/2014/main" id="{F7CF720F-23A7-4305-B78D-4AE1720A3B36}"/>
              </a:ext>
            </a:extLst>
          </p:cNvPr>
          <p:cNvPicPr>
            <a:picLocks noGrp="1" noChangeAspect="1"/>
          </p:cNvPicPr>
          <p:nvPr>
            <p:ph type="pic" sz="quarter" idx="13"/>
          </p:nvPr>
        </p:nvPicPr>
        <p:blipFill>
          <a:blip r:embed="rId7" cstate="print">
            <a:extLst>
              <a:ext uri="{28A0092B-C50C-407E-A947-70E740481C1C}">
                <a14:useLocalDpi xmlns:a14="http://schemas.microsoft.com/office/drawing/2010/main" val="0"/>
              </a:ext>
            </a:extLst>
          </a:blip>
          <a:srcRect l="1181" r="1181"/>
          <a:stretch>
            <a:fillRect/>
          </a:stretch>
        </p:blipFill>
        <p:spPr>
          <a:xfrm>
            <a:off x="1412233" y="1510381"/>
            <a:ext cx="2952000" cy="2016000"/>
          </a:xfrm>
        </p:spPr>
      </p:pic>
      <p:sp>
        <p:nvSpPr>
          <p:cNvPr id="9" name="Espace réservé du numéro de diapositive 2">
            <a:extLst>
              <a:ext uri="{FF2B5EF4-FFF2-40B4-BE49-F238E27FC236}">
                <a16:creationId xmlns="" xmlns:a16="http://schemas.microsoft.com/office/drawing/2014/main" id="{F1669281-3B4B-4C85-AD00-6D2AFA3C4100}"/>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4504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3">
            <a:extLst>
              <a:ext uri="{FF2B5EF4-FFF2-40B4-BE49-F238E27FC236}">
                <a16:creationId xmlns="" xmlns:a16="http://schemas.microsoft.com/office/drawing/2014/main" id="{477DD90B-0C1D-4FAD-ADC7-13D75DBC25D0}"/>
              </a:ext>
            </a:extLst>
          </p:cNvPr>
          <p:cNvSpPr>
            <a:spLocks noGrp="1"/>
          </p:cNvSpPr>
          <p:nvPr>
            <p:ph type="title"/>
          </p:nvPr>
        </p:nvSpPr>
        <p:spPr>
          <a:xfrm>
            <a:off x="4973981" y="1707654"/>
            <a:ext cx="4139952" cy="1368152"/>
          </a:xfrm>
        </p:spPr>
        <p:txBody>
          <a:bodyPr/>
          <a:lstStyle/>
          <a:p>
            <a:r>
              <a:rPr lang="en-US" sz="4400" b="0" dirty="0" smtClean="0">
                <a:solidFill>
                  <a:srgbClr val="B1CA40"/>
                </a:solidFill>
                <a:latin typeface="Ludicrous" panose="00000504000000000004" pitchFamily="2" charset="0"/>
              </a:rPr>
              <a:t>The dairy environment</a:t>
            </a:r>
            <a:endParaRPr lang="en-US" sz="4400" b="0" dirty="0">
              <a:solidFill>
                <a:srgbClr val="B1CA40"/>
              </a:solidFill>
              <a:latin typeface="Ludicrous" panose="00000504000000000004" pitchFamily="2" charset="0"/>
            </a:endParaRPr>
          </a:p>
        </p:txBody>
      </p:sp>
      <p:pic>
        <p:nvPicPr>
          <p:cNvPr id="14" name="Image 13">
            <a:extLst>
              <a:ext uri="{FF2B5EF4-FFF2-40B4-BE49-F238E27FC236}">
                <a16:creationId xmlns="" xmlns:a16="http://schemas.microsoft.com/office/drawing/2014/main" id="{7BF01F2B-FFC9-437F-9608-AB6029A39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81407" flipH="1">
            <a:off x="7890548" y="864761"/>
            <a:ext cx="988293" cy="857250"/>
          </a:xfrm>
          <a:prstGeom prst="rect">
            <a:avLst/>
          </a:prstGeom>
        </p:spPr>
      </p:pic>
      <p:pic>
        <p:nvPicPr>
          <p:cNvPr id="3" name="Image 2">
            <a:extLst>
              <a:ext uri="{FF2B5EF4-FFF2-40B4-BE49-F238E27FC236}">
                <a16:creationId xmlns="" xmlns:a16="http://schemas.microsoft.com/office/drawing/2014/main" id="{0735DDF0-C3A2-465B-9CCA-30B33D0FB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154" b="5430"/>
          <a:stretch/>
        </p:blipFill>
        <p:spPr>
          <a:xfrm>
            <a:off x="0" y="0"/>
            <a:ext cx="4869227" cy="5143500"/>
          </a:xfrm>
          <a:prstGeom prst="rect">
            <a:avLst/>
          </a:prstGeom>
        </p:spPr>
      </p:pic>
      <p:pic>
        <p:nvPicPr>
          <p:cNvPr id="8" name="Image 7">
            <a:extLst>
              <a:ext uri="{FF2B5EF4-FFF2-40B4-BE49-F238E27FC236}">
                <a16:creationId xmlns="" xmlns:a16="http://schemas.microsoft.com/office/drawing/2014/main" id="{AF71AB77-A618-41B4-8C39-10BF7FD776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3867894"/>
            <a:ext cx="2083943" cy="575926"/>
          </a:xfrm>
          <a:prstGeom prst="rect">
            <a:avLst/>
          </a:prstGeom>
        </p:spPr>
      </p:pic>
    </p:spTree>
    <p:extLst>
      <p:ext uri="{BB962C8B-B14F-4D97-AF65-F5344CB8AC3E}">
        <p14:creationId xmlns:p14="http://schemas.microsoft.com/office/powerpoint/2010/main" val="4048854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dirty="0" smtClean="0"/>
              <a:t>Global and Local: </a:t>
            </a:r>
            <a:r>
              <a:rPr lang="en-US" dirty="0" smtClean="0">
                <a:solidFill>
                  <a:schemeClr val="accent1"/>
                </a:solidFill>
              </a:rPr>
              <a:t>Asia</a:t>
            </a:r>
            <a:endParaRPr lang="en-US" dirty="0">
              <a:solidFill>
                <a:schemeClr val="accent1"/>
              </a:solidFill>
            </a:endParaRPr>
          </a:p>
        </p:txBody>
      </p:sp>
      <p:pic>
        <p:nvPicPr>
          <p:cNvPr id="10" name="Espace réservé pour une image  9">
            <a:extLst>
              <a:ext uri="{FF2B5EF4-FFF2-40B4-BE49-F238E27FC236}">
                <a16:creationId xmlns="" xmlns:a16="http://schemas.microsoft.com/office/drawing/2014/main" id="{FA534BA2-AF06-4E86-82AF-60ED789A27F0}"/>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4347" r="4347"/>
          <a:stretch>
            <a:fillRect/>
          </a:stretch>
        </p:blipFill>
        <p:spPr>
          <a:xfrm>
            <a:off x="971600" y="1492835"/>
            <a:ext cx="3312368" cy="2262887"/>
          </a:xfrm>
        </p:spPr>
      </p:pic>
      <p:pic>
        <p:nvPicPr>
          <p:cNvPr id="34" name="Espace réservé pour une image  33">
            <a:extLst>
              <a:ext uri="{FF2B5EF4-FFF2-40B4-BE49-F238E27FC236}">
                <a16:creationId xmlns="" xmlns:a16="http://schemas.microsoft.com/office/drawing/2014/main" id="{5B7ECC59-CD46-415B-95C8-76886E9F7F21}"/>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5988" r="5988"/>
          <a:stretch>
            <a:fillRect/>
          </a:stretch>
        </p:blipFill>
        <p:spPr>
          <a:xfrm>
            <a:off x="4860032" y="1564540"/>
            <a:ext cx="3822964" cy="2610304"/>
          </a:xfrm>
        </p:spPr>
      </p:pic>
      <p:pic>
        <p:nvPicPr>
          <p:cNvPr id="40" name="Espace réservé du contenu 39">
            <a:extLst>
              <a:ext uri="{FF2B5EF4-FFF2-40B4-BE49-F238E27FC236}">
                <a16:creationId xmlns="" xmlns:a16="http://schemas.microsoft.com/office/drawing/2014/main" id="{2293CDFC-7DB6-4681-8E7B-AC225DBDF228}"/>
              </a:ext>
            </a:extLst>
          </p:cNvPr>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4985287" y="1151410"/>
            <a:ext cx="1119187" cy="1014413"/>
          </a:xfr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pic>
        <p:nvPicPr>
          <p:cNvPr id="9" name="Image 8">
            <a:extLst>
              <a:ext uri="{FF2B5EF4-FFF2-40B4-BE49-F238E27FC236}">
                <a16:creationId xmlns="" xmlns:a16="http://schemas.microsoft.com/office/drawing/2014/main" id="{F6B32280-CA9A-4969-9326-902330EF04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876" y="123478"/>
            <a:ext cx="2478689" cy="1441062"/>
          </a:xfrm>
          <a:prstGeom prst="rect">
            <a:avLst/>
          </a:prstGeom>
        </p:spPr>
      </p:pic>
      <p:sp>
        <p:nvSpPr>
          <p:cNvPr id="8" name="Espace réservé du numéro de diapositive 2">
            <a:extLst>
              <a:ext uri="{FF2B5EF4-FFF2-40B4-BE49-F238E27FC236}">
                <a16:creationId xmlns="" xmlns:a16="http://schemas.microsoft.com/office/drawing/2014/main" id="{B670D817-FDF5-4E69-96D9-FAB7B9436DF4}"/>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68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6" presetClass="emph" presetSubtype="0" accel="59000" decel="41000" fill="hold" nodeType="afterEffect">
                                  <p:stCondLst>
                                    <p:cond delay="0"/>
                                  </p:stCondLst>
                                  <p:childTnLst>
                                    <p:animScale>
                                      <p:cBhvr>
                                        <p:cTn id="9" dur="2000" fill="hold"/>
                                        <p:tgtEl>
                                          <p:spTgt spid="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4D41E98-4F5E-4F6D-9D7E-884C7CAB0FDC}"/>
              </a:ext>
            </a:extLst>
          </p:cNvPr>
          <p:cNvSpPr>
            <a:spLocks noGrp="1"/>
          </p:cNvSpPr>
          <p:nvPr>
            <p:ph type="title"/>
          </p:nvPr>
        </p:nvSpPr>
        <p:spPr/>
        <p:txBody>
          <a:bodyPr/>
          <a:lstStyle/>
          <a:p>
            <a:r>
              <a:rPr lang="en-US" dirty="0"/>
              <a:t>Global and Local</a:t>
            </a:r>
          </a:p>
        </p:txBody>
      </p:sp>
      <p:sp>
        <p:nvSpPr>
          <p:cNvPr id="3" name="Espace réservé du numéro de diapositive 2">
            <a:extLst>
              <a:ext uri="{FF2B5EF4-FFF2-40B4-BE49-F238E27FC236}">
                <a16:creationId xmlns="" xmlns:a16="http://schemas.microsoft.com/office/drawing/2014/main" id="{0AE5B55F-E0C6-43C8-95B9-5BCD8B11E0E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6" name="Espace réservé du contenu 5">
            <a:extLst>
              <a:ext uri="{FF2B5EF4-FFF2-40B4-BE49-F238E27FC236}">
                <a16:creationId xmlns="" xmlns:a16="http://schemas.microsoft.com/office/drawing/2014/main" id="{64BAC3AA-BE53-41B6-9FF7-30473FD1AE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3609" y="1152525"/>
            <a:ext cx="6499682" cy="3435350"/>
          </a:xfrm>
        </p:spPr>
      </p:pic>
    </p:spTree>
    <p:extLst>
      <p:ext uri="{BB962C8B-B14F-4D97-AF65-F5344CB8AC3E}">
        <p14:creationId xmlns:p14="http://schemas.microsoft.com/office/powerpoint/2010/main" val="26914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US" dirty="0" smtClean="0"/>
              <a:t>Global and Local: </a:t>
            </a:r>
            <a:r>
              <a:rPr lang="en-US" dirty="0" smtClean="0">
                <a:solidFill>
                  <a:schemeClr val="accent1"/>
                </a:solidFill>
              </a:rPr>
              <a:t>Russia</a:t>
            </a:r>
            <a:endParaRPr lang="en-US" dirty="0">
              <a:solidFill>
                <a:schemeClr val="accent1"/>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pic>
        <p:nvPicPr>
          <p:cNvPr id="17" name="Espace réservé du contenu 16">
            <a:extLst>
              <a:ext uri="{FF2B5EF4-FFF2-40B4-BE49-F238E27FC236}">
                <a16:creationId xmlns="" xmlns:a16="http://schemas.microsoft.com/office/drawing/2014/main" id="{FDDAE87C-2F6D-443B-BA86-7F496EE3B38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47664" y="1133036"/>
            <a:ext cx="5153761" cy="3435350"/>
          </a:xfrm>
        </p:spPr>
      </p:pic>
      <p:pic>
        <p:nvPicPr>
          <p:cNvPr id="23" name="Image 22">
            <a:extLst>
              <a:ext uri="{FF2B5EF4-FFF2-40B4-BE49-F238E27FC236}">
                <a16:creationId xmlns="" xmlns:a16="http://schemas.microsoft.com/office/drawing/2014/main" id="{E3EF50AE-4839-4E3A-8620-D33FBC4685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979" y="195486"/>
            <a:ext cx="2462762" cy="1431802"/>
          </a:xfrm>
          <a:prstGeom prst="rect">
            <a:avLst/>
          </a:prstGeom>
        </p:spPr>
      </p:pic>
      <p:sp>
        <p:nvSpPr>
          <p:cNvPr id="7" name="Espace réservé du numéro de diapositive 2">
            <a:extLst>
              <a:ext uri="{FF2B5EF4-FFF2-40B4-BE49-F238E27FC236}">
                <a16:creationId xmlns="" xmlns:a16="http://schemas.microsoft.com/office/drawing/2014/main" id="{3DFC665A-4FFE-4DF3-8221-A5B6B8339C3F}"/>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6103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C30E733-A71B-4656-B1F8-9E6CD4B89B18}"/>
              </a:ext>
            </a:extLst>
          </p:cNvPr>
          <p:cNvSpPr>
            <a:spLocks noGrp="1"/>
          </p:cNvSpPr>
          <p:nvPr>
            <p:ph type="title"/>
          </p:nvPr>
        </p:nvSpPr>
        <p:spPr/>
        <p:txBody>
          <a:bodyPr/>
          <a:lstStyle/>
          <a:p>
            <a:r>
              <a:rPr lang="en-US" dirty="0"/>
              <a:t>Global and Local</a:t>
            </a:r>
          </a:p>
        </p:txBody>
      </p:sp>
      <p:sp>
        <p:nvSpPr>
          <p:cNvPr id="3" name="Espace réservé du numéro de diapositive 2">
            <a:extLst>
              <a:ext uri="{FF2B5EF4-FFF2-40B4-BE49-F238E27FC236}">
                <a16:creationId xmlns="" xmlns:a16="http://schemas.microsoft.com/office/drawing/2014/main" id="{F6257832-1186-4B3B-8452-850E3F86000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6" name="Espace réservé du contenu 5">
            <a:extLst>
              <a:ext uri="{FF2B5EF4-FFF2-40B4-BE49-F238E27FC236}">
                <a16:creationId xmlns="" xmlns:a16="http://schemas.microsoft.com/office/drawing/2014/main" id="{3C2D42AA-B381-4E0C-9493-9335E79C990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67441" y="1152525"/>
            <a:ext cx="5152018" cy="3435350"/>
          </a:xfrm>
        </p:spPr>
      </p:pic>
    </p:spTree>
    <p:extLst>
      <p:ext uri="{BB962C8B-B14F-4D97-AF65-F5344CB8AC3E}">
        <p14:creationId xmlns:p14="http://schemas.microsoft.com/office/powerpoint/2010/main" val="2464523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A6A2EC47-D59D-4170-8C42-3A4441CA6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153" y="244159"/>
            <a:ext cx="4987695" cy="4655182"/>
          </a:xfrm>
          <a:prstGeom prst="rect">
            <a:avLst/>
          </a:prstGeom>
        </p:spPr>
      </p:pic>
      <p:pic>
        <p:nvPicPr>
          <p:cNvPr id="15" name="Image 14">
            <a:extLst>
              <a:ext uri="{FF2B5EF4-FFF2-40B4-BE49-F238E27FC236}">
                <a16:creationId xmlns="" xmlns:a16="http://schemas.microsoft.com/office/drawing/2014/main" id="{FA982C6B-B459-4F70-9B1E-FDEDA329F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846" y="3434924"/>
            <a:ext cx="494550" cy="318604"/>
          </a:xfrm>
          <a:prstGeom prst="rect">
            <a:avLst/>
          </a:prstGeom>
        </p:spPr>
      </p:pic>
      <p:pic>
        <p:nvPicPr>
          <p:cNvPr id="17" name="Image 16">
            <a:extLst>
              <a:ext uri="{FF2B5EF4-FFF2-40B4-BE49-F238E27FC236}">
                <a16:creationId xmlns="" xmlns:a16="http://schemas.microsoft.com/office/drawing/2014/main" id="{AD8CDD6F-37D1-4843-A541-547D043B8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9884" y="2687183"/>
            <a:ext cx="798889" cy="665741"/>
          </a:xfrm>
          <a:prstGeom prst="rect">
            <a:avLst/>
          </a:prstGeom>
        </p:spPr>
      </p:pic>
      <p:pic>
        <p:nvPicPr>
          <p:cNvPr id="19" name="Image 18">
            <a:extLst>
              <a:ext uri="{FF2B5EF4-FFF2-40B4-BE49-F238E27FC236}">
                <a16:creationId xmlns="" xmlns:a16="http://schemas.microsoft.com/office/drawing/2014/main" id="{CADC72F6-89EE-4353-B1D8-1BD739FB63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3156085"/>
            <a:ext cx="639152" cy="271878"/>
          </a:xfrm>
          <a:prstGeom prst="rect">
            <a:avLst/>
          </a:prstGeom>
        </p:spPr>
      </p:pic>
      <p:pic>
        <p:nvPicPr>
          <p:cNvPr id="21" name="Image 20">
            <a:extLst>
              <a:ext uri="{FF2B5EF4-FFF2-40B4-BE49-F238E27FC236}">
                <a16:creationId xmlns="" xmlns:a16="http://schemas.microsoft.com/office/drawing/2014/main" id="{B788AA6C-210C-49A1-BAB3-A028B615B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904" y="2889500"/>
            <a:ext cx="332870" cy="446998"/>
          </a:xfrm>
          <a:prstGeom prst="rect">
            <a:avLst/>
          </a:prstGeom>
        </p:spPr>
      </p:pic>
      <p:pic>
        <p:nvPicPr>
          <p:cNvPr id="9" name="Image 8">
            <a:extLst>
              <a:ext uri="{FF2B5EF4-FFF2-40B4-BE49-F238E27FC236}">
                <a16:creationId xmlns="" xmlns:a16="http://schemas.microsoft.com/office/drawing/2014/main" id="{8847FBB9-AA2D-45CD-952F-6B083D772B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854" y="2689959"/>
            <a:ext cx="720080" cy="862201"/>
          </a:xfrm>
          <a:prstGeom prst="rect">
            <a:avLst/>
          </a:prstGeom>
        </p:spPr>
      </p:pic>
      <p:pic>
        <p:nvPicPr>
          <p:cNvPr id="13" name="Image 12">
            <a:extLst>
              <a:ext uri="{FF2B5EF4-FFF2-40B4-BE49-F238E27FC236}">
                <a16:creationId xmlns="" xmlns:a16="http://schemas.microsoft.com/office/drawing/2014/main" id="{EFBEB7B8-1C52-4D9A-93A9-97E09B8971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4287" y="3976290"/>
            <a:ext cx="979590" cy="798889"/>
          </a:xfrm>
          <a:prstGeom prst="rect">
            <a:avLst/>
          </a:prstGeom>
        </p:spPr>
      </p:pic>
      <p:sp>
        <p:nvSpPr>
          <p:cNvPr id="7" name="Titre 6"/>
          <p:cNvSpPr>
            <a:spLocks noGrp="1"/>
          </p:cNvSpPr>
          <p:nvPr>
            <p:ph type="title"/>
          </p:nvPr>
        </p:nvSpPr>
        <p:spPr>
          <a:xfrm>
            <a:off x="360000" y="288000"/>
            <a:ext cx="8229600" cy="720000"/>
          </a:xfrm>
        </p:spPr>
        <p:txBody>
          <a:bodyPr/>
          <a:lstStyle/>
          <a:p>
            <a:r>
              <a:rPr lang="en-US" dirty="0" smtClean="0"/>
              <a:t>Global and Local: </a:t>
            </a:r>
            <a:r>
              <a:rPr lang="en-US" dirty="0" smtClean="0">
                <a:solidFill>
                  <a:schemeClr val="accent1"/>
                </a:solidFill>
              </a:rPr>
              <a:t>Europe</a:t>
            </a:r>
            <a:endParaRPr lang="en-US" dirty="0">
              <a:solidFill>
                <a:schemeClr val="accent1"/>
              </a:solidFill>
            </a:endParaRPr>
          </a:p>
        </p:txBody>
      </p:sp>
      <p:pic>
        <p:nvPicPr>
          <p:cNvPr id="4" name="Imag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grpSp>
        <p:nvGrpSpPr>
          <p:cNvPr id="12" name="Groupe 11">
            <a:extLst>
              <a:ext uri="{FF2B5EF4-FFF2-40B4-BE49-F238E27FC236}">
                <a16:creationId xmlns="" xmlns:a16="http://schemas.microsoft.com/office/drawing/2014/main" id="{DD426AFA-FE24-4CD9-9FB2-540A47515AD9}"/>
              </a:ext>
            </a:extLst>
          </p:cNvPr>
          <p:cNvGrpSpPr/>
          <p:nvPr/>
        </p:nvGrpSpPr>
        <p:grpSpPr>
          <a:xfrm>
            <a:off x="5309828" y="402032"/>
            <a:ext cx="2885811" cy="2586069"/>
            <a:chOff x="5309828" y="402032"/>
            <a:chExt cx="2885811" cy="2586069"/>
          </a:xfrm>
        </p:grpSpPr>
        <p:pic>
          <p:nvPicPr>
            <p:cNvPr id="14" name="Image 13">
              <a:extLst>
                <a:ext uri="{FF2B5EF4-FFF2-40B4-BE49-F238E27FC236}">
                  <a16:creationId xmlns="" xmlns:a16="http://schemas.microsoft.com/office/drawing/2014/main" id="{40703D9D-3452-496E-A2B3-1BB476EA85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7946" y="402032"/>
              <a:ext cx="997693" cy="934506"/>
            </a:xfrm>
            <a:prstGeom prst="rect">
              <a:avLst/>
            </a:prstGeom>
          </p:spPr>
        </p:pic>
        <p:cxnSp>
          <p:nvCxnSpPr>
            <p:cNvPr id="16" name="Connecteur droit avec flèche 15">
              <a:extLst>
                <a:ext uri="{FF2B5EF4-FFF2-40B4-BE49-F238E27FC236}">
                  <a16:creationId xmlns="" xmlns:a16="http://schemas.microsoft.com/office/drawing/2014/main" id="{C61283CE-EC2E-40F6-98E8-713BD5BCB008}"/>
                </a:ext>
              </a:extLst>
            </p:cNvPr>
            <p:cNvCxnSpPr>
              <a:cxnSpLocks/>
              <a:stCxn id="14" idx="1"/>
            </p:cNvCxnSpPr>
            <p:nvPr/>
          </p:nvCxnSpPr>
          <p:spPr>
            <a:xfrm flipH="1">
              <a:off x="5309828" y="869285"/>
              <a:ext cx="1888118" cy="21188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18" name="Groupe 17">
            <a:extLst>
              <a:ext uri="{FF2B5EF4-FFF2-40B4-BE49-F238E27FC236}">
                <a16:creationId xmlns="" xmlns:a16="http://schemas.microsoft.com/office/drawing/2014/main" id="{49EA4027-7528-484C-8D40-5D7D759F3539}"/>
              </a:ext>
            </a:extLst>
          </p:cNvPr>
          <p:cNvGrpSpPr/>
          <p:nvPr/>
        </p:nvGrpSpPr>
        <p:grpSpPr>
          <a:xfrm>
            <a:off x="5032514" y="1786122"/>
            <a:ext cx="3355217" cy="1538271"/>
            <a:chOff x="87208" y="2053182"/>
            <a:chExt cx="3355217" cy="1538271"/>
          </a:xfrm>
        </p:grpSpPr>
        <p:pic>
          <p:nvPicPr>
            <p:cNvPr id="20" name="Image 19">
              <a:extLst>
                <a:ext uri="{FF2B5EF4-FFF2-40B4-BE49-F238E27FC236}">
                  <a16:creationId xmlns="" xmlns:a16="http://schemas.microsoft.com/office/drawing/2014/main" id="{7391ACF4-3DD3-4E77-8F6C-2C9553FBCF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62508" y="2053182"/>
              <a:ext cx="1179917" cy="785628"/>
            </a:xfrm>
            <a:prstGeom prst="rect">
              <a:avLst/>
            </a:prstGeom>
          </p:spPr>
        </p:pic>
        <p:cxnSp>
          <p:nvCxnSpPr>
            <p:cNvPr id="22" name="Connecteur droit avec flèche 21">
              <a:extLst>
                <a:ext uri="{FF2B5EF4-FFF2-40B4-BE49-F238E27FC236}">
                  <a16:creationId xmlns="" xmlns:a16="http://schemas.microsoft.com/office/drawing/2014/main" id="{12B9C9CE-7BA7-468C-8F7B-F93642305E62}"/>
                </a:ext>
              </a:extLst>
            </p:cNvPr>
            <p:cNvCxnSpPr>
              <a:cxnSpLocks/>
              <a:stCxn id="20" idx="1"/>
            </p:cNvCxnSpPr>
            <p:nvPr/>
          </p:nvCxnSpPr>
          <p:spPr>
            <a:xfrm flipH="1">
              <a:off x="87208" y="2445996"/>
              <a:ext cx="2175300" cy="11454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23" name="Groupe 22">
            <a:extLst>
              <a:ext uri="{FF2B5EF4-FFF2-40B4-BE49-F238E27FC236}">
                <a16:creationId xmlns="" xmlns:a16="http://schemas.microsoft.com/office/drawing/2014/main" id="{3258E3D5-9005-40DD-A51A-16EEBE383933}"/>
              </a:ext>
            </a:extLst>
          </p:cNvPr>
          <p:cNvGrpSpPr/>
          <p:nvPr/>
        </p:nvGrpSpPr>
        <p:grpSpPr>
          <a:xfrm>
            <a:off x="5423916" y="3095929"/>
            <a:ext cx="2941439" cy="839003"/>
            <a:chOff x="5423916" y="3095929"/>
            <a:chExt cx="2941439" cy="839003"/>
          </a:xfrm>
        </p:grpSpPr>
        <p:pic>
          <p:nvPicPr>
            <p:cNvPr id="24" name="Image 23">
              <a:extLst>
                <a:ext uri="{FF2B5EF4-FFF2-40B4-BE49-F238E27FC236}">
                  <a16:creationId xmlns="" xmlns:a16="http://schemas.microsoft.com/office/drawing/2014/main" id="{9F67B237-C59E-4B33-A58B-782E3D1D255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719" t="3624" r="6688" b="5842"/>
            <a:stretch/>
          </p:blipFill>
          <p:spPr>
            <a:xfrm>
              <a:off x="7227708" y="3095929"/>
              <a:ext cx="1137647" cy="839003"/>
            </a:xfrm>
            <a:prstGeom prst="rect">
              <a:avLst/>
            </a:prstGeom>
          </p:spPr>
        </p:pic>
        <p:cxnSp>
          <p:nvCxnSpPr>
            <p:cNvPr id="25" name="Connecteur droit avec flèche 24">
              <a:extLst>
                <a:ext uri="{FF2B5EF4-FFF2-40B4-BE49-F238E27FC236}">
                  <a16:creationId xmlns="" xmlns:a16="http://schemas.microsoft.com/office/drawing/2014/main" id="{8C6A1DC3-57FD-4FD7-B6C6-D6B592A3D378}"/>
                </a:ext>
              </a:extLst>
            </p:cNvPr>
            <p:cNvCxnSpPr>
              <a:cxnSpLocks/>
              <a:stCxn id="24" idx="1"/>
            </p:cNvCxnSpPr>
            <p:nvPr/>
          </p:nvCxnSpPr>
          <p:spPr>
            <a:xfrm flipH="1">
              <a:off x="5423916" y="3515431"/>
              <a:ext cx="1803792" cy="787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10" name="Groupe 9">
            <a:extLst>
              <a:ext uri="{FF2B5EF4-FFF2-40B4-BE49-F238E27FC236}">
                <a16:creationId xmlns="" xmlns:a16="http://schemas.microsoft.com/office/drawing/2014/main" id="{1248C4A1-D16E-4286-9A48-B2700D85C6AD}"/>
              </a:ext>
            </a:extLst>
          </p:cNvPr>
          <p:cNvGrpSpPr/>
          <p:nvPr/>
        </p:nvGrpSpPr>
        <p:grpSpPr>
          <a:xfrm>
            <a:off x="535066" y="1050015"/>
            <a:ext cx="3719195" cy="1970038"/>
            <a:chOff x="535066" y="1050015"/>
            <a:chExt cx="3719195" cy="1970038"/>
          </a:xfrm>
        </p:grpSpPr>
        <p:pic>
          <p:nvPicPr>
            <p:cNvPr id="26" name="Image 25">
              <a:extLst>
                <a:ext uri="{FF2B5EF4-FFF2-40B4-BE49-F238E27FC236}">
                  <a16:creationId xmlns="" xmlns:a16="http://schemas.microsoft.com/office/drawing/2014/main" id="{416B93FA-3D0F-4621-9442-2A7C895CA3A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688" t="5738" r="6688" b="6822"/>
            <a:stretch/>
          </p:blipFill>
          <p:spPr>
            <a:xfrm>
              <a:off x="535066" y="1050015"/>
              <a:ext cx="1284492" cy="486220"/>
            </a:xfrm>
            <a:prstGeom prst="rect">
              <a:avLst/>
            </a:prstGeom>
          </p:spPr>
        </p:pic>
        <p:cxnSp>
          <p:nvCxnSpPr>
            <p:cNvPr id="3" name="Connecteur droit avec flèche 2">
              <a:extLst>
                <a:ext uri="{FF2B5EF4-FFF2-40B4-BE49-F238E27FC236}">
                  <a16:creationId xmlns="" xmlns:a16="http://schemas.microsoft.com/office/drawing/2014/main" id="{74F24F4A-0AE6-4C75-805B-AF3FE88189D9}"/>
                </a:ext>
              </a:extLst>
            </p:cNvPr>
            <p:cNvCxnSpPr>
              <a:cxnSpLocks/>
              <a:stCxn id="26" idx="3"/>
            </p:cNvCxnSpPr>
            <p:nvPr/>
          </p:nvCxnSpPr>
          <p:spPr>
            <a:xfrm>
              <a:off x="1819558" y="1293125"/>
              <a:ext cx="2434703" cy="17269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1" name="Groupe 30">
            <a:extLst>
              <a:ext uri="{FF2B5EF4-FFF2-40B4-BE49-F238E27FC236}">
                <a16:creationId xmlns="" xmlns:a16="http://schemas.microsoft.com/office/drawing/2014/main" id="{9FEF57CB-57D1-4392-B9B0-66D5F54B68A3}"/>
              </a:ext>
            </a:extLst>
          </p:cNvPr>
          <p:cNvGrpSpPr/>
          <p:nvPr/>
        </p:nvGrpSpPr>
        <p:grpSpPr>
          <a:xfrm>
            <a:off x="485216" y="2070054"/>
            <a:ext cx="3969200" cy="1147824"/>
            <a:chOff x="485216" y="2070054"/>
            <a:chExt cx="3969200" cy="1147824"/>
          </a:xfrm>
        </p:grpSpPr>
        <p:pic>
          <p:nvPicPr>
            <p:cNvPr id="27" name="Image 26">
              <a:extLst>
                <a:ext uri="{FF2B5EF4-FFF2-40B4-BE49-F238E27FC236}">
                  <a16:creationId xmlns="" xmlns:a16="http://schemas.microsoft.com/office/drawing/2014/main" id="{58597B71-65B2-4EC4-8A1A-4E59B7723CE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5216" y="2070054"/>
              <a:ext cx="1363987" cy="562644"/>
            </a:xfrm>
            <a:prstGeom prst="rect">
              <a:avLst/>
            </a:prstGeom>
          </p:spPr>
        </p:pic>
        <p:cxnSp>
          <p:nvCxnSpPr>
            <p:cNvPr id="29" name="Connecteur droit avec flèche 28">
              <a:extLst>
                <a:ext uri="{FF2B5EF4-FFF2-40B4-BE49-F238E27FC236}">
                  <a16:creationId xmlns="" xmlns:a16="http://schemas.microsoft.com/office/drawing/2014/main" id="{01FAFF59-851B-413A-BE7F-20DE8831C6E8}"/>
                </a:ext>
              </a:extLst>
            </p:cNvPr>
            <p:cNvCxnSpPr>
              <a:cxnSpLocks/>
              <a:stCxn id="27" idx="3"/>
            </p:cNvCxnSpPr>
            <p:nvPr/>
          </p:nvCxnSpPr>
          <p:spPr>
            <a:xfrm>
              <a:off x="1849203" y="2351376"/>
              <a:ext cx="2605213" cy="8665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grpSp>
        <p:nvGrpSpPr>
          <p:cNvPr id="34" name="Groupe 33">
            <a:extLst>
              <a:ext uri="{FF2B5EF4-FFF2-40B4-BE49-F238E27FC236}">
                <a16:creationId xmlns="" xmlns:a16="http://schemas.microsoft.com/office/drawing/2014/main" id="{8CF0838D-36EF-49F1-B30A-4BBBE3543CF2}"/>
              </a:ext>
            </a:extLst>
          </p:cNvPr>
          <p:cNvGrpSpPr/>
          <p:nvPr/>
        </p:nvGrpSpPr>
        <p:grpSpPr>
          <a:xfrm>
            <a:off x="671308" y="3023046"/>
            <a:ext cx="2849351" cy="1171991"/>
            <a:chOff x="671308" y="3059622"/>
            <a:chExt cx="2849351" cy="1171991"/>
          </a:xfrm>
        </p:grpSpPr>
        <p:pic>
          <p:nvPicPr>
            <p:cNvPr id="28" name="Image 27">
              <a:extLst>
                <a:ext uri="{FF2B5EF4-FFF2-40B4-BE49-F238E27FC236}">
                  <a16:creationId xmlns="" xmlns:a16="http://schemas.microsoft.com/office/drawing/2014/main" id="{3B0B1356-057E-4ECB-9F84-3690755307A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688" t="6837" r="6688" b="6061"/>
            <a:stretch/>
          </p:blipFill>
          <p:spPr>
            <a:xfrm>
              <a:off x="671308" y="3059622"/>
              <a:ext cx="988220" cy="780858"/>
            </a:xfrm>
            <a:prstGeom prst="rect">
              <a:avLst/>
            </a:prstGeom>
          </p:spPr>
        </p:pic>
        <p:cxnSp>
          <p:nvCxnSpPr>
            <p:cNvPr id="32" name="Connecteur droit avec flèche 31">
              <a:extLst>
                <a:ext uri="{FF2B5EF4-FFF2-40B4-BE49-F238E27FC236}">
                  <a16:creationId xmlns="" xmlns:a16="http://schemas.microsoft.com/office/drawing/2014/main" id="{F40C1030-5574-49E4-B94A-43649BC77576}"/>
                </a:ext>
              </a:extLst>
            </p:cNvPr>
            <p:cNvCxnSpPr>
              <a:cxnSpLocks/>
              <a:stCxn id="28" idx="3"/>
            </p:cNvCxnSpPr>
            <p:nvPr/>
          </p:nvCxnSpPr>
          <p:spPr>
            <a:xfrm>
              <a:off x="1659528" y="3450051"/>
              <a:ext cx="1861131" cy="7815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sp>
        <p:nvSpPr>
          <p:cNvPr id="30" name="Espace réservé du numéro de diapositive 2">
            <a:extLst>
              <a:ext uri="{FF2B5EF4-FFF2-40B4-BE49-F238E27FC236}">
                <a16:creationId xmlns="" xmlns:a16="http://schemas.microsoft.com/office/drawing/2014/main" id="{25FF8456-96CA-4160-98AB-944D5E8409C2}"/>
              </a:ext>
            </a:extLst>
          </p:cNvPr>
          <p:cNvSpPr>
            <a:spLocks noGrp="1"/>
          </p:cNvSpPr>
          <p:nvPr>
            <p:ph type="sldNum" sz="quarter" idx="12"/>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6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154" y="34725"/>
            <a:ext cx="914679" cy="914678"/>
          </a:xfrm>
          <a:prstGeom prst="rect">
            <a:avLst/>
          </a:prstGeom>
          <a:effectLst>
            <a:outerShdw blurRad="50800" dist="76200" dir="2700000" algn="tl" rotWithShape="0">
              <a:prstClr val="black">
                <a:alpha val="40000"/>
              </a:prstClr>
            </a:outerShdw>
          </a:effectLst>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599" y="1214895"/>
            <a:ext cx="948304" cy="710826"/>
          </a:xfrm>
          <a:prstGeom prst="rect">
            <a:avLst/>
          </a:prstGeom>
          <a:effectLst>
            <a:outerShdw blurRad="50800" dist="76200" dir="2700000" algn="tl" rotWithShape="0">
              <a:prstClr val="black">
                <a:alpha val="40000"/>
              </a:prstClr>
            </a:outerShdw>
          </a:effectLst>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4138" y="3059856"/>
            <a:ext cx="659730" cy="752382"/>
          </a:xfrm>
          <a:prstGeom prst="rect">
            <a:avLst/>
          </a:prstGeom>
          <a:effectLst>
            <a:outerShdw blurRad="50800" dist="76200" dir="2700000" algn="tl" rotWithShape="0">
              <a:prstClr val="black">
                <a:alpha val="40000"/>
              </a:prstClr>
            </a:outerShdw>
          </a:effectLst>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1161" y="2974646"/>
            <a:ext cx="1292472" cy="837591"/>
          </a:xfrm>
          <a:prstGeom prst="rect">
            <a:avLst/>
          </a:prstGeom>
          <a:effectLst>
            <a:outerShdw blurRad="50800" dist="76200" dir="2700000" algn="tl" rotWithShape="0">
              <a:prstClr val="black">
                <a:alpha val="40000"/>
              </a:prstClr>
            </a:outerShdw>
          </a:effectLst>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3563" y="883615"/>
            <a:ext cx="965362" cy="811502"/>
          </a:xfrm>
          <a:prstGeom prst="rect">
            <a:avLst/>
          </a:prstGeom>
          <a:effectLst>
            <a:outerShdw blurRad="50800" dist="76200" dir="2700000" algn="tl" rotWithShape="0">
              <a:prstClr val="black">
                <a:alpha val="40000"/>
              </a:prstClr>
            </a:outerShdw>
          </a:effectLst>
        </p:spPr>
      </p:pic>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3613" y="4110377"/>
            <a:ext cx="775820" cy="590272"/>
          </a:xfrm>
          <a:prstGeom prst="rect">
            <a:avLst/>
          </a:prstGeom>
          <a:effectLst>
            <a:outerShdw blurRad="50800" dist="76200" dir="2700000" algn="tl" rotWithShape="0">
              <a:prstClr val="black">
                <a:alpha val="40000"/>
              </a:prstClr>
            </a:outerShdw>
          </a:effectLst>
        </p:spPr>
      </p:pic>
      <p:pic>
        <p:nvPicPr>
          <p:cNvPr id="10" name="Imag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6702" y="1719430"/>
            <a:ext cx="1077625" cy="871581"/>
          </a:xfrm>
          <a:prstGeom prst="rect">
            <a:avLst/>
          </a:prstGeom>
          <a:effectLst>
            <a:outerShdw blurRad="50800" dist="76200" dir="2700000" algn="tl" rotWithShape="0">
              <a:prstClr val="black">
                <a:alpha val="40000"/>
              </a:prstClr>
            </a:outerShdw>
          </a:effectLst>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162822">
            <a:off x="5253445" y="413759"/>
            <a:ext cx="881927" cy="789406"/>
          </a:xfrm>
          <a:prstGeom prst="rect">
            <a:avLst/>
          </a:prstGeom>
          <a:effectLst>
            <a:outerShdw blurRad="50800" dist="76200" dir="2700000" algn="tl" rotWithShape="0">
              <a:prstClr val="black">
                <a:alpha val="40000"/>
              </a:prstClr>
            </a:outerShdw>
          </a:effectLst>
        </p:spPr>
      </p:pic>
      <p:pic>
        <p:nvPicPr>
          <p:cNvPr id="13" name="Imag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7996" y="1631964"/>
            <a:ext cx="671932" cy="717955"/>
          </a:xfrm>
          <a:prstGeom prst="rect">
            <a:avLst/>
          </a:prstGeom>
          <a:effectLst>
            <a:outerShdw blurRad="50800" dist="76200" dir="2700000" algn="tl" rotWithShape="0">
              <a:prstClr val="black">
                <a:alpha val="40000"/>
              </a:prstClr>
            </a:outerShdw>
          </a:effectLst>
        </p:spPr>
      </p:pic>
      <p:pic>
        <p:nvPicPr>
          <p:cNvPr id="14" name="Imag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4834" y="3578568"/>
            <a:ext cx="745085" cy="814424"/>
          </a:xfrm>
          <a:prstGeom prst="rect">
            <a:avLst/>
          </a:prstGeom>
          <a:effectLst>
            <a:outerShdw blurRad="50800" dist="76200" dir="2700000" algn="tl" rotWithShape="0">
              <a:prstClr val="black">
                <a:alpha val="40000"/>
              </a:prstClr>
            </a:outerShdw>
          </a:effectLst>
        </p:spPr>
      </p:pic>
      <p:pic>
        <p:nvPicPr>
          <p:cNvPr id="15" name="Imag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3637" y="3690465"/>
            <a:ext cx="884068" cy="768884"/>
          </a:xfrm>
          <a:prstGeom prst="rect">
            <a:avLst/>
          </a:prstGeom>
          <a:effectLst>
            <a:outerShdw blurRad="50800" dist="76200" dir="2700000" algn="tl" rotWithShape="0">
              <a:prstClr val="black">
                <a:alpha val="40000"/>
              </a:prstClr>
            </a:outerShdw>
          </a:effectLst>
        </p:spPr>
      </p:pic>
      <p:pic>
        <p:nvPicPr>
          <p:cNvPr id="5" name="Imag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1935" y="2457287"/>
            <a:ext cx="1229035" cy="954529"/>
          </a:xfrm>
          <a:prstGeom prst="rect">
            <a:avLst/>
          </a:prstGeom>
          <a:effectLst>
            <a:outerShdw blurRad="50800" dist="76200" dir="2700000" algn="tl" rotWithShape="0">
              <a:prstClr val="black">
                <a:alpha val="40000"/>
              </a:prstClr>
            </a:outerShdw>
          </a:effectLst>
        </p:spPr>
      </p:pic>
      <p:pic>
        <p:nvPicPr>
          <p:cNvPr id="17" name="Imag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21696" y="2127606"/>
            <a:ext cx="992097" cy="839337"/>
          </a:xfrm>
          <a:prstGeom prst="rect">
            <a:avLst/>
          </a:prstGeom>
          <a:effectLst>
            <a:outerShdw blurRad="50800" dist="76200" dir="2700000" algn="tl" rotWithShape="0">
              <a:prstClr val="black">
                <a:alpha val="40000"/>
              </a:prstClr>
            </a:outerShdw>
          </a:effectLst>
        </p:spPr>
      </p:pic>
      <p:pic>
        <p:nvPicPr>
          <p:cNvPr id="18" name="Imag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8091" y="4178516"/>
            <a:ext cx="875522" cy="718225"/>
          </a:xfrm>
          <a:prstGeom prst="rect">
            <a:avLst/>
          </a:prstGeom>
          <a:effectLst>
            <a:outerShdw blurRad="50800" dist="50800" dir="2700000" algn="ctr" rotWithShape="0">
              <a:schemeClr val="tx1">
                <a:alpha val="40000"/>
              </a:schemeClr>
            </a:outerShdw>
          </a:effectLst>
        </p:spPr>
      </p:pic>
      <p:sp>
        <p:nvSpPr>
          <p:cNvPr id="22" name="Rectangle 21"/>
          <p:cNvSpPr/>
          <p:nvPr/>
        </p:nvSpPr>
        <p:spPr>
          <a:xfrm>
            <a:off x="451412" y="926253"/>
            <a:ext cx="1817225" cy="923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 xmlns:a16="http://schemas.microsoft.com/office/drawing/2014/main" id="{FF68222E-A032-4B81-80A7-F02CE6A0C775}"/>
              </a:ext>
            </a:extLst>
          </p:cNvPr>
          <p:cNvPicPr>
            <a:picLocks noChangeAspect="1"/>
          </p:cNvPicPr>
          <p:nvPr/>
        </p:nvPicPr>
        <p:blipFill>
          <a:blip r:embed="rId18"/>
          <a:stretch>
            <a:fillRect/>
          </a:stretch>
        </p:blipFill>
        <p:spPr>
          <a:xfrm>
            <a:off x="3542928" y="2073903"/>
            <a:ext cx="1357189" cy="582809"/>
          </a:xfrm>
          <a:prstGeom prst="rect">
            <a:avLst/>
          </a:prstGeom>
        </p:spPr>
      </p:pic>
      <p:sp>
        <p:nvSpPr>
          <p:cNvPr id="20" name="ZoneTexte 19">
            <a:extLst>
              <a:ext uri="{FF2B5EF4-FFF2-40B4-BE49-F238E27FC236}">
                <a16:creationId xmlns="" xmlns:a16="http://schemas.microsoft.com/office/drawing/2014/main" id="{926281F2-5264-44E7-8FAF-6A24C850558C}"/>
              </a:ext>
            </a:extLst>
          </p:cNvPr>
          <p:cNvSpPr txBox="1"/>
          <p:nvPr/>
        </p:nvSpPr>
        <p:spPr>
          <a:xfrm>
            <a:off x="122605" y="-73543"/>
            <a:ext cx="42920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dirty="0" smtClean="0">
                <a:ln>
                  <a:noFill/>
                </a:ln>
                <a:solidFill>
                  <a:prstClr val="white"/>
                </a:solidFill>
                <a:effectLst/>
                <a:uLnTx/>
                <a:uFillTx/>
                <a:latin typeface="Calibri" panose="020F0502020204030204"/>
                <a:ea typeface="+mn-ea"/>
                <a:cs typeface="+mn-cs"/>
              </a:rPr>
              <a:t>A portfolio rich in local brands</a:t>
            </a:r>
            <a:endParaRPr kumimoji="0" lang="en-US" sz="3000" b="1" i="0" u="none" strike="noStrike" kern="1200" cap="none" spc="0" normalizeH="0" baseline="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48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D561242-5822-44A1-8746-5E8D31BC0E3A}"/>
              </a:ext>
            </a:extLst>
          </p:cNvPr>
          <p:cNvSpPr>
            <a:spLocks noGrp="1"/>
          </p:cNvSpPr>
          <p:nvPr>
            <p:ph type="title"/>
          </p:nvPr>
        </p:nvSpPr>
        <p:spPr/>
        <p:txBody>
          <a:bodyPr/>
          <a:lstStyle/>
          <a:p>
            <a:r>
              <a:rPr lang="en-US" dirty="0"/>
              <a:t>Global and Local</a:t>
            </a:r>
          </a:p>
        </p:txBody>
      </p:sp>
      <p:sp>
        <p:nvSpPr>
          <p:cNvPr id="3" name="Espace réservé du numéro de diapositive 2">
            <a:extLst>
              <a:ext uri="{FF2B5EF4-FFF2-40B4-BE49-F238E27FC236}">
                <a16:creationId xmlns="" xmlns:a16="http://schemas.microsoft.com/office/drawing/2014/main" id="{8211B655-5584-4C7F-9B4D-863AF4C2FAC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10" name="Espace réservé du contenu 9">
            <a:extLst>
              <a:ext uri="{FF2B5EF4-FFF2-40B4-BE49-F238E27FC236}">
                <a16:creationId xmlns="" xmlns:a16="http://schemas.microsoft.com/office/drawing/2014/main" id="{6C009013-1148-4C63-8150-991F998C91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0408" y="1152525"/>
            <a:ext cx="6086083" cy="3435350"/>
          </a:xfrm>
        </p:spPr>
      </p:pic>
    </p:spTree>
    <p:extLst>
      <p:ext uri="{BB962C8B-B14F-4D97-AF65-F5344CB8AC3E}">
        <p14:creationId xmlns:p14="http://schemas.microsoft.com/office/powerpoint/2010/main" val="2657055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 xmlns:a16="http://schemas.microsoft.com/office/drawing/2014/main" id="{E972E2BB-4BFB-4BDD-9201-25AA53DB73CA}"/>
              </a:ext>
            </a:extLst>
          </p:cNvPr>
          <p:cNvSpPr>
            <a:spLocks noGrp="1"/>
          </p:cNvSpPr>
          <p:nvPr>
            <p:ph type="title"/>
          </p:nvPr>
        </p:nvSpPr>
        <p:spPr/>
        <p:txBody>
          <a:bodyPr/>
          <a:lstStyle/>
          <a:p>
            <a:r>
              <a:rPr lang="en-US" dirty="0" smtClean="0"/>
              <a:t>Global and Local</a:t>
            </a:r>
            <a:endParaRPr lang="en-US" dirty="0">
              <a:solidFill>
                <a:schemeClr val="accent1"/>
              </a:solidFill>
            </a:endParaRPr>
          </a:p>
        </p:txBody>
      </p:sp>
      <p:sp>
        <p:nvSpPr>
          <p:cNvPr id="4" name="Espace réservé du numéro de diapositive 3">
            <a:extLst>
              <a:ext uri="{FF2B5EF4-FFF2-40B4-BE49-F238E27FC236}">
                <a16:creationId xmlns="" xmlns:a16="http://schemas.microsoft.com/office/drawing/2014/main" id="{69C1989C-BC8F-40F0-8966-66C20F3F61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33" name="Image 32">
            <a:extLst>
              <a:ext uri="{FF2B5EF4-FFF2-40B4-BE49-F238E27FC236}">
                <a16:creationId xmlns="" xmlns:a16="http://schemas.microsoft.com/office/drawing/2014/main" id="{1865B1EA-2520-49DB-8E6C-5F9DD10B2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9508" y="1041076"/>
            <a:ext cx="1459268" cy="1648841"/>
          </a:xfrm>
          <a:prstGeom prst="rect">
            <a:avLst/>
          </a:prstGeom>
        </p:spPr>
      </p:pic>
      <p:pic>
        <p:nvPicPr>
          <p:cNvPr id="35" name="Image 34">
            <a:extLst>
              <a:ext uri="{FF2B5EF4-FFF2-40B4-BE49-F238E27FC236}">
                <a16:creationId xmlns="" xmlns:a16="http://schemas.microsoft.com/office/drawing/2014/main" id="{F87BCB78-2B0E-40D6-AE24-505F5090AE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2968832"/>
            <a:ext cx="1586647" cy="1641040"/>
          </a:xfrm>
          <a:prstGeom prst="rect">
            <a:avLst/>
          </a:prstGeom>
        </p:spPr>
      </p:pic>
      <p:pic>
        <p:nvPicPr>
          <p:cNvPr id="37" name="Image 36">
            <a:extLst>
              <a:ext uri="{FF2B5EF4-FFF2-40B4-BE49-F238E27FC236}">
                <a16:creationId xmlns="" xmlns:a16="http://schemas.microsoft.com/office/drawing/2014/main" id="{F9E69E03-DC71-44E2-A0EF-90C8430C6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3" y="2728559"/>
            <a:ext cx="2153219" cy="2038703"/>
          </a:xfrm>
          <a:prstGeom prst="rect">
            <a:avLst/>
          </a:prstGeom>
        </p:spPr>
      </p:pic>
      <p:pic>
        <p:nvPicPr>
          <p:cNvPr id="39" name="Image 38">
            <a:extLst>
              <a:ext uri="{FF2B5EF4-FFF2-40B4-BE49-F238E27FC236}">
                <a16:creationId xmlns="" xmlns:a16="http://schemas.microsoft.com/office/drawing/2014/main" id="{84276746-94E7-4444-B397-0A562E8671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6792" y="2722993"/>
            <a:ext cx="1886879" cy="1886879"/>
          </a:xfrm>
          <a:prstGeom prst="rect">
            <a:avLst/>
          </a:prstGeom>
        </p:spPr>
      </p:pic>
      <p:pic>
        <p:nvPicPr>
          <p:cNvPr id="41" name="Image 40">
            <a:extLst>
              <a:ext uri="{FF2B5EF4-FFF2-40B4-BE49-F238E27FC236}">
                <a16:creationId xmlns="" xmlns:a16="http://schemas.microsoft.com/office/drawing/2014/main" id="{DD67A5B3-257B-42AF-8EE9-93D185A54E9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899" t="5324" r="26392" b="4077"/>
          <a:stretch/>
        </p:blipFill>
        <p:spPr>
          <a:xfrm>
            <a:off x="6660232" y="1005734"/>
            <a:ext cx="1469751" cy="1684183"/>
          </a:xfrm>
          <a:prstGeom prst="rect">
            <a:avLst/>
          </a:prstGeom>
        </p:spPr>
      </p:pic>
      <p:pic>
        <p:nvPicPr>
          <p:cNvPr id="51" name="Image 50">
            <a:extLst>
              <a:ext uri="{FF2B5EF4-FFF2-40B4-BE49-F238E27FC236}">
                <a16:creationId xmlns="" xmlns:a16="http://schemas.microsoft.com/office/drawing/2014/main" id="{4F1D72F0-1268-40DB-8E43-AB92BB8064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76" r="19432"/>
          <a:stretch/>
        </p:blipFill>
        <p:spPr>
          <a:xfrm>
            <a:off x="1560497" y="956750"/>
            <a:ext cx="1785571" cy="1766243"/>
          </a:xfrm>
          <a:prstGeom prst="rect">
            <a:avLst/>
          </a:prstGeom>
        </p:spPr>
      </p:pic>
    </p:spTree>
    <p:extLst>
      <p:ext uri="{BB962C8B-B14F-4D97-AF65-F5344CB8AC3E}">
        <p14:creationId xmlns:p14="http://schemas.microsoft.com/office/powerpoint/2010/main" val="4282685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au 38">
            <a:extLst>
              <a:ext uri="{FF2B5EF4-FFF2-40B4-BE49-F238E27FC236}">
                <a16:creationId xmlns="" xmlns:a16="http://schemas.microsoft.com/office/drawing/2014/main" id="{8A7F9F8B-CBE0-4BA9-8B79-4E0BEEAB9649}"/>
              </a:ext>
            </a:extLst>
          </p:cNvPr>
          <p:cNvGraphicFramePr>
            <a:graphicFrameLocks noGrp="1"/>
          </p:cNvGraphicFramePr>
          <p:nvPr>
            <p:extLst>
              <p:ext uri="{D42A27DB-BD31-4B8C-83A1-F6EECF244321}">
                <p14:modId xmlns:p14="http://schemas.microsoft.com/office/powerpoint/2010/main" val="2691438538"/>
              </p:ext>
            </p:extLst>
          </p:nvPr>
        </p:nvGraphicFramePr>
        <p:xfrm>
          <a:off x="251520" y="4098079"/>
          <a:ext cx="8794012" cy="633911"/>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633911">
                <a:tc>
                  <a:txBody>
                    <a:bodyPr/>
                    <a:lstStyle/>
                    <a:p>
                      <a:r>
                        <a:rPr lang="en-US" b="1" noProof="0" dirty="0" smtClean="0">
                          <a:solidFill>
                            <a:srgbClr val="004C62"/>
                          </a:solidFill>
                        </a:rPr>
                        <a:t>Warm cheeses</a:t>
                      </a:r>
                      <a:endParaRPr lang="en-US" b="1" noProof="0" dirty="0">
                        <a:solidFill>
                          <a:srgbClr val="004C62"/>
                        </a:solidFill>
                      </a:endParaRPr>
                    </a:p>
                  </a:txBody>
                  <a:tcPr anchor="ctr"/>
                </a:tc>
                <a:tc>
                  <a:txBody>
                    <a:bodyPr/>
                    <a:lstStyle/>
                    <a:p>
                      <a:r>
                        <a:rPr lang="fr-FR" b="1" dirty="0">
                          <a:solidFill>
                            <a:srgbClr val="004C62"/>
                          </a:solidFill>
                        </a:rPr>
                        <a:t>Leader</a:t>
                      </a: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639717954"/>
                  </a:ext>
                </a:extLst>
              </a:tr>
            </a:tbl>
          </a:graphicData>
        </a:graphic>
      </p:graphicFrame>
      <p:graphicFrame>
        <p:nvGraphicFramePr>
          <p:cNvPr id="48" name="Tableau 47">
            <a:extLst>
              <a:ext uri="{FF2B5EF4-FFF2-40B4-BE49-F238E27FC236}">
                <a16:creationId xmlns="" xmlns:a16="http://schemas.microsoft.com/office/drawing/2014/main" id="{C1B671F6-DB3D-40B1-A85A-81D0900208F0}"/>
              </a:ext>
            </a:extLst>
          </p:cNvPr>
          <p:cNvGraphicFramePr>
            <a:graphicFrameLocks noGrp="1"/>
          </p:cNvGraphicFramePr>
          <p:nvPr>
            <p:extLst>
              <p:ext uri="{D42A27DB-BD31-4B8C-83A1-F6EECF244321}">
                <p14:modId xmlns:p14="http://schemas.microsoft.com/office/powerpoint/2010/main" val="3506406012"/>
              </p:ext>
            </p:extLst>
          </p:nvPr>
        </p:nvGraphicFramePr>
        <p:xfrm>
          <a:off x="251520" y="3460963"/>
          <a:ext cx="8794012" cy="618914"/>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618914">
                <a:tc>
                  <a:txBody>
                    <a:bodyPr/>
                    <a:lstStyle/>
                    <a:p>
                      <a:r>
                        <a:rPr lang="en-US" b="1" noProof="0" dirty="0" smtClean="0">
                          <a:solidFill>
                            <a:srgbClr val="004C62"/>
                          </a:solidFill>
                        </a:rPr>
                        <a:t>Fresh cheeses</a:t>
                      </a:r>
                      <a:endParaRPr lang="en-US" b="1" noProof="0" dirty="0">
                        <a:solidFill>
                          <a:srgbClr val="004C62"/>
                        </a:solidFill>
                      </a:endParaRPr>
                    </a:p>
                  </a:txBody>
                  <a:tcPr anchor="ctr"/>
                </a:tc>
                <a:tc>
                  <a:txBody>
                    <a:bodyPr/>
                    <a:lstStyle/>
                    <a:p>
                      <a:r>
                        <a:rPr lang="fr-FR" b="1" dirty="0">
                          <a:solidFill>
                            <a:srgbClr val="004C62"/>
                          </a:solidFill>
                        </a:rPr>
                        <a:t>Leader</a:t>
                      </a: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1053456765"/>
                  </a:ext>
                </a:extLst>
              </a:tr>
            </a:tbl>
          </a:graphicData>
        </a:graphic>
      </p:graphicFrame>
      <p:graphicFrame>
        <p:nvGraphicFramePr>
          <p:cNvPr id="46" name="Tableau 45">
            <a:extLst>
              <a:ext uri="{FF2B5EF4-FFF2-40B4-BE49-F238E27FC236}">
                <a16:creationId xmlns="" xmlns:a16="http://schemas.microsoft.com/office/drawing/2014/main" id="{AC41A675-3B9F-4CDF-9229-3B5174E70FAA}"/>
              </a:ext>
            </a:extLst>
          </p:cNvPr>
          <p:cNvGraphicFramePr>
            <a:graphicFrameLocks noGrp="1"/>
          </p:cNvGraphicFramePr>
          <p:nvPr>
            <p:extLst>
              <p:ext uri="{D42A27DB-BD31-4B8C-83A1-F6EECF244321}">
                <p14:modId xmlns:p14="http://schemas.microsoft.com/office/powerpoint/2010/main" val="2043701920"/>
              </p:ext>
            </p:extLst>
          </p:nvPr>
        </p:nvGraphicFramePr>
        <p:xfrm>
          <a:off x="251520" y="2845275"/>
          <a:ext cx="8794012" cy="618914"/>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618914">
                <a:tc>
                  <a:txBody>
                    <a:bodyPr/>
                    <a:lstStyle/>
                    <a:p>
                      <a:r>
                        <a:rPr lang="en-US" b="1" noProof="0" dirty="0" smtClean="0">
                          <a:solidFill>
                            <a:srgbClr val="004C62"/>
                          </a:solidFill>
                        </a:rPr>
                        <a:t>Blue cheeses</a:t>
                      </a:r>
                      <a:endParaRPr lang="en-US" b="1" noProof="0" dirty="0">
                        <a:solidFill>
                          <a:srgbClr val="004C62"/>
                        </a:solidFill>
                      </a:endParaRPr>
                    </a:p>
                  </a:txBody>
                  <a:tcPr anchor="ctr"/>
                </a:tc>
                <a:tc>
                  <a:txBody>
                    <a:bodyPr/>
                    <a:lstStyle/>
                    <a:p>
                      <a:r>
                        <a:rPr lang="fr-FR" b="1" dirty="0">
                          <a:solidFill>
                            <a:srgbClr val="004C62"/>
                          </a:solidFill>
                        </a:rPr>
                        <a:t>Leader</a:t>
                      </a: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4125516142"/>
                  </a:ext>
                </a:extLst>
              </a:tr>
            </a:tbl>
          </a:graphicData>
        </a:graphic>
      </p:graphicFrame>
      <p:graphicFrame>
        <p:nvGraphicFramePr>
          <p:cNvPr id="44" name="Tableau 43">
            <a:extLst>
              <a:ext uri="{FF2B5EF4-FFF2-40B4-BE49-F238E27FC236}">
                <a16:creationId xmlns="" xmlns:a16="http://schemas.microsoft.com/office/drawing/2014/main" id="{D2E98BA0-59A5-4C59-979A-C369601928B6}"/>
              </a:ext>
            </a:extLst>
          </p:cNvPr>
          <p:cNvGraphicFramePr>
            <a:graphicFrameLocks noGrp="1"/>
          </p:cNvGraphicFramePr>
          <p:nvPr>
            <p:extLst>
              <p:ext uri="{D42A27DB-BD31-4B8C-83A1-F6EECF244321}">
                <p14:modId xmlns:p14="http://schemas.microsoft.com/office/powerpoint/2010/main" val="407475204"/>
              </p:ext>
            </p:extLst>
          </p:nvPr>
        </p:nvGraphicFramePr>
        <p:xfrm>
          <a:off x="251520" y="2248887"/>
          <a:ext cx="8794012" cy="618914"/>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618914">
                <a:tc>
                  <a:txBody>
                    <a:bodyPr/>
                    <a:lstStyle/>
                    <a:p>
                      <a:r>
                        <a:rPr lang="en-US" b="1" noProof="0" dirty="0" smtClean="0">
                          <a:solidFill>
                            <a:srgbClr val="004C62"/>
                          </a:solidFill>
                        </a:rPr>
                        <a:t>Soft cheese</a:t>
                      </a:r>
                      <a:r>
                        <a:rPr lang="en-US" b="1" baseline="0" noProof="0" dirty="0" smtClean="0">
                          <a:solidFill>
                            <a:srgbClr val="004C62"/>
                          </a:solidFill>
                        </a:rPr>
                        <a:t> specialties</a:t>
                      </a:r>
                      <a:endParaRPr lang="en-US" b="1" noProof="0" dirty="0">
                        <a:solidFill>
                          <a:srgbClr val="004C62"/>
                        </a:solidFill>
                      </a:endParaRPr>
                    </a:p>
                  </a:txBody>
                  <a:tcPr anchor="ctr"/>
                </a:tc>
                <a:tc>
                  <a:txBody>
                    <a:bodyPr/>
                    <a:lstStyle/>
                    <a:p>
                      <a:r>
                        <a:rPr lang="fr-FR" b="1" dirty="0">
                          <a:solidFill>
                            <a:srgbClr val="004C62"/>
                          </a:solidFill>
                        </a:rPr>
                        <a:t>Leader</a:t>
                      </a: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4129993285"/>
                  </a:ext>
                </a:extLst>
              </a:tr>
            </a:tbl>
          </a:graphicData>
        </a:graphic>
      </p:graphicFrame>
      <p:graphicFrame>
        <p:nvGraphicFramePr>
          <p:cNvPr id="50" name="Tableau 49">
            <a:extLst>
              <a:ext uri="{FF2B5EF4-FFF2-40B4-BE49-F238E27FC236}">
                <a16:creationId xmlns="" xmlns:a16="http://schemas.microsoft.com/office/drawing/2014/main" id="{0AFC1070-48D7-4F2C-BCE6-7CBC41915660}"/>
              </a:ext>
            </a:extLst>
          </p:cNvPr>
          <p:cNvGraphicFramePr>
            <a:graphicFrameLocks noGrp="1"/>
          </p:cNvGraphicFramePr>
          <p:nvPr>
            <p:extLst>
              <p:ext uri="{D42A27DB-BD31-4B8C-83A1-F6EECF244321}">
                <p14:modId xmlns:p14="http://schemas.microsoft.com/office/powerpoint/2010/main" val="320200011"/>
              </p:ext>
            </p:extLst>
          </p:nvPr>
        </p:nvGraphicFramePr>
        <p:xfrm>
          <a:off x="251520" y="1681357"/>
          <a:ext cx="8794012" cy="618914"/>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618914">
                <a:tc>
                  <a:txBody>
                    <a:bodyPr/>
                    <a:lstStyle/>
                    <a:p>
                      <a:r>
                        <a:rPr lang="en-US" b="1" noProof="0" dirty="0" smtClean="0">
                          <a:solidFill>
                            <a:srgbClr val="004C62"/>
                          </a:solidFill>
                        </a:rPr>
                        <a:t>Traditional soft cheeses</a:t>
                      </a:r>
                      <a:endParaRPr lang="en-US" b="1" noProof="0" dirty="0">
                        <a:solidFill>
                          <a:srgbClr val="004C62"/>
                        </a:solidFill>
                      </a:endParaRPr>
                    </a:p>
                  </a:txBody>
                  <a:tcPr anchor="ctr"/>
                </a:tc>
                <a:tc>
                  <a:txBody>
                    <a:bodyPr/>
                    <a:lstStyle/>
                    <a:p>
                      <a:r>
                        <a:rPr lang="fr-FR" b="1" dirty="0" err="1">
                          <a:solidFill>
                            <a:srgbClr val="004C62"/>
                          </a:solidFill>
                        </a:rPr>
                        <a:t>Co-leader</a:t>
                      </a:r>
                      <a:endParaRPr lang="fr-FR" b="1" dirty="0">
                        <a:solidFill>
                          <a:srgbClr val="004C62"/>
                        </a:solidFill>
                      </a:endParaRP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4129993285"/>
                  </a:ext>
                </a:extLst>
              </a:tr>
            </a:tbl>
          </a:graphicData>
        </a:graphic>
      </p:graphicFrame>
      <p:sp>
        <p:nvSpPr>
          <p:cNvPr id="2" name="Titre 1">
            <a:extLst>
              <a:ext uri="{FF2B5EF4-FFF2-40B4-BE49-F238E27FC236}">
                <a16:creationId xmlns="" xmlns:a16="http://schemas.microsoft.com/office/drawing/2014/main" id="{0AA512FB-2A53-4B16-9532-07C0E741DC24}"/>
              </a:ext>
            </a:extLst>
          </p:cNvPr>
          <p:cNvSpPr>
            <a:spLocks noGrp="1"/>
          </p:cNvSpPr>
          <p:nvPr>
            <p:ph type="title"/>
          </p:nvPr>
        </p:nvSpPr>
        <p:spPr>
          <a:xfrm>
            <a:off x="360000" y="288000"/>
            <a:ext cx="8229600" cy="483550"/>
          </a:xfrm>
        </p:spPr>
        <p:txBody>
          <a:bodyPr/>
          <a:lstStyle/>
          <a:p>
            <a:r>
              <a:rPr lang="en-US" dirty="0"/>
              <a:t>I</a:t>
            </a:r>
            <a:r>
              <a:rPr lang="en-US" dirty="0" smtClean="0"/>
              <a:t>n France: specialist brands</a:t>
            </a:r>
            <a:endParaRPr lang="en-US" dirty="0"/>
          </a:p>
        </p:txBody>
      </p:sp>
      <p:graphicFrame>
        <p:nvGraphicFramePr>
          <p:cNvPr id="3" name="Tableau 2">
            <a:extLst>
              <a:ext uri="{FF2B5EF4-FFF2-40B4-BE49-F238E27FC236}">
                <a16:creationId xmlns="" xmlns:a16="http://schemas.microsoft.com/office/drawing/2014/main" id="{2ECBF4FE-95D6-4144-AB7E-3A018868010C}"/>
              </a:ext>
            </a:extLst>
          </p:cNvPr>
          <p:cNvGraphicFramePr>
            <a:graphicFrameLocks noGrp="1"/>
          </p:cNvGraphicFramePr>
          <p:nvPr>
            <p:extLst>
              <p:ext uri="{D42A27DB-BD31-4B8C-83A1-F6EECF244321}">
                <p14:modId xmlns:p14="http://schemas.microsoft.com/office/powerpoint/2010/main" val="3504475519"/>
              </p:ext>
            </p:extLst>
          </p:nvPr>
        </p:nvGraphicFramePr>
        <p:xfrm>
          <a:off x="251520" y="831456"/>
          <a:ext cx="8794012" cy="442278"/>
        </p:xfrm>
        <a:graphic>
          <a:graphicData uri="http://schemas.openxmlformats.org/drawingml/2006/table">
            <a:tbl>
              <a:tblPr firstRow="1"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442278">
                <a:tc>
                  <a:txBody>
                    <a:bodyPr/>
                    <a:lstStyle/>
                    <a:p>
                      <a:r>
                        <a:rPr lang="fr-FR" dirty="0">
                          <a:solidFill>
                            <a:schemeClr val="tx2"/>
                          </a:solidFill>
                        </a:rPr>
                        <a:t>TOTAL </a:t>
                      </a:r>
                      <a:r>
                        <a:rPr lang="fr-FR" dirty="0" smtClean="0">
                          <a:solidFill>
                            <a:schemeClr val="tx2"/>
                          </a:solidFill>
                        </a:rPr>
                        <a:t>MARKET FOR CHEESE</a:t>
                      </a:r>
                      <a:endParaRPr lang="fr-FR" dirty="0">
                        <a:solidFill>
                          <a:schemeClr val="tx2"/>
                        </a:solidFill>
                      </a:endParaRPr>
                    </a:p>
                  </a:txBody>
                  <a:tcPr>
                    <a:solidFill>
                      <a:srgbClr val="F3D4CC"/>
                    </a:solidFill>
                  </a:tcPr>
                </a:tc>
                <a:tc>
                  <a:txBody>
                    <a:bodyPr/>
                    <a:lstStyle/>
                    <a:p>
                      <a:r>
                        <a:rPr lang="fr-FR" dirty="0">
                          <a:solidFill>
                            <a:schemeClr val="tx2"/>
                          </a:solidFill>
                        </a:rPr>
                        <a:t>CO-LEADER</a:t>
                      </a:r>
                    </a:p>
                  </a:txBody>
                  <a:tcPr>
                    <a:solidFill>
                      <a:srgbClr val="F3D4CC"/>
                    </a:solidFill>
                  </a:tcPr>
                </a:tc>
                <a:tc>
                  <a:txBody>
                    <a:bodyPr/>
                    <a:lstStyle/>
                    <a:p>
                      <a:endParaRPr lang="fr-FR" dirty="0"/>
                    </a:p>
                  </a:txBody>
                  <a:tcPr>
                    <a:noFill/>
                  </a:tcPr>
                </a:tc>
                <a:extLst>
                  <a:ext uri="{0D108BD9-81ED-4DB2-BD59-A6C34878D82A}">
                    <a16:rowId xmlns="" xmlns:a16="http://schemas.microsoft.com/office/drawing/2014/main" val="1193843957"/>
                  </a:ext>
                </a:extLst>
              </a:tr>
            </a:tbl>
          </a:graphicData>
        </a:graphic>
      </p:graphicFrame>
      <p:grpSp>
        <p:nvGrpSpPr>
          <p:cNvPr id="4" name="Groupe 3">
            <a:extLst>
              <a:ext uri="{FF2B5EF4-FFF2-40B4-BE49-F238E27FC236}">
                <a16:creationId xmlns="" xmlns:a16="http://schemas.microsoft.com/office/drawing/2014/main" id="{62304C28-3BED-4913-9234-84A0CBA3F2DD}"/>
              </a:ext>
            </a:extLst>
          </p:cNvPr>
          <p:cNvGrpSpPr/>
          <p:nvPr/>
        </p:nvGrpSpPr>
        <p:grpSpPr>
          <a:xfrm>
            <a:off x="5908827" y="1613130"/>
            <a:ext cx="2979978" cy="647275"/>
            <a:chOff x="5958141" y="1518622"/>
            <a:chExt cx="2979978" cy="647275"/>
          </a:xfrm>
        </p:grpSpPr>
        <p:pic>
          <p:nvPicPr>
            <p:cNvPr id="33" name="Image 32">
              <a:extLst>
                <a:ext uri="{FF2B5EF4-FFF2-40B4-BE49-F238E27FC236}">
                  <a16:creationId xmlns="" xmlns:a16="http://schemas.microsoft.com/office/drawing/2014/main" id="{B123B8C1-EA1F-488C-B815-BD5ECE2CF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141" y="1607604"/>
              <a:ext cx="537621" cy="537621"/>
            </a:xfrm>
            <a:prstGeom prst="rect">
              <a:avLst/>
            </a:prstGeom>
          </p:spPr>
        </p:pic>
        <p:pic>
          <p:nvPicPr>
            <p:cNvPr id="40" name="Image 39">
              <a:extLst>
                <a:ext uri="{FF2B5EF4-FFF2-40B4-BE49-F238E27FC236}">
                  <a16:creationId xmlns="" xmlns:a16="http://schemas.microsoft.com/office/drawing/2014/main" id="{1D91183B-DE2D-467F-BC88-45D5DFA69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3833" y="1518622"/>
              <a:ext cx="746137" cy="647275"/>
            </a:xfrm>
            <a:prstGeom prst="rect">
              <a:avLst/>
            </a:prstGeom>
          </p:spPr>
        </p:pic>
        <p:pic>
          <p:nvPicPr>
            <p:cNvPr id="42" name="Image 41">
              <a:extLst>
                <a:ext uri="{FF2B5EF4-FFF2-40B4-BE49-F238E27FC236}">
                  <a16:creationId xmlns="" xmlns:a16="http://schemas.microsoft.com/office/drawing/2014/main" id="{075167AC-50F3-4916-B0B2-CC48F883B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4742" y="1572605"/>
              <a:ext cx="663377" cy="557790"/>
            </a:xfrm>
            <a:prstGeom prst="rect">
              <a:avLst/>
            </a:prstGeom>
          </p:spPr>
        </p:pic>
      </p:grpSp>
      <p:grpSp>
        <p:nvGrpSpPr>
          <p:cNvPr id="5" name="Groupe 4">
            <a:extLst>
              <a:ext uri="{FF2B5EF4-FFF2-40B4-BE49-F238E27FC236}">
                <a16:creationId xmlns="" xmlns:a16="http://schemas.microsoft.com/office/drawing/2014/main" id="{35A20321-6432-41E8-958D-F6BCC89EB55A}"/>
              </a:ext>
            </a:extLst>
          </p:cNvPr>
          <p:cNvGrpSpPr/>
          <p:nvPr/>
        </p:nvGrpSpPr>
        <p:grpSpPr>
          <a:xfrm>
            <a:off x="5677480" y="2258034"/>
            <a:ext cx="3211325" cy="603335"/>
            <a:chOff x="5677480" y="2258034"/>
            <a:chExt cx="3211325" cy="603335"/>
          </a:xfrm>
        </p:grpSpPr>
        <p:pic>
          <p:nvPicPr>
            <p:cNvPr id="47" name="Image 46">
              <a:extLst>
                <a:ext uri="{FF2B5EF4-FFF2-40B4-BE49-F238E27FC236}">
                  <a16:creationId xmlns="" xmlns:a16="http://schemas.microsoft.com/office/drawing/2014/main" id="{3D3C8508-59B5-40D8-BD9C-CB0D8DEAD3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7703" y="2258034"/>
              <a:ext cx="610973" cy="603335"/>
            </a:xfrm>
            <a:prstGeom prst="rect">
              <a:avLst/>
            </a:prstGeom>
          </p:spPr>
        </p:pic>
        <p:pic>
          <p:nvPicPr>
            <p:cNvPr id="43" name="Image 42">
              <a:extLst>
                <a:ext uri="{FF2B5EF4-FFF2-40B4-BE49-F238E27FC236}">
                  <a16:creationId xmlns="" xmlns:a16="http://schemas.microsoft.com/office/drawing/2014/main" id="{84A02896-C5A3-42BD-B182-6CBB398856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7480" y="2306368"/>
              <a:ext cx="946023" cy="506910"/>
            </a:xfrm>
            <a:prstGeom prst="rect">
              <a:avLst/>
            </a:prstGeom>
          </p:spPr>
        </p:pic>
        <p:pic>
          <p:nvPicPr>
            <p:cNvPr id="45" name="Image 44">
              <a:extLst>
                <a:ext uri="{FF2B5EF4-FFF2-40B4-BE49-F238E27FC236}">
                  <a16:creationId xmlns="" xmlns:a16="http://schemas.microsoft.com/office/drawing/2014/main" id="{7F019CCD-3548-4009-9BF6-676540BF82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1325" y="2340673"/>
              <a:ext cx="757480" cy="496149"/>
            </a:xfrm>
            <a:prstGeom prst="rect">
              <a:avLst/>
            </a:prstGeom>
          </p:spPr>
        </p:pic>
      </p:grpSp>
      <p:grpSp>
        <p:nvGrpSpPr>
          <p:cNvPr id="7" name="Groupe 6">
            <a:extLst>
              <a:ext uri="{FF2B5EF4-FFF2-40B4-BE49-F238E27FC236}">
                <a16:creationId xmlns="" xmlns:a16="http://schemas.microsoft.com/office/drawing/2014/main" id="{7B7E220B-9930-4B7B-9841-3497339FE374}"/>
              </a:ext>
            </a:extLst>
          </p:cNvPr>
          <p:cNvGrpSpPr/>
          <p:nvPr/>
        </p:nvGrpSpPr>
        <p:grpSpPr>
          <a:xfrm>
            <a:off x="5758314" y="2846915"/>
            <a:ext cx="3159784" cy="649271"/>
            <a:chOff x="5758314" y="2846915"/>
            <a:chExt cx="3159784" cy="649271"/>
          </a:xfrm>
        </p:grpSpPr>
        <p:pic>
          <p:nvPicPr>
            <p:cNvPr id="24" name="Image 23">
              <a:extLst>
                <a:ext uri="{FF2B5EF4-FFF2-40B4-BE49-F238E27FC236}">
                  <a16:creationId xmlns="" xmlns:a16="http://schemas.microsoft.com/office/drawing/2014/main" id="{EE363B24-EA47-4080-89A6-A71579452D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69" t="8223" r="18500" b="21321"/>
            <a:stretch/>
          </p:blipFill>
          <p:spPr>
            <a:xfrm>
              <a:off x="5758314" y="2873251"/>
              <a:ext cx="648239" cy="561267"/>
            </a:xfrm>
            <a:prstGeom prst="rect">
              <a:avLst/>
            </a:prstGeom>
          </p:spPr>
        </p:pic>
        <p:pic>
          <p:nvPicPr>
            <p:cNvPr id="28" name="Image 27">
              <a:extLst>
                <a:ext uri="{FF2B5EF4-FFF2-40B4-BE49-F238E27FC236}">
                  <a16:creationId xmlns="" xmlns:a16="http://schemas.microsoft.com/office/drawing/2014/main" id="{26BFB184-D3EE-40A2-BD47-267510D14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7976" y="2874219"/>
              <a:ext cx="536225" cy="611664"/>
            </a:xfrm>
            <a:prstGeom prst="rect">
              <a:avLst/>
            </a:prstGeom>
          </p:spPr>
        </p:pic>
        <p:pic>
          <p:nvPicPr>
            <p:cNvPr id="30" name="Image 29">
              <a:extLst>
                <a:ext uri="{FF2B5EF4-FFF2-40B4-BE49-F238E27FC236}">
                  <a16:creationId xmlns="" xmlns:a16="http://schemas.microsoft.com/office/drawing/2014/main" id="{04551555-66CB-4D53-BBF0-89FE620D99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1809" y="2846915"/>
              <a:ext cx="746289" cy="649271"/>
            </a:xfrm>
            <a:prstGeom prst="rect">
              <a:avLst/>
            </a:prstGeom>
          </p:spPr>
        </p:pic>
      </p:grpSp>
      <p:grpSp>
        <p:nvGrpSpPr>
          <p:cNvPr id="9" name="Groupe 8">
            <a:extLst>
              <a:ext uri="{FF2B5EF4-FFF2-40B4-BE49-F238E27FC236}">
                <a16:creationId xmlns="" xmlns:a16="http://schemas.microsoft.com/office/drawing/2014/main" id="{D0CE71F0-66D8-4704-AA80-F88C79105F7B}"/>
              </a:ext>
            </a:extLst>
          </p:cNvPr>
          <p:cNvGrpSpPr/>
          <p:nvPr/>
        </p:nvGrpSpPr>
        <p:grpSpPr>
          <a:xfrm>
            <a:off x="5715780" y="3400076"/>
            <a:ext cx="3139538" cy="690285"/>
            <a:chOff x="5715780" y="3400076"/>
            <a:chExt cx="3139538" cy="690285"/>
          </a:xfrm>
        </p:grpSpPr>
        <p:pic>
          <p:nvPicPr>
            <p:cNvPr id="32" name="Image 31">
              <a:extLst>
                <a:ext uri="{FF2B5EF4-FFF2-40B4-BE49-F238E27FC236}">
                  <a16:creationId xmlns="" xmlns:a16="http://schemas.microsoft.com/office/drawing/2014/main" id="{6DF019FD-5A4D-404D-806C-FD94C9C4D7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5428" y="3400076"/>
              <a:ext cx="629890" cy="657275"/>
            </a:xfrm>
            <a:prstGeom prst="rect">
              <a:avLst/>
            </a:prstGeom>
          </p:spPr>
        </p:pic>
        <p:pic>
          <p:nvPicPr>
            <p:cNvPr id="34" name="Image 33">
              <a:extLst>
                <a:ext uri="{FF2B5EF4-FFF2-40B4-BE49-F238E27FC236}">
                  <a16:creationId xmlns="" xmlns:a16="http://schemas.microsoft.com/office/drawing/2014/main" id="{F069A29F-61BC-4C55-A1AC-CFD178218F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5780" y="3479153"/>
              <a:ext cx="671067" cy="603961"/>
            </a:xfrm>
            <a:prstGeom prst="rect">
              <a:avLst/>
            </a:prstGeom>
          </p:spPr>
        </p:pic>
        <p:pic>
          <p:nvPicPr>
            <p:cNvPr id="36" name="Image 35">
              <a:extLst>
                <a:ext uri="{FF2B5EF4-FFF2-40B4-BE49-F238E27FC236}">
                  <a16:creationId xmlns="" xmlns:a16="http://schemas.microsoft.com/office/drawing/2014/main" id="{88DFE5DF-3337-4B91-BFEF-610C40307F7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551" t="13085" r="6688" b="12237"/>
            <a:stretch/>
          </p:blipFill>
          <p:spPr>
            <a:xfrm>
              <a:off x="6995592" y="3525076"/>
              <a:ext cx="802018" cy="565285"/>
            </a:xfrm>
            <a:prstGeom prst="rect">
              <a:avLst/>
            </a:prstGeom>
          </p:spPr>
        </p:pic>
      </p:grpSp>
      <p:grpSp>
        <p:nvGrpSpPr>
          <p:cNvPr id="11" name="Groupe 10">
            <a:extLst>
              <a:ext uri="{FF2B5EF4-FFF2-40B4-BE49-F238E27FC236}">
                <a16:creationId xmlns="" xmlns:a16="http://schemas.microsoft.com/office/drawing/2014/main" id="{AA3D0D18-26B3-40D0-A10B-8931F5B2BBCA}"/>
              </a:ext>
            </a:extLst>
          </p:cNvPr>
          <p:cNvGrpSpPr/>
          <p:nvPr/>
        </p:nvGrpSpPr>
        <p:grpSpPr>
          <a:xfrm>
            <a:off x="5744285" y="3992331"/>
            <a:ext cx="3088384" cy="792198"/>
            <a:chOff x="5744285" y="3992331"/>
            <a:chExt cx="3088384" cy="792198"/>
          </a:xfrm>
        </p:grpSpPr>
        <p:pic>
          <p:nvPicPr>
            <p:cNvPr id="49" name="Image 48">
              <a:extLst>
                <a:ext uri="{FF2B5EF4-FFF2-40B4-BE49-F238E27FC236}">
                  <a16:creationId xmlns="" xmlns:a16="http://schemas.microsoft.com/office/drawing/2014/main" id="{F33CD296-8E4D-468C-9CA0-930170F8C7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5769" t="11366" r="16120" b="11289"/>
            <a:stretch/>
          </p:blipFill>
          <p:spPr>
            <a:xfrm>
              <a:off x="5744285" y="4120996"/>
              <a:ext cx="658897" cy="606067"/>
            </a:xfrm>
            <a:prstGeom prst="rect">
              <a:avLst/>
            </a:prstGeom>
          </p:spPr>
        </p:pic>
        <p:pic>
          <p:nvPicPr>
            <p:cNvPr id="51" name="Image 50">
              <a:extLst>
                <a:ext uri="{FF2B5EF4-FFF2-40B4-BE49-F238E27FC236}">
                  <a16:creationId xmlns="" xmlns:a16="http://schemas.microsoft.com/office/drawing/2014/main" id="{CCC4FAAF-3319-4E67-9A2B-6BFF3CB1B35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44162" y="3992331"/>
              <a:ext cx="488507" cy="792198"/>
            </a:xfrm>
            <a:prstGeom prst="rect">
              <a:avLst/>
            </a:prstGeom>
          </p:spPr>
        </p:pic>
        <p:pic>
          <p:nvPicPr>
            <p:cNvPr id="53" name="Image 52">
              <a:extLst>
                <a:ext uri="{FF2B5EF4-FFF2-40B4-BE49-F238E27FC236}">
                  <a16:creationId xmlns="" xmlns:a16="http://schemas.microsoft.com/office/drawing/2014/main" id="{834F7CD1-06D4-4119-8C50-2EF5A0F908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31160" y="4126467"/>
              <a:ext cx="741156" cy="600596"/>
            </a:xfrm>
            <a:prstGeom prst="rect">
              <a:avLst/>
            </a:prstGeom>
          </p:spPr>
        </p:pic>
      </p:grpSp>
      <p:graphicFrame>
        <p:nvGraphicFramePr>
          <p:cNvPr id="37" name="Tableau 36">
            <a:extLst>
              <a:ext uri="{FF2B5EF4-FFF2-40B4-BE49-F238E27FC236}">
                <a16:creationId xmlns="" xmlns:a16="http://schemas.microsoft.com/office/drawing/2014/main" id="{F7BA6074-EC88-4C94-9BA8-6B35EAB7F42A}"/>
              </a:ext>
            </a:extLst>
          </p:cNvPr>
          <p:cNvGraphicFramePr>
            <a:graphicFrameLocks noGrp="1"/>
          </p:cNvGraphicFramePr>
          <p:nvPr>
            <p:extLst>
              <p:ext uri="{D42A27DB-BD31-4B8C-83A1-F6EECF244321}">
                <p14:modId xmlns:p14="http://schemas.microsoft.com/office/powerpoint/2010/main" val="2066545797"/>
              </p:ext>
            </p:extLst>
          </p:nvPr>
        </p:nvGraphicFramePr>
        <p:xfrm>
          <a:off x="251520" y="1254261"/>
          <a:ext cx="8794012" cy="640080"/>
        </p:xfrm>
        <a:graphic>
          <a:graphicData uri="http://schemas.openxmlformats.org/drawingml/2006/table">
            <a:tbl>
              <a:tblPr bandRow="1">
                <a:tableStyleId>{5C22544A-7EE6-4342-B048-85BDC9FD1C3A}</a:tableStyleId>
              </a:tblPr>
              <a:tblGrid>
                <a:gridCol w="3609496">
                  <a:extLst>
                    <a:ext uri="{9D8B030D-6E8A-4147-A177-3AD203B41FA5}">
                      <a16:colId xmlns="" xmlns:a16="http://schemas.microsoft.com/office/drawing/2014/main" val="3642928625"/>
                    </a:ext>
                  </a:extLst>
                </a:gridCol>
                <a:gridCol w="1415461">
                  <a:extLst>
                    <a:ext uri="{9D8B030D-6E8A-4147-A177-3AD203B41FA5}">
                      <a16:colId xmlns="" xmlns:a16="http://schemas.microsoft.com/office/drawing/2014/main" val="1733876121"/>
                    </a:ext>
                  </a:extLst>
                </a:gridCol>
                <a:gridCol w="3769055">
                  <a:extLst>
                    <a:ext uri="{9D8B030D-6E8A-4147-A177-3AD203B41FA5}">
                      <a16:colId xmlns="" xmlns:a16="http://schemas.microsoft.com/office/drawing/2014/main" val="3801078883"/>
                    </a:ext>
                  </a:extLst>
                </a:gridCol>
              </a:tblGrid>
              <a:tr h="433607">
                <a:tc>
                  <a:txBody>
                    <a:bodyPr/>
                    <a:lstStyle/>
                    <a:p>
                      <a:r>
                        <a:rPr lang="en-US" b="1" noProof="0" dirty="0" smtClean="0">
                          <a:solidFill>
                            <a:srgbClr val="004C62"/>
                          </a:solidFill>
                        </a:rPr>
                        <a:t>Mozzarella, Feta, </a:t>
                      </a:r>
                      <a:r>
                        <a:rPr lang="en-US" b="1" noProof="0" dirty="0" err="1" smtClean="0">
                          <a:solidFill>
                            <a:srgbClr val="004C62"/>
                          </a:solidFill>
                        </a:rPr>
                        <a:t>Emmental</a:t>
                      </a:r>
                      <a:r>
                        <a:rPr lang="en-US" b="1" noProof="0" dirty="0" smtClean="0">
                          <a:solidFill>
                            <a:srgbClr val="004C62"/>
                          </a:solidFill>
                        </a:rPr>
                        <a:t>, Processed</a:t>
                      </a:r>
                      <a:endParaRPr lang="en-US" b="1" noProof="0" dirty="0">
                        <a:solidFill>
                          <a:srgbClr val="004C62"/>
                        </a:solidFill>
                      </a:endParaRPr>
                    </a:p>
                  </a:txBody>
                  <a:tcPr anchor="ctr">
                    <a:solidFill>
                      <a:srgbClr val="F3D4CC"/>
                    </a:solidFill>
                  </a:tcPr>
                </a:tc>
                <a:tc>
                  <a:txBody>
                    <a:bodyPr/>
                    <a:lstStyle/>
                    <a:p>
                      <a:pPr algn="ctr"/>
                      <a:r>
                        <a:rPr lang="fr-FR" dirty="0">
                          <a:solidFill>
                            <a:srgbClr val="004C62"/>
                          </a:solidFill>
                        </a:rPr>
                        <a:t>-</a:t>
                      </a:r>
                    </a:p>
                  </a:txBody>
                  <a:tcPr anchor="ctr"/>
                </a:tc>
                <a:tc>
                  <a:txBody>
                    <a:bodyPr/>
                    <a:lstStyle/>
                    <a:p>
                      <a:endParaRPr lang="fr-FR" dirty="0">
                        <a:solidFill>
                          <a:srgbClr val="004C62"/>
                        </a:solidFill>
                      </a:endParaRPr>
                    </a:p>
                  </a:txBody>
                  <a:tcPr>
                    <a:noFill/>
                  </a:tcPr>
                </a:tc>
                <a:extLst>
                  <a:ext uri="{0D108BD9-81ED-4DB2-BD59-A6C34878D82A}">
                    <a16:rowId xmlns="" xmlns:a16="http://schemas.microsoft.com/office/drawing/2014/main" val="269216013"/>
                  </a:ext>
                </a:extLst>
              </a:tr>
            </a:tbl>
          </a:graphicData>
        </a:graphic>
      </p:graphicFrame>
      <p:sp>
        <p:nvSpPr>
          <p:cNvPr id="31" name="Espace réservé du numéro de diapositive 3">
            <a:extLst>
              <a:ext uri="{FF2B5EF4-FFF2-40B4-BE49-F238E27FC236}">
                <a16:creationId xmlns="" xmlns:a16="http://schemas.microsoft.com/office/drawing/2014/main" id="{3A51139E-3B62-4C14-8F15-AC937C4C8456}"/>
              </a:ext>
            </a:extLst>
          </p:cNvPr>
          <p:cNvSpPr txBox="1">
            <a:spLocks/>
          </p:cNvSpPr>
          <p:nvPr/>
        </p:nvSpPr>
        <p:spPr>
          <a:xfrm>
            <a:off x="3834172" y="4767263"/>
            <a:ext cx="1475656"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9916ABB-5C93-447D-9875-807AA2D5C92C}" type="slidenum">
              <a:rPr lang="en-US" sz="900" smtClean="0">
                <a:solidFill>
                  <a:srgbClr val="004B62"/>
                </a:solidFill>
                <a:latin typeface="Arial" panose="020B0604020202020204" pitchFamily="34" charset="0"/>
                <a:cs typeface="Arial" panose="020B0604020202020204" pitchFamily="34" charset="0"/>
              </a:rPr>
              <a:pPr algn="ctr">
                <a:defRPr/>
              </a:pPr>
              <a:t>48</a:t>
            </a:fld>
            <a:endParaRPr lang="en-US" sz="900" dirty="0">
              <a:solidFill>
                <a:srgbClr val="004B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21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par>
                                <p:cTn id="18" presetID="2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500"/>
                                        <p:tgtEl>
                                          <p:spTgt spid="44"/>
                                        </p:tgtEl>
                                      </p:cBhvr>
                                    </p:animEffect>
                                  </p:childTnLst>
                                </p:cTn>
                              </p:par>
                              <p:par>
                                <p:cTn id="26" presetID="22" presetClass="entr" presetSubtype="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up)">
                                      <p:cBhvr>
                                        <p:cTn id="33" dur="500"/>
                                        <p:tgtEl>
                                          <p:spTgt spid="46"/>
                                        </p:tgtEl>
                                      </p:cBhvr>
                                    </p:animEffect>
                                  </p:childTnLst>
                                </p:cTn>
                              </p:par>
                              <p:par>
                                <p:cTn id="34" presetID="22" presetClass="entr" presetSubtype="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up)">
                                      <p:cBhvr>
                                        <p:cTn id="41" dur="500"/>
                                        <p:tgtEl>
                                          <p:spTgt spid="48"/>
                                        </p:tgtEl>
                                      </p:cBhvr>
                                    </p:animEffect>
                                  </p:childTnLst>
                                </p:cTn>
                              </p:par>
                              <p:par>
                                <p:cTn id="42" presetID="22" presetClass="entr" presetSubtype="1"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500"/>
                                        <p:tgtEl>
                                          <p:spTgt spid="39"/>
                                        </p:tgtEl>
                                      </p:cBhvr>
                                    </p:animEffect>
                                  </p:childTnLst>
                                </p:cTn>
                              </p:par>
                              <p:par>
                                <p:cTn id="50" presetID="22" presetClass="entr" presetSubtype="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F498C4F-90FE-42E8-B781-6AD31C3E8621}"/>
              </a:ext>
            </a:extLst>
          </p:cNvPr>
          <p:cNvSpPr>
            <a:spLocks noGrp="1"/>
          </p:cNvSpPr>
          <p:nvPr>
            <p:ph type="title"/>
          </p:nvPr>
        </p:nvSpPr>
        <p:spPr/>
        <p:txBody>
          <a:bodyPr/>
          <a:lstStyle/>
          <a:p>
            <a:r>
              <a:rPr lang="en-US" dirty="0" smtClean="0"/>
              <a:t>France: the market winners</a:t>
            </a:r>
            <a:br>
              <a:rPr lang="en-US" dirty="0" smtClean="0"/>
            </a:br>
            <a:endParaRPr lang="en-US" dirty="0"/>
          </a:p>
        </p:txBody>
      </p:sp>
      <p:sp>
        <p:nvSpPr>
          <p:cNvPr id="3" name="Espace réservé du numéro de diapositive 2">
            <a:extLst>
              <a:ext uri="{FF2B5EF4-FFF2-40B4-BE49-F238E27FC236}">
                <a16:creationId xmlns="" xmlns:a16="http://schemas.microsoft.com/office/drawing/2014/main" id="{9E9F33A2-185D-4554-8EB8-3A26C4B195E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10" name="Espace réservé du contenu 9">
            <a:extLst>
              <a:ext uri="{FF2B5EF4-FFF2-40B4-BE49-F238E27FC236}">
                <a16:creationId xmlns="" xmlns:a16="http://schemas.microsoft.com/office/drawing/2014/main" id="{CB6610EF-C48C-4856-BDA3-04E877F7DA75}"/>
              </a:ext>
            </a:extLst>
          </p:cNvPr>
          <p:cNvSpPr>
            <a:spLocks noGrp="1"/>
          </p:cNvSpPr>
          <p:nvPr>
            <p:ph idx="1"/>
          </p:nvPr>
        </p:nvSpPr>
        <p:spPr>
          <a:xfrm>
            <a:off x="392554" y="999953"/>
            <a:ext cx="4809893" cy="396223"/>
          </a:xfrm>
        </p:spPr>
        <p:txBody>
          <a:bodyPr/>
          <a:lstStyle/>
          <a:p>
            <a:r>
              <a:rPr lang="en-US" dirty="0" smtClean="0"/>
              <a:t>N° 1 for retail growth (retail Top 10)</a:t>
            </a:r>
            <a:endParaRPr lang="en-US" dirty="0"/>
          </a:p>
        </p:txBody>
      </p:sp>
      <p:sp>
        <p:nvSpPr>
          <p:cNvPr id="11" name="ZoneTexte 10">
            <a:extLst>
              <a:ext uri="{FF2B5EF4-FFF2-40B4-BE49-F238E27FC236}">
                <a16:creationId xmlns="" xmlns:a16="http://schemas.microsoft.com/office/drawing/2014/main" id="{C1B5A9CB-FCF0-4C4F-8202-52412410A7B3}"/>
              </a:ext>
            </a:extLst>
          </p:cNvPr>
          <p:cNvSpPr txBox="1"/>
          <p:nvPr/>
        </p:nvSpPr>
        <p:spPr>
          <a:xfrm>
            <a:off x="3470422" y="4148254"/>
            <a:ext cx="2109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dirty="0" smtClean="0">
                <a:ln>
                  <a:noFill/>
                </a:ln>
                <a:solidFill>
                  <a:prstClr val="black"/>
                </a:solidFill>
                <a:effectLst/>
                <a:uLnTx/>
                <a:uFillTx/>
                <a:latin typeface="Calibri"/>
                <a:ea typeface="+mn-ea"/>
                <a:cs typeface="+mn-cs"/>
              </a:rPr>
              <a:t>Source Nielsen </a:t>
            </a:r>
            <a:r>
              <a:rPr kumimoji="0" lang="en-US" sz="1200" b="0" i="1" u="none" strike="noStrike" kern="1200" cap="none" spc="0" normalizeH="0" baseline="0" dirty="0" err="1" smtClean="0">
                <a:ln>
                  <a:noFill/>
                </a:ln>
                <a:solidFill>
                  <a:prstClr val="black"/>
                </a:solidFill>
                <a:effectLst/>
                <a:uLnTx/>
                <a:uFillTx/>
                <a:latin typeface="Calibri"/>
                <a:ea typeface="+mn-ea"/>
                <a:cs typeface="+mn-cs"/>
              </a:rPr>
              <a:t>Evol</a:t>
            </a:r>
            <a:r>
              <a:rPr kumimoji="0" lang="en-US" sz="1200" b="0" i="1" u="none" strike="noStrike" kern="1200" cap="none" spc="0" normalizeH="0" baseline="0" dirty="0" smtClean="0">
                <a:ln>
                  <a:noFill/>
                </a:ln>
                <a:solidFill>
                  <a:prstClr val="black"/>
                </a:solidFill>
                <a:effectLst/>
                <a:uLnTx/>
                <a:uFillTx/>
                <a:latin typeface="Calibri"/>
                <a:ea typeface="+mn-ea"/>
                <a:cs typeface="+mn-cs"/>
              </a:rPr>
              <a:t> % net sales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dirty="0" smtClean="0">
                <a:ln>
                  <a:noFill/>
                </a:ln>
                <a:solidFill>
                  <a:prstClr val="black"/>
                </a:solidFill>
                <a:effectLst/>
                <a:uLnTx/>
                <a:uFillTx/>
                <a:latin typeface="Calibri"/>
                <a:ea typeface="+mn-ea"/>
                <a:cs typeface="+mn-cs"/>
              </a:rPr>
              <a:t>Average</a:t>
            </a:r>
            <a:r>
              <a:rPr kumimoji="0" lang="en-US" sz="1200" b="0" i="1" u="none" strike="noStrike" kern="1200" cap="none" spc="0" normalizeH="0" dirty="0" smtClean="0">
                <a:ln>
                  <a:noFill/>
                </a:ln>
                <a:solidFill>
                  <a:prstClr val="black"/>
                </a:solidFill>
                <a:effectLst/>
                <a:uLnTx/>
                <a:uFillTx/>
                <a:latin typeface="Calibri"/>
                <a:ea typeface="+mn-ea"/>
                <a:cs typeface="+mn-cs"/>
              </a:rPr>
              <a:t> </a:t>
            </a:r>
            <a:r>
              <a:rPr kumimoji="0" lang="en-US" sz="1200" b="0" i="1" u="none" strike="noStrike" kern="1200" cap="none" spc="0" normalizeH="0" baseline="0" dirty="0" smtClean="0">
                <a:ln>
                  <a:noFill/>
                </a:ln>
                <a:solidFill>
                  <a:prstClr val="black"/>
                </a:solidFill>
                <a:effectLst/>
                <a:uLnTx/>
                <a:uFillTx/>
                <a:latin typeface="Calibri"/>
                <a:ea typeface="+mn-ea"/>
                <a:cs typeface="+mn-cs"/>
              </a:rPr>
              <a:t>2017 + 2018</a:t>
            </a:r>
            <a:endParaRPr kumimoji="0" lang="en-US" sz="1200" b="0" i="1" u="none" strike="noStrike" kern="1200" cap="none" spc="0" normalizeH="0" baseline="0" dirty="0">
              <a:ln>
                <a:noFill/>
              </a:ln>
              <a:solidFill>
                <a:prstClr val="black"/>
              </a:solidFill>
              <a:effectLst/>
              <a:uLnTx/>
              <a:uFillTx/>
              <a:latin typeface="Calibri"/>
              <a:ea typeface="+mn-ea"/>
              <a:cs typeface="+mn-cs"/>
            </a:endParaRPr>
          </a:p>
        </p:txBody>
      </p:sp>
      <p:pic>
        <p:nvPicPr>
          <p:cNvPr id="16" name="Image 15">
            <a:extLst>
              <a:ext uri="{FF2B5EF4-FFF2-40B4-BE49-F238E27FC236}">
                <a16:creationId xmlns="" xmlns:a16="http://schemas.microsoft.com/office/drawing/2014/main" id="{2D410E83-BAB2-4E4B-8EFE-3CD19B5FE45A}"/>
              </a:ext>
            </a:extLst>
          </p:cNvPr>
          <p:cNvPicPr>
            <a:picLocks noChangeAspect="1"/>
          </p:cNvPicPr>
          <p:nvPr/>
        </p:nvPicPr>
        <p:blipFill rotWithShape="1">
          <a:blip r:embed="rId3"/>
          <a:srcRect t="14459" r="27569" b="13776"/>
          <a:stretch/>
        </p:blipFill>
        <p:spPr>
          <a:xfrm>
            <a:off x="5476740" y="446783"/>
            <a:ext cx="2454250" cy="4320480"/>
          </a:xfrm>
          <a:prstGeom prst="rect">
            <a:avLst/>
          </a:prstGeom>
        </p:spPr>
      </p:pic>
      <p:pic>
        <p:nvPicPr>
          <p:cNvPr id="5" name="Image 4">
            <a:extLst>
              <a:ext uri="{FF2B5EF4-FFF2-40B4-BE49-F238E27FC236}">
                <a16:creationId xmlns="" xmlns:a16="http://schemas.microsoft.com/office/drawing/2014/main" id="{9D5E8411-CA87-4F4C-A249-7B28697C5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232" y="1600709"/>
            <a:ext cx="4199808" cy="2362392"/>
          </a:xfrm>
          <a:prstGeom prst="rect">
            <a:avLst/>
          </a:prstGeom>
        </p:spPr>
      </p:pic>
    </p:spTree>
    <p:extLst>
      <p:ext uri="{BB962C8B-B14F-4D97-AF65-F5344CB8AC3E}">
        <p14:creationId xmlns:p14="http://schemas.microsoft.com/office/powerpoint/2010/main" val="3451392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294967295"/>
          </p:nvPr>
        </p:nvSpPr>
        <p:spPr>
          <a:xfrm>
            <a:off x="3834172" y="476726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7" name="Titre 6">
            <a:extLst>
              <a:ext uri="{FF2B5EF4-FFF2-40B4-BE49-F238E27FC236}">
                <a16:creationId xmlns="" xmlns:a16="http://schemas.microsoft.com/office/drawing/2014/main" id="{CC38E4CF-3010-484A-8C1A-2790FE977F34}"/>
              </a:ext>
            </a:extLst>
          </p:cNvPr>
          <p:cNvSpPr>
            <a:spLocks noGrp="1"/>
          </p:cNvSpPr>
          <p:nvPr>
            <p:ph type="title"/>
          </p:nvPr>
        </p:nvSpPr>
        <p:spPr/>
        <p:txBody>
          <a:bodyPr/>
          <a:lstStyle/>
          <a:p>
            <a:r>
              <a:rPr lang="en-GB" dirty="0" smtClean="0"/>
              <a:t>The dairy environment in 2018</a:t>
            </a:r>
            <a:endParaRPr lang="en-US" dirty="0"/>
          </a:p>
        </p:txBody>
      </p:sp>
      <p:sp>
        <p:nvSpPr>
          <p:cNvPr id="9" name="Espace réservé du contenu 8">
            <a:extLst>
              <a:ext uri="{FF2B5EF4-FFF2-40B4-BE49-F238E27FC236}">
                <a16:creationId xmlns="" xmlns:a16="http://schemas.microsoft.com/office/drawing/2014/main" id="{46A6B11B-645D-424C-8D57-FD61461D7F0F}"/>
              </a:ext>
            </a:extLst>
          </p:cNvPr>
          <p:cNvSpPr>
            <a:spLocks noGrp="1"/>
          </p:cNvSpPr>
          <p:nvPr>
            <p:ph idx="1"/>
          </p:nvPr>
        </p:nvSpPr>
        <p:spPr>
          <a:xfrm>
            <a:off x="360000" y="1371544"/>
            <a:ext cx="7842261" cy="2247986"/>
          </a:xfrm>
        </p:spPr>
        <p:txBody>
          <a:bodyPr/>
          <a:lstStyle/>
          <a:p>
            <a:pPr>
              <a:lnSpc>
                <a:spcPct val="100000"/>
              </a:lnSpc>
            </a:pPr>
            <a:r>
              <a:rPr lang="en-US" sz="2400" dirty="0" smtClean="0">
                <a:solidFill>
                  <a:schemeClr val="tx2"/>
                </a:solidFill>
              </a:rPr>
              <a:t>An unfavorable market, at a historically low level for skim milk, but more balanced at the end of the year</a:t>
            </a:r>
          </a:p>
          <a:p>
            <a:pPr>
              <a:lnSpc>
                <a:spcPct val="100000"/>
              </a:lnSpc>
            </a:pPr>
            <a:r>
              <a:rPr lang="en-US" sz="2400" dirty="0" smtClean="0">
                <a:solidFill>
                  <a:schemeClr val="tx2"/>
                </a:solidFill>
              </a:rPr>
              <a:t>Pursuit in France of the general consultation on food</a:t>
            </a:r>
            <a:endParaRPr lang="en-US" sz="2400" dirty="0">
              <a:solidFill>
                <a:schemeClr val="tx2"/>
              </a:solidFill>
            </a:endParaRPr>
          </a:p>
        </p:txBody>
      </p:sp>
    </p:spTree>
    <p:extLst>
      <p:ext uri="{BB962C8B-B14F-4D97-AF65-F5344CB8AC3E}">
        <p14:creationId xmlns:p14="http://schemas.microsoft.com/office/powerpoint/2010/main" val="590569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Espace réservé pour une image  33">
            <a:extLst>
              <a:ext uri="{FF2B5EF4-FFF2-40B4-BE49-F238E27FC236}">
                <a16:creationId xmlns="" xmlns:a16="http://schemas.microsoft.com/office/drawing/2014/main" id="{7D12CB1C-E824-416A-A596-F316E526D000}"/>
              </a:ext>
            </a:extLst>
          </p:cNvPr>
          <p:cNvPicPr>
            <a:picLocks noGrp="1" noChangeAspect="1"/>
          </p:cNvPicPr>
          <p:nvPr>
            <p:ph type="pic" sz="quarter" idx="15"/>
          </p:nvPr>
        </p:nvPicPr>
        <p:blipFill rotWithShape="1">
          <a:blip r:embed="rId3" cstate="print">
            <a:extLst>
              <a:ext uri="{BEBA8EAE-BF5A-486C-A8C5-ECC9F3942E4B}">
                <a14:imgProps xmlns:a14="http://schemas.microsoft.com/office/drawing/2010/main">
                  <a14:imgLayer r:embed="rId4">
                    <a14:imgEffect>
                      <a14:backgroundRemoval t="10670" b="87841" l="10000" r="90000">
                        <a14:foregroundMark x1="42281" y1="55087" x2="61579" y2="51241"/>
                        <a14:foregroundMark x1="75263" y1="66129" x2="75263" y2="66129"/>
                        <a14:foregroundMark x1="75263" y1="66129" x2="75263" y2="66129"/>
                        <a14:foregroundMark x1="69123" y1="65509" x2="69123" y2="65509"/>
                        <a14:foregroundMark x1="69123" y1="65509" x2="69123" y2="65509"/>
                        <a14:foregroundMark x1="69123" y1="62779" x2="69649" y2="70844"/>
                        <a14:foregroundMark x1="40175" y1="57196" x2="66140" y2="56700"/>
                      </a14:backgroundRemoval>
                    </a14:imgEffect>
                  </a14:imgLayer>
                </a14:imgProps>
              </a:ext>
              <a:ext uri="{28A0092B-C50C-407E-A947-70E740481C1C}">
                <a14:useLocalDpi xmlns:a14="http://schemas.microsoft.com/office/drawing/2010/main" val="0"/>
              </a:ext>
            </a:extLst>
          </a:blip>
          <a:srcRect t="10951" b="11659"/>
          <a:stretch/>
        </p:blipFill>
        <p:spPr>
          <a:xfrm>
            <a:off x="3199574" y="1228328"/>
            <a:ext cx="2122296" cy="2322910"/>
          </a:xfrm>
        </p:spPr>
      </p:pic>
      <p:sp>
        <p:nvSpPr>
          <p:cNvPr id="8" name="Titre 7">
            <a:extLst>
              <a:ext uri="{FF2B5EF4-FFF2-40B4-BE49-F238E27FC236}">
                <a16:creationId xmlns="" xmlns:a16="http://schemas.microsoft.com/office/drawing/2014/main" id="{9782F289-DAC4-460F-8715-8A4AD1D3B969}"/>
              </a:ext>
            </a:extLst>
          </p:cNvPr>
          <p:cNvSpPr>
            <a:spLocks noGrp="1"/>
          </p:cNvSpPr>
          <p:nvPr>
            <p:ph type="title"/>
          </p:nvPr>
        </p:nvSpPr>
        <p:spPr>
          <a:xfrm>
            <a:off x="360000" y="288000"/>
            <a:ext cx="8601438" cy="720000"/>
          </a:xfrm>
        </p:spPr>
        <p:txBody>
          <a:bodyPr/>
          <a:lstStyle/>
          <a:p>
            <a:r>
              <a:rPr lang="en-US" dirty="0" smtClean="0"/>
              <a:t>Sustainable brands: </a:t>
            </a:r>
            <a:r>
              <a:rPr lang="en-US" dirty="0" smtClean="0">
                <a:solidFill>
                  <a:schemeClr val="accent1"/>
                </a:solidFill>
              </a:rPr>
              <a:t>no GMOs, development of Bio</a:t>
            </a:r>
            <a:endParaRPr lang="en-US" dirty="0">
              <a:solidFill>
                <a:schemeClr val="accent1"/>
              </a:solidFill>
            </a:endParaRPr>
          </a:p>
        </p:txBody>
      </p:sp>
      <p:sp>
        <p:nvSpPr>
          <p:cNvPr id="4" name="Espace réservé du numéro de diapositive 3">
            <a:extLst>
              <a:ext uri="{FF2B5EF4-FFF2-40B4-BE49-F238E27FC236}">
                <a16:creationId xmlns="" xmlns:a16="http://schemas.microsoft.com/office/drawing/2014/main" id="{AC5CF073-AEBF-48B8-AD8B-803582A53F1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64" name="Espace réservé du contenu 63">
            <a:extLst>
              <a:ext uri="{FF2B5EF4-FFF2-40B4-BE49-F238E27FC236}">
                <a16:creationId xmlns="" xmlns:a16="http://schemas.microsoft.com/office/drawing/2014/main" id="{599EBDD2-7425-4AF2-8A9C-4F1C79EB9667}"/>
              </a:ext>
            </a:extLst>
          </p:cNvPr>
          <p:cNvPicPr>
            <a:picLocks noGrp="1" noChangeAspect="1"/>
          </p:cNvPicPr>
          <p:nvPr>
            <p:ph idx="16"/>
          </p:nvPr>
        </p:nvPicPr>
        <p:blipFill>
          <a:blip r:embed="rId5" cstate="print">
            <a:extLst>
              <a:ext uri="{28A0092B-C50C-407E-A947-70E740481C1C}">
                <a14:useLocalDpi xmlns:a14="http://schemas.microsoft.com/office/drawing/2010/main" val="0"/>
              </a:ext>
            </a:extLst>
          </a:blip>
          <a:stretch>
            <a:fillRect/>
          </a:stretch>
        </p:blipFill>
        <p:spPr>
          <a:xfrm>
            <a:off x="6300193" y="1923678"/>
            <a:ext cx="2483352" cy="1407232"/>
          </a:xfrm>
        </p:spPr>
      </p:pic>
      <p:pic>
        <p:nvPicPr>
          <p:cNvPr id="6" name="Espace réservé pour une image  5">
            <a:extLst>
              <a:ext uri="{FF2B5EF4-FFF2-40B4-BE49-F238E27FC236}">
                <a16:creationId xmlns="" xmlns:a16="http://schemas.microsoft.com/office/drawing/2014/main" id="{E333E41C-D8FF-414B-BF3B-ED9C210CA10F}"/>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885" b="885"/>
          <a:stretch>
            <a:fillRect/>
          </a:stretch>
        </p:blipFill>
        <p:spPr>
          <a:xfrm>
            <a:off x="387998" y="1563637"/>
            <a:ext cx="1893683" cy="1834953"/>
          </a:xfrm>
        </p:spPr>
      </p:pic>
    </p:spTree>
    <p:extLst>
      <p:ext uri="{BB962C8B-B14F-4D97-AF65-F5344CB8AC3E}">
        <p14:creationId xmlns:p14="http://schemas.microsoft.com/office/powerpoint/2010/main" val="3879190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9E01E67-FC28-41E2-9B4B-4C9521D011F6}"/>
              </a:ext>
            </a:extLst>
          </p:cNvPr>
          <p:cNvSpPr>
            <a:spLocks noGrp="1"/>
          </p:cNvSpPr>
          <p:nvPr>
            <p:ph type="title"/>
          </p:nvPr>
        </p:nvSpPr>
        <p:spPr/>
        <p:txBody>
          <a:bodyPr/>
          <a:lstStyle/>
          <a:p>
            <a:r>
              <a:rPr lang="en-US" dirty="0" smtClean="0"/>
              <a:t>Sustainable brands</a:t>
            </a:r>
            <a:endParaRPr lang="en-US" dirty="0">
              <a:solidFill>
                <a:schemeClr val="accent1"/>
              </a:solidFill>
            </a:endParaRPr>
          </a:p>
        </p:txBody>
      </p:sp>
      <p:sp>
        <p:nvSpPr>
          <p:cNvPr id="4" name="Espace réservé du numéro de diapositive 3">
            <a:extLst>
              <a:ext uri="{FF2B5EF4-FFF2-40B4-BE49-F238E27FC236}">
                <a16:creationId xmlns="" xmlns:a16="http://schemas.microsoft.com/office/drawing/2014/main" id="{111FEF54-B798-4368-B98F-EA094E1696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21" name="Espace réservé du contenu 20">
            <a:extLst>
              <a:ext uri="{FF2B5EF4-FFF2-40B4-BE49-F238E27FC236}">
                <a16:creationId xmlns="" xmlns:a16="http://schemas.microsoft.com/office/drawing/2014/main" id="{697B2F05-A504-433D-AFB8-0A780E7C23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53217" y="1152525"/>
            <a:ext cx="4580466" cy="3435350"/>
          </a:xfrm>
        </p:spPr>
      </p:pic>
      <p:pic>
        <p:nvPicPr>
          <p:cNvPr id="25" name="Image 24">
            <a:extLst>
              <a:ext uri="{FF2B5EF4-FFF2-40B4-BE49-F238E27FC236}">
                <a16:creationId xmlns="" xmlns:a16="http://schemas.microsoft.com/office/drawing/2014/main" id="{F1AC9C50-CF25-4679-9E91-8B55F2BC5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888" y="-286012"/>
            <a:ext cx="2700305" cy="1438537"/>
          </a:xfrm>
          <a:prstGeom prst="rect">
            <a:avLst/>
          </a:prstGeom>
        </p:spPr>
      </p:pic>
    </p:spTree>
    <p:extLst>
      <p:ext uri="{BB962C8B-B14F-4D97-AF65-F5344CB8AC3E}">
        <p14:creationId xmlns:p14="http://schemas.microsoft.com/office/powerpoint/2010/main" val="3732222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262E010-8866-41D1-AA64-BCAA16A01423}"/>
              </a:ext>
            </a:extLst>
          </p:cNvPr>
          <p:cNvSpPr>
            <a:spLocks noGrp="1"/>
          </p:cNvSpPr>
          <p:nvPr>
            <p:ph type="title"/>
          </p:nvPr>
        </p:nvSpPr>
        <p:spPr/>
        <p:txBody>
          <a:bodyPr/>
          <a:lstStyle/>
          <a:p>
            <a:r>
              <a:rPr lang="en-US" dirty="0" smtClean="0"/>
              <a:t>Sustainable brands</a:t>
            </a:r>
            <a:endParaRPr lang="en-US" dirty="0">
              <a:solidFill>
                <a:schemeClr val="accent1"/>
              </a:solidFill>
            </a:endParaRPr>
          </a:p>
        </p:txBody>
      </p:sp>
      <p:sp>
        <p:nvSpPr>
          <p:cNvPr id="3" name="Espace réservé du numéro de diapositive 2">
            <a:extLst>
              <a:ext uri="{FF2B5EF4-FFF2-40B4-BE49-F238E27FC236}">
                <a16:creationId xmlns="" xmlns:a16="http://schemas.microsoft.com/office/drawing/2014/main" id="{19B7D9AD-5169-4A11-94E7-C3E70ED132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31" name="Espace réservé du contenu 30">
            <a:extLst>
              <a:ext uri="{FF2B5EF4-FFF2-40B4-BE49-F238E27FC236}">
                <a16:creationId xmlns="" xmlns:a16="http://schemas.microsoft.com/office/drawing/2014/main" id="{368E88AD-B007-498A-9470-A9FB24C6A4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96725" y="1082793"/>
            <a:ext cx="1224136" cy="1155278"/>
          </a:xfrm>
        </p:spPr>
      </p:pic>
      <p:pic>
        <p:nvPicPr>
          <p:cNvPr id="33" name="Espace réservé du contenu 32">
            <a:extLst>
              <a:ext uri="{FF2B5EF4-FFF2-40B4-BE49-F238E27FC236}">
                <a16:creationId xmlns="" xmlns:a16="http://schemas.microsoft.com/office/drawing/2014/main" id="{3FF5CBDB-3C3D-424F-A2B0-E73290408DD6}"/>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096726" y="2571750"/>
            <a:ext cx="1224135" cy="1224136"/>
          </a:xfrm>
        </p:spPr>
      </p:pic>
      <p:pic>
        <p:nvPicPr>
          <p:cNvPr id="18" name="Image 17">
            <a:extLst>
              <a:ext uri="{FF2B5EF4-FFF2-40B4-BE49-F238E27FC236}">
                <a16:creationId xmlns="" xmlns:a16="http://schemas.microsoft.com/office/drawing/2014/main" id="{35F9F96F-F270-4973-AD54-CFBE5F146A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1008000"/>
            <a:ext cx="2555941" cy="3615420"/>
          </a:xfrm>
          <a:prstGeom prst="rect">
            <a:avLst/>
          </a:prstGeom>
        </p:spPr>
      </p:pic>
    </p:spTree>
    <p:extLst>
      <p:ext uri="{BB962C8B-B14F-4D97-AF65-F5344CB8AC3E}">
        <p14:creationId xmlns:p14="http://schemas.microsoft.com/office/powerpoint/2010/main" val="10821382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262E010-8866-41D1-AA64-BCAA16A01423}"/>
              </a:ext>
            </a:extLst>
          </p:cNvPr>
          <p:cNvSpPr>
            <a:spLocks noGrp="1"/>
          </p:cNvSpPr>
          <p:nvPr>
            <p:ph type="title"/>
          </p:nvPr>
        </p:nvSpPr>
        <p:spPr/>
        <p:txBody>
          <a:bodyPr/>
          <a:lstStyle/>
          <a:p>
            <a:r>
              <a:rPr lang="en-US" dirty="0"/>
              <a:t>Sustainable brands</a:t>
            </a:r>
            <a:endParaRPr lang="en-US" dirty="0">
              <a:solidFill>
                <a:schemeClr val="accent1"/>
              </a:solidFill>
            </a:endParaRPr>
          </a:p>
        </p:txBody>
      </p:sp>
      <p:sp>
        <p:nvSpPr>
          <p:cNvPr id="3" name="Espace réservé du numéro de diapositive 2">
            <a:extLst>
              <a:ext uri="{FF2B5EF4-FFF2-40B4-BE49-F238E27FC236}">
                <a16:creationId xmlns="" xmlns:a16="http://schemas.microsoft.com/office/drawing/2014/main" id="{19B7D9AD-5169-4A11-94E7-C3E70ED132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10" name="Espace réservé du contenu 9">
            <a:extLst>
              <a:ext uri="{FF2B5EF4-FFF2-40B4-BE49-F238E27FC236}">
                <a16:creationId xmlns="" xmlns:a16="http://schemas.microsoft.com/office/drawing/2014/main" id="{BFAEEB05-D0BD-4A80-A0BC-96B69F23D1BB}"/>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995487" y="1169956"/>
            <a:ext cx="5153025" cy="3435350"/>
          </a:xfrm>
        </p:spPr>
      </p:pic>
    </p:spTree>
    <p:extLst>
      <p:ext uri="{BB962C8B-B14F-4D97-AF65-F5344CB8AC3E}">
        <p14:creationId xmlns:p14="http://schemas.microsoft.com/office/powerpoint/2010/main" val="1320616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ED30507-EB60-4D65-89F9-8B9ED652F80B}"/>
              </a:ext>
            </a:extLst>
          </p:cNvPr>
          <p:cNvSpPr>
            <a:spLocks noGrp="1"/>
          </p:cNvSpPr>
          <p:nvPr>
            <p:ph type="title"/>
          </p:nvPr>
        </p:nvSpPr>
        <p:spPr/>
        <p:txBody>
          <a:bodyPr/>
          <a:lstStyle/>
          <a:p>
            <a:r>
              <a:rPr lang="en-US" dirty="0" smtClean="0"/>
              <a:t>Sustainable brands: </a:t>
            </a:r>
            <a:r>
              <a:rPr lang="en-US" sz="2400" dirty="0" smtClean="0">
                <a:solidFill>
                  <a:schemeClr val="accent1"/>
                </a:solidFill>
              </a:rPr>
              <a:t>no waste, reduce plastic</a:t>
            </a:r>
            <a:endParaRPr lang="en-US" dirty="0">
              <a:solidFill>
                <a:schemeClr val="accent1"/>
              </a:solidFill>
            </a:endParaRPr>
          </a:p>
        </p:txBody>
      </p:sp>
      <p:pic>
        <p:nvPicPr>
          <p:cNvPr id="17" name="Espace réservé du contenu 16">
            <a:extLst>
              <a:ext uri="{FF2B5EF4-FFF2-40B4-BE49-F238E27FC236}">
                <a16:creationId xmlns="" xmlns:a16="http://schemas.microsoft.com/office/drawing/2014/main" id="{738556FC-399E-4A11-A3A6-957676E2679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9100" y="3174573"/>
            <a:ext cx="1209803" cy="1016000"/>
          </a:xfrm>
        </p:spPr>
      </p:pic>
      <p:sp>
        <p:nvSpPr>
          <p:cNvPr id="3" name="Espace réservé du numéro de diapositive 2">
            <a:extLst>
              <a:ext uri="{FF2B5EF4-FFF2-40B4-BE49-F238E27FC236}">
                <a16:creationId xmlns="" xmlns:a16="http://schemas.microsoft.com/office/drawing/2014/main" id="{D91A9126-01FF-4EA8-8F7E-0ACCC34B1033}"/>
              </a:ext>
            </a:extLst>
          </p:cNvPr>
          <p:cNvSpPr>
            <a:spLocks noGrp="1"/>
          </p:cNvSpPr>
          <p:nvPr>
            <p:ph type="sldNum" sz="quarter" idx="12"/>
          </p:nvPr>
        </p:nvSpPr>
        <p:spPr>
          <a:xfrm>
            <a:off x="3834172" y="4697433"/>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15" name="Espace réservé pour une image  14">
            <a:extLst>
              <a:ext uri="{FF2B5EF4-FFF2-40B4-BE49-F238E27FC236}">
                <a16:creationId xmlns="" xmlns:a16="http://schemas.microsoft.com/office/drawing/2014/main" id="{E2ACC1A2-B0A6-47F2-B800-67C8C97C26C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832" b="6832"/>
          <a:stretch>
            <a:fillRect/>
          </a:stretch>
        </p:blipFill>
        <p:spPr>
          <a:xfrm>
            <a:off x="360000" y="1193326"/>
            <a:ext cx="2828005" cy="1826447"/>
          </a:xfrm>
        </p:spPr>
      </p:pic>
      <p:pic>
        <p:nvPicPr>
          <p:cNvPr id="27" name="Espace réservé pour une image  26">
            <a:extLst>
              <a:ext uri="{FF2B5EF4-FFF2-40B4-BE49-F238E27FC236}">
                <a16:creationId xmlns="" xmlns:a16="http://schemas.microsoft.com/office/drawing/2014/main" id="{BAE2CADD-7906-404B-B708-2B280C325E7F}"/>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val="0"/>
              </a:ext>
            </a:extLst>
          </a:blip>
          <a:srcRect l="12585" t="4858" r="12585" b="4858"/>
          <a:stretch/>
        </p:blipFill>
        <p:spPr>
          <a:xfrm>
            <a:off x="3834172" y="936714"/>
            <a:ext cx="1475656" cy="2579157"/>
          </a:xfrm>
        </p:spPr>
      </p:pic>
      <p:pic>
        <p:nvPicPr>
          <p:cNvPr id="25" name="Espace réservé du contenu 24">
            <a:extLst>
              <a:ext uri="{FF2B5EF4-FFF2-40B4-BE49-F238E27FC236}">
                <a16:creationId xmlns="" xmlns:a16="http://schemas.microsoft.com/office/drawing/2014/main" id="{67FFD920-2AE3-47CF-B914-0EFA0FC1250D}"/>
              </a:ext>
            </a:extLst>
          </p:cNvPr>
          <p:cNvPicPr>
            <a:picLocks noGrp="1" noChangeAspect="1"/>
          </p:cNvPicPr>
          <p:nvPr>
            <p:ph idx="16"/>
          </p:nvPr>
        </p:nvPicPr>
        <p:blipFill>
          <a:blip r:embed="rId6" cstate="print">
            <a:extLst>
              <a:ext uri="{28A0092B-C50C-407E-A947-70E740481C1C}">
                <a14:useLocalDpi xmlns:a14="http://schemas.microsoft.com/office/drawing/2010/main" val="0"/>
              </a:ext>
            </a:extLst>
          </a:blip>
          <a:stretch>
            <a:fillRect/>
          </a:stretch>
        </p:blipFill>
        <p:spPr>
          <a:xfrm>
            <a:off x="6701301" y="1491630"/>
            <a:ext cx="1999597" cy="1844628"/>
          </a:xfrm>
        </p:spPr>
      </p:pic>
      <p:sp>
        <p:nvSpPr>
          <p:cNvPr id="19" name="Espace réservé du contenu 18">
            <a:extLst>
              <a:ext uri="{FF2B5EF4-FFF2-40B4-BE49-F238E27FC236}">
                <a16:creationId xmlns="" xmlns:a16="http://schemas.microsoft.com/office/drawing/2014/main" id="{5BBDDB51-40B1-4910-9DC9-F6989E73046D}"/>
              </a:ext>
            </a:extLst>
          </p:cNvPr>
          <p:cNvSpPr>
            <a:spLocks noGrp="1"/>
          </p:cNvSpPr>
          <p:nvPr>
            <p:ph idx="14"/>
          </p:nvPr>
        </p:nvSpPr>
        <p:spPr>
          <a:xfrm>
            <a:off x="3347864" y="3575742"/>
            <a:ext cx="2772308" cy="597433"/>
          </a:xfrm>
        </p:spPr>
        <p:txBody>
          <a:bodyPr/>
          <a:lstStyle/>
          <a:p>
            <a:pPr algn="ctr">
              <a:lnSpc>
                <a:spcPct val="150000"/>
              </a:lnSpc>
            </a:pPr>
            <a:r>
              <a:rPr lang="en-US" sz="1400" dirty="0" smtClean="0"/>
              <a:t>BIODEGRADABLE PUNNET</a:t>
            </a:r>
            <a:endParaRPr lang="en-US" sz="1400" dirty="0"/>
          </a:p>
        </p:txBody>
      </p:sp>
      <p:sp>
        <p:nvSpPr>
          <p:cNvPr id="28" name="Espace réservé du contenu 18">
            <a:extLst>
              <a:ext uri="{FF2B5EF4-FFF2-40B4-BE49-F238E27FC236}">
                <a16:creationId xmlns="" xmlns:a16="http://schemas.microsoft.com/office/drawing/2014/main" id="{E9C4C6A8-76A0-4FA2-ABAB-BC77B4B1D761}"/>
              </a:ext>
            </a:extLst>
          </p:cNvPr>
          <p:cNvSpPr txBox="1">
            <a:spLocks/>
          </p:cNvSpPr>
          <p:nvPr/>
        </p:nvSpPr>
        <p:spPr>
          <a:xfrm>
            <a:off x="6060929" y="3456000"/>
            <a:ext cx="3096344" cy="597433"/>
          </a:xfrm>
          <a:prstGeom prst="rect">
            <a:avLst/>
          </a:prstGeom>
        </p:spPr>
        <p:txBody>
          <a:bodyPr vert="horz" lIns="0" tIns="0" rIns="0" bIns="0" rtlCol="0">
            <a:noAutofit/>
          </a:bodyPr>
          <a:lstStyle>
            <a:lvl1pPr marL="0" indent="0" algn="l" defTabSz="914400" rtl="0" eaLnBrk="1" latinLnBrk="0" hangingPunct="1">
              <a:lnSpc>
                <a:spcPts val="1200"/>
              </a:lnSpc>
              <a:spcBef>
                <a:spcPct val="20000"/>
              </a:spcBef>
              <a:buFont typeface="Arial" panose="020B0604020202020204" pitchFamily="34" charset="0"/>
              <a:buNone/>
              <a:defRPr sz="1200" b="1" kern="1200" cap="all" baseline="0">
                <a:solidFill>
                  <a:schemeClr val="accent1"/>
                </a:solidFill>
                <a:latin typeface="+mn-lt"/>
                <a:ea typeface="+mn-ea"/>
                <a:cs typeface="+mn-cs"/>
              </a:defRPr>
            </a:lvl1pPr>
            <a:lvl2pPr marL="1588" indent="0" algn="l" defTabSz="914400" rtl="0" eaLnBrk="1" latinLnBrk="0" hangingPunct="1">
              <a:spcBef>
                <a:spcPts val="0"/>
              </a:spcBef>
              <a:buFont typeface="Arial" panose="020B0604020202020204" pitchFamily="34" charset="0"/>
              <a:buNone/>
              <a:defRPr sz="1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1400" b="1" i="0" u="none" strike="noStrike" kern="1200" cap="all" spc="0" normalizeH="0" baseline="0" dirty="0" smtClean="0">
                <a:ln>
                  <a:noFill/>
                </a:ln>
                <a:solidFill>
                  <a:srgbClr val="DE6A09"/>
                </a:solidFill>
                <a:effectLst/>
                <a:uLnTx/>
                <a:uFillTx/>
                <a:latin typeface="Calibri"/>
                <a:ea typeface="+mn-ea"/>
                <a:cs typeface="+mn-cs"/>
              </a:rPr>
              <a:t>30 % RECYCLED PLASTIC</a:t>
            </a:r>
          </a:p>
          <a:p>
            <a:pPr marL="0" marR="0" lvl="0" indent="0" algn="ctr"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US" sz="1400" b="1" i="0" u="none" strike="noStrike" kern="1200" cap="all" spc="0" normalizeH="0" baseline="0" dirty="0" smtClean="0">
                <a:ln>
                  <a:noFill/>
                </a:ln>
                <a:solidFill>
                  <a:srgbClr val="DE6A09"/>
                </a:solidFill>
                <a:effectLst/>
                <a:uLnTx/>
                <a:uFillTx/>
                <a:latin typeface="Calibri"/>
                <a:ea typeface="+mn-ea"/>
                <a:cs typeface="+mn-cs"/>
              </a:rPr>
              <a:t>-23 % PLASTIC</a:t>
            </a:r>
            <a:endParaRPr kumimoji="0" lang="en-US" sz="1400" b="1" i="0" u="none" strike="noStrike" kern="1200" cap="all" spc="0" normalizeH="0" baseline="0" dirty="0">
              <a:ln>
                <a:noFill/>
              </a:ln>
              <a:solidFill>
                <a:srgbClr val="DE6A09"/>
              </a:solidFill>
              <a:effectLst/>
              <a:uLnTx/>
              <a:uFillTx/>
              <a:latin typeface="Calibri"/>
              <a:ea typeface="+mn-ea"/>
              <a:cs typeface="+mn-cs"/>
            </a:endParaRPr>
          </a:p>
        </p:txBody>
      </p:sp>
    </p:spTree>
    <p:extLst>
      <p:ext uri="{BB962C8B-B14F-4D97-AF65-F5344CB8AC3E}">
        <p14:creationId xmlns:p14="http://schemas.microsoft.com/office/powerpoint/2010/main" val="11942171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5C33259-C233-4BC7-B24A-6E69A7AD697E}"/>
              </a:ext>
            </a:extLst>
          </p:cNvPr>
          <p:cNvSpPr>
            <a:spLocks noGrp="1"/>
          </p:cNvSpPr>
          <p:nvPr>
            <p:ph type="title"/>
          </p:nvPr>
        </p:nvSpPr>
        <p:spPr/>
        <p:txBody>
          <a:bodyPr/>
          <a:lstStyle/>
          <a:p>
            <a:r>
              <a:rPr lang="en-US" dirty="0" smtClean="0"/>
              <a:t>Health and responsible consumption: </a:t>
            </a:r>
            <a:br>
              <a:rPr lang="en-US" dirty="0" smtClean="0"/>
            </a:br>
            <a:r>
              <a:rPr lang="en-US" dirty="0" smtClean="0">
                <a:solidFill>
                  <a:schemeClr val="accent1"/>
                </a:solidFill>
              </a:rPr>
              <a:t>Cheese, perfect for a flexible diet</a:t>
            </a:r>
            <a:endParaRPr lang="en-US" b="0" i="1" dirty="0">
              <a:solidFill>
                <a:schemeClr val="accent1"/>
              </a:solidFill>
            </a:endParaRPr>
          </a:p>
        </p:txBody>
      </p:sp>
      <p:sp>
        <p:nvSpPr>
          <p:cNvPr id="4" name="Espace réservé du numéro de diapositive 3">
            <a:extLst>
              <a:ext uri="{FF2B5EF4-FFF2-40B4-BE49-F238E27FC236}">
                <a16:creationId xmlns="" xmlns:a16="http://schemas.microsoft.com/office/drawing/2014/main" id="{0ECDD0C0-8896-45C7-84FA-62661CA191C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9" name="Espace réservé du contenu 8">
            <a:extLst>
              <a:ext uri="{FF2B5EF4-FFF2-40B4-BE49-F238E27FC236}">
                <a16:creationId xmlns="" xmlns:a16="http://schemas.microsoft.com/office/drawing/2014/main" id="{03FBF147-5E22-4EDC-BF34-ED5B25CC2839}"/>
              </a:ext>
            </a:extLst>
          </p:cNvPr>
          <p:cNvSpPr>
            <a:spLocks noGrp="1"/>
          </p:cNvSpPr>
          <p:nvPr>
            <p:ph idx="1"/>
          </p:nvPr>
        </p:nvSpPr>
        <p:spPr>
          <a:xfrm>
            <a:off x="755576" y="1995686"/>
            <a:ext cx="3564016" cy="2399683"/>
          </a:xfrm>
        </p:spPr>
        <p:txBody>
          <a:bodyPr/>
          <a:lstStyle/>
          <a:p>
            <a:r>
              <a:rPr lang="en-US" b="0" dirty="0" smtClean="0"/>
              <a:t>Animal protein as an alternative to meat</a:t>
            </a:r>
          </a:p>
          <a:p>
            <a:r>
              <a:rPr lang="en-US" b="0" dirty="0" smtClean="0"/>
              <a:t>Simple and essentially natural ingredients</a:t>
            </a:r>
            <a:endParaRPr lang="en-US" b="0" dirty="0"/>
          </a:p>
        </p:txBody>
      </p:sp>
      <p:pic>
        <p:nvPicPr>
          <p:cNvPr id="13" name="Picture 2" descr="Recette : Buddha bowl au fromage - Recette au fromage">
            <a:extLst>
              <a:ext uri="{FF2B5EF4-FFF2-40B4-BE49-F238E27FC236}">
                <a16:creationId xmlns="" xmlns:a16="http://schemas.microsoft.com/office/drawing/2014/main" id="{E7E4C6DF-5955-4805-A1C6-C69A65BAA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9622"/>
            <a:ext cx="2763918" cy="276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99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C641948C-D3EB-4B0F-8C9E-4947C8215D2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6" name="Espace réservé du contenu 5">
            <a:extLst>
              <a:ext uri="{FF2B5EF4-FFF2-40B4-BE49-F238E27FC236}">
                <a16:creationId xmlns="" xmlns:a16="http://schemas.microsoft.com/office/drawing/2014/main" id="{8CAE7014-14D1-4B96-BC29-B8C6242DD60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1436" b="19015"/>
          <a:stretch/>
        </p:blipFill>
        <p:spPr>
          <a:xfrm>
            <a:off x="0" y="51469"/>
            <a:ext cx="3563938" cy="1008113"/>
          </a:xfrm>
        </p:spPr>
      </p:pic>
      <p:pic>
        <p:nvPicPr>
          <p:cNvPr id="9" name="Image 8">
            <a:extLst>
              <a:ext uri="{FF2B5EF4-FFF2-40B4-BE49-F238E27FC236}">
                <a16:creationId xmlns="" xmlns:a16="http://schemas.microsoft.com/office/drawing/2014/main" id="{BC2654D8-8774-4960-9581-D738E79FE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368" y="250881"/>
            <a:ext cx="635145" cy="635145"/>
          </a:xfrm>
          <a:prstGeom prst="rect">
            <a:avLst/>
          </a:prstGeom>
        </p:spPr>
      </p:pic>
      <p:pic>
        <p:nvPicPr>
          <p:cNvPr id="4" name="Image 3">
            <a:extLst>
              <a:ext uri="{FF2B5EF4-FFF2-40B4-BE49-F238E27FC236}">
                <a16:creationId xmlns="" xmlns:a16="http://schemas.microsoft.com/office/drawing/2014/main" id="{522E76DA-DACF-4343-A54B-27F9F2D44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477" y="920015"/>
            <a:ext cx="3579496" cy="1507719"/>
          </a:xfrm>
          <a:prstGeom prst="rect">
            <a:avLst/>
          </a:prstGeom>
        </p:spPr>
      </p:pic>
      <p:pic>
        <p:nvPicPr>
          <p:cNvPr id="7" name="Image 6">
            <a:extLst>
              <a:ext uri="{FF2B5EF4-FFF2-40B4-BE49-F238E27FC236}">
                <a16:creationId xmlns="" xmlns:a16="http://schemas.microsoft.com/office/drawing/2014/main" id="{8B8B84FE-008E-413F-84BE-E40057549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8" y="920015"/>
            <a:ext cx="3567220" cy="1513608"/>
          </a:xfrm>
          <a:prstGeom prst="rect">
            <a:avLst/>
          </a:prstGeom>
        </p:spPr>
      </p:pic>
      <p:pic>
        <p:nvPicPr>
          <p:cNvPr id="10" name="Image 9">
            <a:extLst>
              <a:ext uri="{FF2B5EF4-FFF2-40B4-BE49-F238E27FC236}">
                <a16:creationId xmlns="" xmlns:a16="http://schemas.microsoft.com/office/drawing/2014/main" id="{86131F3D-D5D1-4F79-AAA1-09EBCD5094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3768" y="2643758"/>
            <a:ext cx="4028996" cy="1704460"/>
          </a:xfrm>
          <a:prstGeom prst="rect">
            <a:avLst/>
          </a:prstGeom>
        </p:spPr>
      </p:pic>
    </p:spTree>
    <p:extLst>
      <p:ext uri="{BB962C8B-B14F-4D97-AF65-F5344CB8AC3E}">
        <p14:creationId xmlns:p14="http://schemas.microsoft.com/office/powerpoint/2010/main" val="365183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6D2376C-F9E3-4F3B-8E67-3345EB042E76}"/>
              </a:ext>
            </a:extLst>
          </p:cNvPr>
          <p:cNvSpPr>
            <a:spLocks noGrp="1"/>
          </p:cNvSpPr>
          <p:nvPr>
            <p:ph type="title"/>
          </p:nvPr>
        </p:nvSpPr>
        <p:spPr/>
        <p:txBody>
          <a:bodyPr/>
          <a:lstStyle/>
          <a:p>
            <a:r>
              <a:rPr lang="en-US" dirty="0" smtClean="0"/>
              <a:t>How to eat artfully</a:t>
            </a:r>
            <a:endParaRPr lang="en-US" dirty="0"/>
          </a:p>
        </p:txBody>
      </p:sp>
      <p:sp>
        <p:nvSpPr>
          <p:cNvPr id="3" name="Espace réservé du numéro de diapositive 2">
            <a:extLst>
              <a:ext uri="{FF2B5EF4-FFF2-40B4-BE49-F238E27FC236}">
                <a16:creationId xmlns="" xmlns:a16="http://schemas.microsoft.com/office/drawing/2014/main" id="{E45F5F06-EABA-4F1F-BE40-D87380B3031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5" name="Espace réservé du contenu 5">
            <a:extLst>
              <a:ext uri="{FF2B5EF4-FFF2-40B4-BE49-F238E27FC236}">
                <a16:creationId xmlns="" xmlns:a16="http://schemas.microsoft.com/office/drawing/2014/main" id="{0CB393B5-E04D-4031-908D-4366C2F6DB08}"/>
              </a:ext>
            </a:extLst>
          </p:cNvPr>
          <p:cNvPicPr>
            <a:picLocks noChangeAspect="1"/>
          </p:cNvPicPr>
          <p:nvPr/>
        </p:nvPicPr>
        <p:blipFill rotWithShape="1">
          <a:blip r:embed="rId3">
            <a:extLst>
              <a:ext uri="{28A0092B-C50C-407E-A947-70E740481C1C}">
                <a14:useLocalDpi xmlns:a14="http://schemas.microsoft.com/office/drawing/2010/main" val="0"/>
              </a:ext>
            </a:extLst>
          </a:blip>
          <a:srcRect r="66694"/>
          <a:stretch/>
        </p:blipFill>
        <p:spPr>
          <a:xfrm>
            <a:off x="3194576" y="1131590"/>
            <a:ext cx="2754848" cy="3456384"/>
          </a:xfrm>
          <a:prstGeom prst="rect">
            <a:avLst/>
          </a:prstGeom>
        </p:spPr>
      </p:pic>
      <p:pic>
        <p:nvPicPr>
          <p:cNvPr id="7" name="Image 6">
            <a:extLst>
              <a:ext uri="{FF2B5EF4-FFF2-40B4-BE49-F238E27FC236}">
                <a16:creationId xmlns="" xmlns:a16="http://schemas.microsoft.com/office/drawing/2014/main" id="{0E8C64B8-0639-4DB0-B00D-D466DB3CE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4455" y="288000"/>
            <a:ext cx="635145" cy="635145"/>
          </a:xfrm>
          <a:prstGeom prst="rect">
            <a:avLst/>
          </a:prstGeom>
        </p:spPr>
      </p:pic>
    </p:spTree>
    <p:extLst>
      <p:ext uri="{BB962C8B-B14F-4D97-AF65-F5344CB8AC3E}">
        <p14:creationId xmlns:p14="http://schemas.microsoft.com/office/powerpoint/2010/main" val="2578668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 xmlns:a16="http://schemas.microsoft.com/office/drawing/2014/main" id="{F5E35D75-5F76-4BB8-9A0E-1656EDAD6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3264702"/>
            <a:ext cx="1928453" cy="1285635"/>
          </a:xfrm>
          <a:prstGeom prst="rect">
            <a:avLst/>
          </a:prstGeom>
        </p:spPr>
      </p:pic>
      <p:pic>
        <p:nvPicPr>
          <p:cNvPr id="50" name="Image 49">
            <a:extLst>
              <a:ext uri="{FF2B5EF4-FFF2-40B4-BE49-F238E27FC236}">
                <a16:creationId xmlns="" xmlns:a16="http://schemas.microsoft.com/office/drawing/2014/main" id="{46AD1D6D-28EC-4CF5-A55E-215F9FFAF7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40" b="13217"/>
          <a:stretch/>
        </p:blipFill>
        <p:spPr>
          <a:xfrm>
            <a:off x="2926545" y="1555471"/>
            <a:ext cx="2592288" cy="1875218"/>
          </a:xfrm>
          <a:prstGeom prst="rect">
            <a:avLst/>
          </a:prstGeom>
        </p:spPr>
      </p:pic>
      <p:sp>
        <p:nvSpPr>
          <p:cNvPr id="3" name="Titre 2">
            <a:extLst>
              <a:ext uri="{FF2B5EF4-FFF2-40B4-BE49-F238E27FC236}">
                <a16:creationId xmlns="" xmlns:a16="http://schemas.microsoft.com/office/drawing/2014/main" id="{55F9783D-EBC6-4BA8-BB5F-1BC41482D834}"/>
              </a:ext>
            </a:extLst>
          </p:cNvPr>
          <p:cNvSpPr>
            <a:spLocks noGrp="1"/>
          </p:cNvSpPr>
          <p:nvPr>
            <p:ph type="title"/>
          </p:nvPr>
        </p:nvSpPr>
        <p:spPr/>
        <p:txBody>
          <a:bodyPr/>
          <a:lstStyle/>
          <a:p>
            <a:r>
              <a:rPr lang="en-US" dirty="0" smtClean="0"/>
              <a:t>Specialized distribution</a:t>
            </a:r>
            <a:endParaRPr lang="en-US" dirty="0"/>
          </a:p>
        </p:txBody>
      </p:sp>
      <p:sp>
        <p:nvSpPr>
          <p:cNvPr id="4" name="Espace réservé du numéro de diapositive 3">
            <a:extLst>
              <a:ext uri="{FF2B5EF4-FFF2-40B4-BE49-F238E27FC236}">
                <a16:creationId xmlns="" xmlns:a16="http://schemas.microsoft.com/office/drawing/2014/main" id="{3142B2EA-BF09-4759-93C7-B2649926683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28" name="Espace réservé pour une image  27">
            <a:extLst>
              <a:ext uri="{FF2B5EF4-FFF2-40B4-BE49-F238E27FC236}">
                <a16:creationId xmlns="" xmlns:a16="http://schemas.microsoft.com/office/drawing/2014/main" id="{C8A80564-220E-4510-97B1-F85E3952F902}"/>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231" r="231"/>
          <a:stretch>
            <a:fillRect/>
          </a:stretch>
        </p:blipFill>
        <p:spPr>
          <a:xfrm>
            <a:off x="5844078" y="972688"/>
            <a:ext cx="3226622" cy="2250144"/>
          </a:xfrm>
        </p:spPr>
      </p:pic>
      <p:pic>
        <p:nvPicPr>
          <p:cNvPr id="14" name="Espace réservé pour une image  13">
            <a:extLst>
              <a:ext uri="{FF2B5EF4-FFF2-40B4-BE49-F238E27FC236}">
                <a16:creationId xmlns="" xmlns:a16="http://schemas.microsoft.com/office/drawing/2014/main" id="{BBBFC6C1-D67E-4BD3-9E5F-8241E99E353E}"/>
              </a:ext>
            </a:extLst>
          </p:cNvPr>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t="1976" b="1976"/>
          <a:stretch>
            <a:fillRect/>
          </a:stretch>
        </p:blipFill>
        <p:spPr>
          <a:xfrm>
            <a:off x="174891" y="854302"/>
            <a:ext cx="2547244" cy="3661663"/>
          </a:xfrm>
        </p:spPr>
      </p:pic>
      <p:pic>
        <p:nvPicPr>
          <p:cNvPr id="8" name="Image 7">
            <a:extLst>
              <a:ext uri="{FF2B5EF4-FFF2-40B4-BE49-F238E27FC236}">
                <a16:creationId xmlns="" xmlns:a16="http://schemas.microsoft.com/office/drawing/2014/main" id="{CE4E7AD7-FAF8-4C8E-8D01-2A13AEB9AC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9482" y="2866332"/>
            <a:ext cx="1845208" cy="1304480"/>
          </a:xfrm>
          <a:prstGeom prst="rect">
            <a:avLst/>
          </a:prstGeom>
        </p:spPr>
      </p:pic>
    </p:spTree>
    <p:extLst>
      <p:ext uri="{BB962C8B-B14F-4D97-AF65-F5344CB8AC3E}">
        <p14:creationId xmlns:p14="http://schemas.microsoft.com/office/powerpoint/2010/main" val="96322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206030B-B99E-46E6-9765-A184A4794ACA}"/>
              </a:ext>
            </a:extLst>
          </p:cNvPr>
          <p:cNvSpPr>
            <a:spLocks noGrp="1"/>
          </p:cNvSpPr>
          <p:nvPr>
            <p:ph type="title"/>
          </p:nvPr>
        </p:nvSpPr>
        <p:spPr/>
        <p:txBody>
          <a:bodyPr/>
          <a:lstStyle/>
          <a:p>
            <a:r>
              <a:rPr lang="en-US" dirty="0" smtClean="0"/>
              <a:t>Accompany the new shopper path</a:t>
            </a:r>
            <a:endParaRPr lang="en-US" dirty="0"/>
          </a:p>
        </p:txBody>
      </p:sp>
      <p:sp>
        <p:nvSpPr>
          <p:cNvPr id="3" name="Espace réservé du numéro de diapositive 2">
            <a:extLst>
              <a:ext uri="{FF2B5EF4-FFF2-40B4-BE49-F238E27FC236}">
                <a16:creationId xmlns="" xmlns:a16="http://schemas.microsoft.com/office/drawing/2014/main" id="{A19820ED-DB74-49F9-90CB-050E596CE5C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pic>
        <p:nvPicPr>
          <p:cNvPr id="8" name="Espace réservé du contenu 7">
            <a:extLst>
              <a:ext uri="{FF2B5EF4-FFF2-40B4-BE49-F238E27FC236}">
                <a16:creationId xmlns="" xmlns:a16="http://schemas.microsoft.com/office/drawing/2014/main" id="{10B92D26-40E9-4C1E-A83B-B188146E048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25775" y="1152525"/>
            <a:ext cx="3435350" cy="3435350"/>
          </a:xfrm>
        </p:spPr>
      </p:pic>
    </p:spTree>
    <p:extLst>
      <p:ext uri="{BB962C8B-B14F-4D97-AF65-F5344CB8AC3E}">
        <p14:creationId xmlns:p14="http://schemas.microsoft.com/office/powerpoint/2010/main" val="1147901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a:extLst>
              <a:ext uri="{FF2B5EF4-FFF2-40B4-BE49-F238E27FC236}">
                <a16:creationId xmlns="" xmlns:a16="http://schemas.microsoft.com/office/drawing/2014/main" id="{51EC438A-1A01-4B8D-B779-AE6D6C17A38D}"/>
              </a:ext>
            </a:extLst>
          </p:cNvPr>
          <p:cNvSpPr>
            <a:spLocks noGrp="1"/>
          </p:cNvSpPr>
          <p:nvPr>
            <p:ph type="title"/>
          </p:nvPr>
        </p:nvSpPr>
        <p:spPr/>
        <p:txBody>
          <a:bodyPr/>
          <a:lstStyle/>
          <a:p>
            <a:r>
              <a:rPr lang="en-US" dirty="0" smtClean="0"/>
              <a:t>The dairy environment </a:t>
            </a:r>
            <a:endParaRPr lang="en-US" dirty="0"/>
          </a:p>
        </p:txBody>
      </p:sp>
      <p:sp>
        <p:nvSpPr>
          <p:cNvPr id="5" name="Espace réservé du numéro de diapositive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15" name="Rectangle 2">
            <a:extLst>
              <a:ext uri="{FF2B5EF4-FFF2-40B4-BE49-F238E27FC236}">
                <a16:creationId xmlns="" xmlns:a16="http://schemas.microsoft.com/office/drawing/2014/main" id="{5AF79F39-4703-49D3-8A30-0208348F3BCB}"/>
              </a:ext>
            </a:extLst>
          </p:cNvPr>
          <p:cNvSpPr txBox="1">
            <a:spLocks/>
          </p:cNvSpPr>
          <p:nvPr/>
        </p:nvSpPr>
        <p:spPr>
          <a:xfrm>
            <a:off x="2220548" y="760646"/>
            <a:ext cx="5170488" cy="360362"/>
          </a:xfrm>
          <a:prstGeom prst="rect">
            <a:avLst/>
          </a:prstGeom>
          <a:solidFill>
            <a:schemeClr val="bg1"/>
          </a:solidFill>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altLang="fr-FR" sz="1800" b="1" dirty="0">
                <a:solidFill>
                  <a:srgbClr val="004B62"/>
                </a:solidFill>
              </a:rPr>
              <a:t>Growth in world production</a:t>
            </a:r>
            <a:endParaRPr kumimoji="0" lang="en-US" altLang="fr-FR" sz="1800" b="1" i="0" u="none" strike="noStrike" kern="1200" cap="none" spc="0" normalizeH="0" baseline="0" dirty="0">
              <a:ln>
                <a:noFill/>
              </a:ln>
              <a:solidFill>
                <a:srgbClr val="004B62"/>
              </a:solidFill>
              <a:effectLst/>
              <a:uLnTx/>
              <a:uFillTx/>
              <a:latin typeface="Calibri"/>
              <a:ea typeface="+mj-ea"/>
              <a:cs typeface="+mj-cs"/>
            </a:endParaRPr>
          </a:p>
        </p:txBody>
      </p:sp>
      <p:pic>
        <p:nvPicPr>
          <p:cNvPr id="2" name="Image 1">
            <a:extLst>
              <a:ext uri="{FF2B5EF4-FFF2-40B4-BE49-F238E27FC236}">
                <a16:creationId xmlns="" xmlns:a16="http://schemas.microsoft.com/office/drawing/2014/main" id="{E6039E35-15C8-4C49-B675-D1EEDD4F3A42}"/>
              </a:ext>
            </a:extLst>
          </p:cNvPr>
          <p:cNvPicPr>
            <a:picLocks noChangeAspect="1"/>
          </p:cNvPicPr>
          <p:nvPr/>
        </p:nvPicPr>
        <p:blipFill>
          <a:blip r:embed="rId4"/>
          <a:stretch>
            <a:fillRect/>
          </a:stretch>
        </p:blipFill>
        <p:spPr>
          <a:xfrm>
            <a:off x="1835696" y="1056366"/>
            <a:ext cx="5800197" cy="3775540"/>
          </a:xfrm>
          <a:prstGeom prst="rect">
            <a:avLst/>
          </a:prstGeom>
        </p:spPr>
      </p:pic>
      <p:sp>
        <p:nvSpPr>
          <p:cNvPr id="8" name="ZoneTexte 7">
            <a:extLst>
              <a:ext uri="{FF2B5EF4-FFF2-40B4-BE49-F238E27FC236}">
                <a16:creationId xmlns="" xmlns:a16="http://schemas.microsoft.com/office/drawing/2014/main" id="{07DBCEFD-217C-4119-829D-8F8F70401D07}"/>
              </a:ext>
            </a:extLst>
          </p:cNvPr>
          <p:cNvSpPr txBox="1"/>
          <p:nvPr/>
        </p:nvSpPr>
        <p:spPr>
          <a:xfrm>
            <a:off x="7023825" y="717812"/>
            <a:ext cx="788535" cy="338554"/>
          </a:xfrm>
          <a:prstGeom prst="rect">
            <a:avLst/>
          </a:prstGeom>
          <a:noFill/>
          <a:ln w="15875">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smtClean="0">
                <a:ln>
                  <a:noFill/>
                </a:ln>
                <a:solidFill>
                  <a:srgbClr val="004B62"/>
                </a:solidFill>
                <a:effectLst/>
                <a:uLnTx/>
                <a:uFillTx/>
                <a:latin typeface="Calibri"/>
                <a:ea typeface="+mn-ea"/>
                <a:cs typeface="+mn-cs"/>
              </a:rPr>
              <a:t>+1.1%</a:t>
            </a:r>
            <a:endParaRPr kumimoji="0" lang="en-US" sz="1600" b="1" i="0" u="none" strike="noStrike" kern="1200" cap="none" spc="0" normalizeH="0" baseline="0" dirty="0">
              <a:ln>
                <a:noFill/>
              </a:ln>
              <a:solidFill>
                <a:srgbClr val="004B62"/>
              </a:solidFill>
              <a:effectLst/>
              <a:uLnTx/>
              <a:uFillTx/>
              <a:latin typeface="Calibri"/>
              <a:ea typeface="+mn-ea"/>
              <a:cs typeface="+mn-cs"/>
            </a:endParaRPr>
          </a:p>
        </p:txBody>
      </p:sp>
    </p:spTree>
    <p:extLst>
      <p:ext uri="{BB962C8B-B14F-4D97-AF65-F5344CB8AC3E}">
        <p14:creationId xmlns:p14="http://schemas.microsoft.com/office/powerpoint/2010/main" val="2610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F850917-9CC2-4B4D-84C4-C0069FFE7FB4}"/>
              </a:ext>
            </a:extLst>
          </p:cNvPr>
          <p:cNvSpPr>
            <a:spLocks noGrp="1"/>
          </p:cNvSpPr>
          <p:nvPr>
            <p:ph type="title"/>
          </p:nvPr>
        </p:nvSpPr>
        <p:spPr/>
        <p:txBody>
          <a:bodyPr/>
          <a:lstStyle/>
          <a:p>
            <a:r>
              <a:rPr lang="en-US" dirty="0"/>
              <a:t>I</a:t>
            </a:r>
            <a:r>
              <a:rPr lang="en-US" dirty="0" smtClean="0"/>
              <a:t>n conclusion</a:t>
            </a:r>
            <a:endParaRPr lang="en-US" dirty="0"/>
          </a:p>
        </p:txBody>
      </p:sp>
      <p:sp>
        <p:nvSpPr>
          <p:cNvPr id="3" name="Espace réservé du numéro de diapositive 2">
            <a:extLst>
              <a:ext uri="{FF2B5EF4-FFF2-40B4-BE49-F238E27FC236}">
                <a16:creationId xmlns="" xmlns:a16="http://schemas.microsoft.com/office/drawing/2014/main" id="{8FFBF17C-A49C-429B-AC61-E8EA6F4A2D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900" b="0" i="0" u="none" strike="noStrike" kern="1200" cap="none" spc="0" normalizeH="0" baseline="0" smtClean="0">
                <a:ln>
                  <a:noFill/>
                </a:ln>
                <a:solidFill>
                  <a:srgbClr val="004B62"/>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dirty="0">
              <a:ln>
                <a:noFill/>
              </a:ln>
              <a:solidFill>
                <a:srgbClr val="004B62"/>
              </a:solidFill>
              <a:effectLst/>
              <a:uLnTx/>
              <a:uFillTx/>
              <a:latin typeface="Arial" panose="020B0604020202020204" pitchFamily="34" charset="0"/>
              <a:ea typeface="+mn-ea"/>
              <a:cs typeface="Arial" panose="020B0604020202020204" pitchFamily="34" charset="0"/>
            </a:endParaRPr>
          </a:p>
        </p:txBody>
      </p:sp>
      <p:sp>
        <p:nvSpPr>
          <p:cNvPr id="4" name="Espace réservé du contenu 3">
            <a:extLst>
              <a:ext uri="{FF2B5EF4-FFF2-40B4-BE49-F238E27FC236}">
                <a16:creationId xmlns="" xmlns:a16="http://schemas.microsoft.com/office/drawing/2014/main" id="{26B144DC-AED2-447A-8BEF-347B6D684A5D}"/>
              </a:ext>
            </a:extLst>
          </p:cNvPr>
          <p:cNvSpPr>
            <a:spLocks noGrp="1"/>
          </p:cNvSpPr>
          <p:nvPr>
            <p:ph idx="1"/>
          </p:nvPr>
        </p:nvSpPr>
        <p:spPr>
          <a:xfrm>
            <a:off x="683568" y="1353270"/>
            <a:ext cx="5184576" cy="3435974"/>
          </a:xfrm>
        </p:spPr>
        <p:txBody>
          <a:bodyPr/>
          <a:lstStyle/>
          <a:p>
            <a:r>
              <a:rPr lang="en-US" dirty="0" smtClean="0"/>
              <a:t>A portfolio of brands and products adapted to the new trends in consumption</a:t>
            </a:r>
          </a:p>
          <a:p>
            <a:r>
              <a:rPr lang="en-US" dirty="0" smtClean="0"/>
              <a:t>Excellent international growth</a:t>
            </a:r>
          </a:p>
          <a:p>
            <a:r>
              <a:rPr lang="en-US" dirty="0" smtClean="0"/>
              <a:t>Dynamism preserved in France and renewed in Europe during the 2</a:t>
            </a:r>
            <a:r>
              <a:rPr lang="en-US" baseline="30000" dirty="0" smtClean="0"/>
              <a:t>nd</a:t>
            </a:r>
            <a:r>
              <a:rPr lang="en-US" dirty="0" smtClean="0"/>
              <a:t> half of the year</a:t>
            </a:r>
          </a:p>
          <a:p>
            <a:r>
              <a:rPr lang="en-US" dirty="0" smtClean="0"/>
              <a:t>Overall, a good year for cheese products</a:t>
            </a:r>
            <a:endParaRPr lang="en-US" dirty="0"/>
          </a:p>
        </p:txBody>
      </p:sp>
      <p:pic>
        <p:nvPicPr>
          <p:cNvPr id="6" name="Image 5">
            <a:extLst>
              <a:ext uri="{FF2B5EF4-FFF2-40B4-BE49-F238E27FC236}">
                <a16:creationId xmlns="" xmlns:a16="http://schemas.microsoft.com/office/drawing/2014/main" id="{6BD6C2EE-E640-4FBA-BF8E-E86AC3F31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1001025"/>
            <a:ext cx="2310064" cy="3464222"/>
          </a:xfrm>
          <a:prstGeom prst="rect">
            <a:avLst/>
          </a:prstGeom>
        </p:spPr>
      </p:pic>
    </p:spTree>
    <p:extLst>
      <p:ext uri="{BB962C8B-B14F-4D97-AF65-F5344CB8AC3E}">
        <p14:creationId xmlns:p14="http://schemas.microsoft.com/office/powerpoint/2010/main" val="3136354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E1F38EF3-3E9E-4752-B39E-DD03A13A2FF3}"/>
              </a:ext>
            </a:extLst>
          </p:cNvPr>
          <p:cNvPicPr>
            <a:picLocks noChangeAspect="1"/>
          </p:cNvPicPr>
          <p:nvPr/>
        </p:nvPicPr>
        <p:blipFill rotWithShape="1">
          <a:blip r:embed="rId3">
            <a:extLst>
              <a:ext uri="{28A0092B-C50C-407E-A947-70E740481C1C}">
                <a14:useLocalDpi xmlns:a14="http://schemas.microsoft.com/office/drawing/2010/main" val="0"/>
              </a:ext>
            </a:extLst>
          </a:blip>
          <a:srcRect t="22392" r="11976" b="6276"/>
          <a:stretch/>
        </p:blipFill>
        <p:spPr>
          <a:xfrm>
            <a:off x="-21871" y="0"/>
            <a:ext cx="4372827" cy="5143500"/>
          </a:xfrm>
          <a:prstGeom prst="rect">
            <a:avLst/>
          </a:prstGeom>
        </p:spPr>
      </p:pic>
      <p:pic>
        <p:nvPicPr>
          <p:cNvPr id="5" name="Image 4">
            <a:extLst>
              <a:ext uri="{FF2B5EF4-FFF2-40B4-BE49-F238E27FC236}">
                <a16:creationId xmlns="" xmlns:a16="http://schemas.microsoft.com/office/drawing/2014/main" id="{9A5F31E8-7DD8-4B7B-86BF-E67809E56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63636">
            <a:off x="7440310" y="1077293"/>
            <a:ext cx="990600" cy="828675"/>
          </a:xfrm>
          <a:prstGeom prst="rect">
            <a:avLst/>
          </a:prstGeom>
        </p:spPr>
      </p:pic>
      <p:sp>
        <p:nvSpPr>
          <p:cNvPr id="4" name="Titre 3"/>
          <p:cNvSpPr>
            <a:spLocks noGrp="1"/>
          </p:cNvSpPr>
          <p:nvPr>
            <p:ph type="title"/>
          </p:nvPr>
        </p:nvSpPr>
        <p:spPr>
          <a:xfrm>
            <a:off x="4716016" y="1563638"/>
            <a:ext cx="4139952" cy="1368152"/>
          </a:xfrm>
        </p:spPr>
        <p:txBody>
          <a:bodyPr/>
          <a:lstStyle/>
          <a:p>
            <a:r>
              <a:rPr lang="en-US" sz="4400" b="0" dirty="0" smtClean="0">
                <a:solidFill>
                  <a:srgbClr val="309089"/>
                </a:solidFill>
                <a:latin typeface="Ludicrous" panose="00000504000000000004" pitchFamily="2" charset="0"/>
              </a:rPr>
              <a:t>2018 annual </a:t>
            </a:r>
            <a:r>
              <a:rPr lang="en-US" sz="4400" b="0" dirty="0">
                <a:solidFill>
                  <a:srgbClr val="309089"/>
                </a:solidFill>
                <a:latin typeface="Ludicrous" panose="00000504000000000004" pitchFamily="2" charset="0"/>
              </a:rPr>
              <a:t>results</a:t>
            </a:r>
          </a:p>
        </p:txBody>
      </p:sp>
      <p:pic>
        <p:nvPicPr>
          <p:cNvPr id="6" name="Image 5">
            <a:extLst>
              <a:ext uri="{FF2B5EF4-FFF2-40B4-BE49-F238E27FC236}">
                <a16:creationId xmlns="" xmlns:a16="http://schemas.microsoft.com/office/drawing/2014/main" id="{659874ED-6D12-4EF9-8F6B-A1965E18F7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3867894"/>
            <a:ext cx="2083943" cy="575926"/>
          </a:xfrm>
          <a:prstGeom prst="rect">
            <a:avLst/>
          </a:prstGeom>
        </p:spPr>
      </p:pic>
    </p:spTree>
    <p:extLst>
      <p:ext uri="{BB962C8B-B14F-4D97-AF65-F5344CB8AC3E}">
        <p14:creationId xmlns:p14="http://schemas.microsoft.com/office/powerpoint/2010/main" val="29372300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60003" y="123478"/>
            <a:ext cx="8229600" cy="720000"/>
          </a:xfrm>
        </p:spPr>
        <p:txBody>
          <a:bodyPr/>
          <a:lstStyle/>
          <a:p>
            <a:r>
              <a:rPr lang="en-US" dirty="0" smtClean="0"/>
              <a:t>Key figures for 2018 </a:t>
            </a:r>
            <a:endParaRPr lang="en-US" dirty="0">
              <a:solidFill>
                <a:schemeClr val="accent5"/>
              </a:solidFill>
            </a:endParaRPr>
          </a:p>
        </p:txBody>
      </p:sp>
      <p:sp>
        <p:nvSpPr>
          <p:cNvPr id="8" name="Espace réservé du numéro de diapositive 7"/>
          <p:cNvSpPr>
            <a:spLocks noGrp="1"/>
          </p:cNvSpPr>
          <p:nvPr>
            <p:ph type="sldNum" sz="quarter" idx="12"/>
          </p:nvPr>
        </p:nvSpPr>
        <p:spPr>
          <a:xfrm>
            <a:off x="3834172" y="4794559"/>
            <a:ext cx="1475656" cy="273844"/>
          </a:xfrm>
        </p:spPr>
        <p:txBody>
          <a:bodyPr/>
          <a:lstStyle/>
          <a:p>
            <a:pPr algn="ctr"/>
            <a:fld id="{89916ABB-5C93-447D-9875-807AA2D5C92C}" type="slidenum">
              <a:rPr lang="en-US" sz="900" smtClean="0">
                <a:solidFill>
                  <a:srgbClr val="004B62"/>
                </a:solidFill>
                <a:latin typeface="Arial" panose="020B0604020202020204" pitchFamily="34" charset="0"/>
                <a:cs typeface="Arial" panose="020B0604020202020204" pitchFamily="34" charset="0"/>
              </a:rPr>
              <a:pPr algn="ctr"/>
              <a:t>62</a:t>
            </a:fld>
            <a:endParaRPr lang="en-US" sz="900" dirty="0">
              <a:solidFill>
                <a:srgbClr val="004B62"/>
              </a:solidFill>
              <a:latin typeface="Arial" panose="020B0604020202020204" pitchFamily="34" charset="0"/>
              <a:cs typeface="Arial" panose="020B0604020202020204" pitchFamily="34" charset="0"/>
            </a:endParaRPr>
          </a:p>
        </p:txBody>
      </p:sp>
      <p:graphicFrame>
        <p:nvGraphicFramePr>
          <p:cNvPr id="34" name="Graphique 33">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921648323"/>
              </p:ext>
            </p:extLst>
          </p:nvPr>
        </p:nvGraphicFramePr>
        <p:xfrm>
          <a:off x="431101" y="398906"/>
          <a:ext cx="3840648" cy="2376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 name="Graphique 35">
            <a:extLst>
              <a:ext uri="{FF2B5EF4-FFF2-40B4-BE49-F238E27FC236}">
                <a16:creationId xmlns=""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757420434"/>
              </p:ext>
            </p:extLst>
          </p:nvPr>
        </p:nvGraphicFramePr>
        <p:xfrm>
          <a:off x="4748955" y="575906"/>
          <a:ext cx="3840648" cy="22730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Graphique 37">
            <a:extLst>
              <a:ext uri="{FF2B5EF4-FFF2-40B4-BE49-F238E27FC236}">
                <a16:creationId xmlns=""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2837510673"/>
              </p:ext>
            </p:extLst>
          </p:nvPr>
        </p:nvGraphicFramePr>
        <p:xfrm>
          <a:off x="527358" y="2767317"/>
          <a:ext cx="3840648" cy="1957246"/>
        </p:xfrm>
        <a:graphic>
          <a:graphicData uri="http://schemas.openxmlformats.org/drawingml/2006/chart">
            <c:chart xmlns:c="http://schemas.openxmlformats.org/drawingml/2006/chart" xmlns:r="http://schemas.openxmlformats.org/officeDocument/2006/relationships" r:id="rId5"/>
          </a:graphicData>
        </a:graphic>
      </p:graphicFrame>
      <p:sp>
        <p:nvSpPr>
          <p:cNvPr id="24" name="ZoneTexte 23"/>
          <p:cNvSpPr txBox="1"/>
          <p:nvPr/>
        </p:nvSpPr>
        <p:spPr>
          <a:xfrm>
            <a:off x="6840852" y="1326317"/>
            <a:ext cx="467452" cy="306259"/>
          </a:xfrm>
          <a:prstGeom prst="round2DiagRect">
            <a:avLst/>
          </a:prstGeom>
        </p:spPr>
        <p:style>
          <a:lnRef idx="1">
            <a:schemeClr val="accent6"/>
          </a:lnRef>
          <a:fillRef idx="2">
            <a:schemeClr val="accent6"/>
          </a:fillRef>
          <a:effectRef idx="1">
            <a:schemeClr val="accent6"/>
          </a:effectRef>
          <a:fontRef idx="minor">
            <a:schemeClr val="dk1"/>
          </a:fontRef>
        </p:style>
        <p:txBody>
          <a:bodyPr wrap="none" lIns="91256" tIns="45627" rIns="35935" bIns="45627" rtlCol="0">
            <a:spAutoFit/>
          </a:bodyPr>
          <a:lstStyle>
            <a:defPPr>
              <a:defRPr lang="fr-FR"/>
            </a:defPPr>
            <a:lvl1pPr algn="ctr" defTabSz="912594">
              <a:defRPr sz="1200" b="1" i="1">
                <a:solidFill>
                  <a:srgbClr val="000000"/>
                </a:solidFill>
              </a:defRPr>
            </a:lvl1pPr>
          </a:lstStyle>
          <a:p>
            <a:r>
              <a:rPr lang="en-US" dirty="0" smtClean="0"/>
              <a:t>2,9%</a:t>
            </a:r>
            <a:endParaRPr lang="en-US" dirty="0"/>
          </a:p>
        </p:txBody>
      </p:sp>
      <p:cxnSp>
        <p:nvCxnSpPr>
          <p:cNvPr id="32" name="Connecteur droit avec flèche 31">
            <a:extLst>
              <a:ext uri="{FF2B5EF4-FFF2-40B4-BE49-F238E27FC236}">
                <a16:creationId xmlns="" xmlns:a16="http://schemas.microsoft.com/office/drawing/2014/main" id="{05B4392B-134C-40BB-BE7C-5303D8A4383E}"/>
              </a:ext>
            </a:extLst>
          </p:cNvPr>
          <p:cNvCxnSpPr>
            <a:cxnSpLocks/>
          </p:cNvCxnSpPr>
          <p:nvPr/>
        </p:nvCxnSpPr>
        <p:spPr>
          <a:xfrm flipV="1">
            <a:off x="6461517" y="1534215"/>
            <a:ext cx="365667" cy="11964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9" name="Graphique 38">
            <a:extLst>
              <a:ext uri="{FF2B5EF4-FFF2-40B4-BE49-F238E27FC236}">
                <a16:creationId xmlns=""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2692137403"/>
              </p:ext>
            </p:extLst>
          </p:nvPr>
        </p:nvGraphicFramePr>
        <p:xfrm>
          <a:off x="4748955" y="2823078"/>
          <a:ext cx="3963944" cy="2268952"/>
        </p:xfrm>
        <a:graphic>
          <a:graphicData uri="http://schemas.openxmlformats.org/drawingml/2006/chart">
            <c:chart xmlns:c="http://schemas.openxmlformats.org/drawingml/2006/chart" xmlns:r="http://schemas.openxmlformats.org/officeDocument/2006/relationships" r:id="rId6"/>
          </a:graphicData>
        </a:graphic>
      </p:graphicFrame>
      <p:sp>
        <p:nvSpPr>
          <p:cNvPr id="28" name="ZoneTexte 27"/>
          <p:cNvSpPr txBox="1"/>
          <p:nvPr/>
        </p:nvSpPr>
        <p:spPr>
          <a:xfrm>
            <a:off x="6827184" y="3957554"/>
            <a:ext cx="470002" cy="306259"/>
          </a:xfrm>
          <a:prstGeom prst="round2DiagRect">
            <a:avLst/>
          </a:prstGeom>
        </p:spPr>
        <p:style>
          <a:lnRef idx="1">
            <a:schemeClr val="accent6"/>
          </a:lnRef>
          <a:fillRef idx="2">
            <a:schemeClr val="accent6"/>
          </a:fillRef>
          <a:effectRef idx="1">
            <a:schemeClr val="accent6"/>
          </a:effectRef>
          <a:fontRef idx="minor">
            <a:schemeClr val="dk1"/>
          </a:fontRef>
        </p:style>
        <p:txBody>
          <a:bodyPr wrap="none" lIns="91256" tIns="45627" rIns="35935" bIns="45627" rtlCol="0">
            <a:spAutoFit/>
          </a:bodyPr>
          <a:lstStyle>
            <a:defPPr>
              <a:defRPr lang="fr-FR"/>
            </a:defPPr>
            <a:lvl1pPr algn="ctr" defTabSz="912594">
              <a:defRPr sz="1200" b="1" i="1">
                <a:solidFill>
                  <a:srgbClr val="000000"/>
                </a:solidFill>
              </a:defRPr>
            </a:lvl1pPr>
          </a:lstStyle>
          <a:p>
            <a:r>
              <a:rPr lang="en-US" dirty="0" smtClean="0"/>
              <a:t>-41%</a:t>
            </a:r>
            <a:endParaRPr lang="en-US" dirty="0"/>
          </a:p>
        </p:txBody>
      </p:sp>
      <p:cxnSp>
        <p:nvCxnSpPr>
          <p:cNvPr id="22" name="Connecteur droit avec flèche 21">
            <a:extLst>
              <a:ext uri="{FF2B5EF4-FFF2-40B4-BE49-F238E27FC236}">
                <a16:creationId xmlns="" xmlns:a16="http://schemas.microsoft.com/office/drawing/2014/main" id="{BF92032D-D48F-4D91-BBD7-342D004940F0}"/>
              </a:ext>
            </a:extLst>
          </p:cNvPr>
          <p:cNvCxnSpPr>
            <a:cxnSpLocks/>
          </p:cNvCxnSpPr>
          <p:nvPr/>
        </p:nvCxnSpPr>
        <p:spPr>
          <a:xfrm>
            <a:off x="6516216" y="3783702"/>
            <a:ext cx="299903" cy="22253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2754132" y="1348528"/>
            <a:ext cx="467452" cy="306259"/>
          </a:xfrm>
          <a:prstGeom prst="round2DiagRect">
            <a:avLst/>
          </a:prstGeom>
        </p:spPr>
        <p:style>
          <a:lnRef idx="1">
            <a:schemeClr val="accent6"/>
          </a:lnRef>
          <a:fillRef idx="2">
            <a:schemeClr val="accent6"/>
          </a:fillRef>
          <a:effectRef idx="1">
            <a:schemeClr val="accent6"/>
          </a:effectRef>
          <a:fontRef idx="minor">
            <a:schemeClr val="dk1"/>
          </a:fontRef>
        </p:style>
        <p:txBody>
          <a:bodyPr wrap="none" lIns="91256" tIns="45627" rIns="35935" bIns="45627" rtlCol="0">
            <a:spAutoFit/>
          </a:bodyPr>
          <a:lstStyle>
            <a:defPPr>
              <a:defRPr lang="fr-FR"/>
            </a:defPPr>
            <a:lvl1pPr algn="ctr">
              <a:defRPr sz="1200" b="1" i="1">
                <a:solidFill>
                  <a:srgbClr val="000000"/>
                </a:solidFill>
              </a:defRPr>
            </a:lvl1pPr>
          </a:lstStyle>
          <a:p>
            <a:pPr defTabSz="912594"/>
            <a:r>
              <a:rPr lang="en-US" dirty="0" smtClean="0"/>
              <a:t>0,2%</a:t>
            </a:r>
            <a:endParaRPr lang="en-US" dirty="0"/>
          </a:p>
        </p:txBody>
      </p:sp>
      <p:cxnSp>
        <p:nvCxnSpPr>
          <p:cNvPr id="15" name="Connecteur droit avec flèche 14">
            <a:extLst>
              <a:ext uri="{FF2B5EF4-FFF2-40B4-BE49-F238E27FC236}">
                <a16:creationId xmlns="" xmlns:a16="http://schemas.microsoft.com/office/drawing/2014/main" id="{05DCB019-2284-4FCF-980A-759611FD6ACB}"/>
              </a:ext>
            </a:extLst>
          </p:cNvPr>
          <p:cNvCxnSpPr>
            <a:cxnSpLocks/>
          </p:cNvCxnSpPr>
          <p:nvPr/>
        </p:nvCxnSpPr>
        <p:spPr>
          <a:xfrm flipV="1">
            <a:off x="2351425" y="1556426"/>
            <a:ext cx="365667" cy="11964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23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B84005D-0403-4758-80E4-0142210C0D01}"/>
              </a:ext>
            </a:extLst>
          </p:cNvPr>
          <p:cNvSpPr>
            <a:spLocks noGrp="1"/>
          </p:cNvSpPr>
          <p:nvPr>
            <p:ph type="title"/>
          </p:nvPr>
        </p:nvSpPr>
        <p:spPr/>
        <p:txBody>
          <a:bodyPr/>
          <a:lstStyle/>
          <a:p>
            <a:r>
              <a:rPr lang="en-US" dirty="0" smtClean="0"/>
              <a:t>Net sales for 2018</a:t>
            </a:r>
            <a:endParaRPr lang="en-US" dirty="0"/>
          </a:p>
        </p:txBody>
      </p:sp>
      <p:sp>
        <p:nvSpPr>
          <p:cNvPr id="3" name="Espace réservé du numéro de diapositive 2">
            <a:extLst>
              <a:ext uri="{FF2B5EF4-FFF2-40B4-BE49-F238E27FC236}">
                <a16:creationId xmlns="" xmlns:a16="http://schemas.microsoft.com/office/drawing/2014/main" id="{073E42A4-61EA-4D68-A7EF-D8AFE5257FD5}"/>
              </a:ext>
            </a:extLst>
          </p:cNvPr>
          <p:cNvSpPr>
            <a:spLocks noGrp="1"/>
          </p:cNvSpPr>
          <p:nvPr>
            <p:ph type="sldNum" sz="quarter" idx="12"/>
          </p:nvPr>
        </p:nvSpPr>
        <p:spPr>
          <a:xfrm>
            <a:off x="3866070" y="4717472"/>
            <a:ext cx="1475656" cy="273844"/>
          </a:xfrm>
        </p:spPr>
        <p:txBody>
          <a:bodyPr/>
          <a:lstStyle/>
          <a:p>
            <a:fld id="{89916ABB-5C93-447D-9875-807AA2D5C92C}" type="slidenum">
              <a:rPr lang="en-US" smtClean="0">
                <a:solidFill>
                  <a:srgbClr val="004B62"/>
                </a:solidFill>
              </a:rPr>
              <a:pPr/>
              <a:t>63</a:t>
            </a:fld>
            <a:endParaRPr lang="en-US" dirty="0">
              <a:solidFill>
                <a:srgbClr val="004B62"/>
              </a:solidFill>
            </a:endParaRPr>
          </a:p>
        </p:txBody>
      </p:sp>
      <p:sp>
        <p:nvSpPr>
          <p:cNvPr id="5" name="ZoneTexte 4">
            <a:extLst>
              <a:ext uri="{FF2B5EF4-FFF2-40B4-BE49-F238E27FC236}">
                <a16:creationId xmlns="" xmlns:a16="http://schemas.microsoft.com/office/drawing/2014/main" id="{B7FD3B72-579C-40EB-AA5F-9927CFBD768D}"/>
              </a:ext>
            </a:extLst>
          </p:cNvPr>
          <p:cNvSpPr txBox="1"/>
          <p:nvPr/>
        </p:nvSpPr>
        <p:spPr>
          <a:xfrm>
            <a:off x="539552" y="2662087"/>
            <a:ext cx="1445406" cy="407301"/>
          </a:xfrm>
          <a:prstGeom prst="rect">
            <a:avLst/>
          </a:prstGeom>
          <a:noFill/>
          <a:effectLst/>
        </p:spPr>
        <p:txBody>
          <a:bodyPr wrap="square" lIns="98560" tIns="49281" rIns="98560" bIns="4928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259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dirty="0" smtClean="0">
                <a:ln>
                  <a:noFill/>
                </a:ln>
                <a:solidFill>
                  <a:schemeClr val="bg1"/>
                </a:solidFill>
                <a:effectLst/>
                <a:uLnTx/>
                <a:uFillTx/>
                <a:latin typeface="Calibri" panose="020F0502020204030204"/>
                <a:ea typeface="+mn-ea"/>
                <a:cs typeface="+mn-cs"/>
              </a:rPr>
              <a:t>4 853 M€</a:t>
            </a:r>
            <a:endParaRPr kumimoji="0" lang="en-US" sz="2000" b="1" i="0" u="none" strike="noStrike" kern="0" cap="none" spc="0" normalizeH="0" baseline="0" dirty="0">
              <a:ln>
                <a:noFill/>
              </a:ln>
              <a:solidFill>
                <a:schemeClr val="bg1"/>
              </a:solidFill>
              <a:effectLst/>
              <a:uLnTx/>
              <a:uFillTx/>
              <a:latin typeface="Calibri" panose="020F0502020204030204"/>
              <a:ea typeface="+mn-ea"/>
              <a:cs typeface="+mn-cs"/>
            </a:endParaRPr>
          </a:p>
        </p:txBody>
      </p:sp>
      <p:sp>
        <p:nvSpPr>
          <p:cNvPr id="6" name="ZoneTexte 4">
            <a:extLst>
              <a:ext uri="{FF2B5EF4-FFF2-40B4-BE49-F238E27FC236}">
                <a16:creationId xmlns="" xmlns:a16="http://schemas.microsoft.com/office/drawing/2014/main" id="{9DB3717D-CBD3-4F9C-91F4-0BE1D10CFFC9}"/>
              </a:ext>
            </a:extLst>
          </p:cNvPr>
          <p:cNvSpPr txBox="1"/>
          <p:nvPr/>
        </p:nvSpPr>
        <p:spPr>
          <a:xfrm>
            <a:off x="6516215" y="2553271"/>
            <a:ext cx="1515043" cy="407301"/>
          </a:xfrm>
          <a:prstGeom prst="rect">
            <a:avLst/>
          </a:prstGeom>
          <a:noFill/>
          <a:effectLst/>
        </p:spPr>
        <p:txBody>
          <a:bodyPr wrap="square" lIns="98560" tIns="49281" rIns="98560" bIns="49281"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2594"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dirty="0" smtClean="0">
                <a:ln>
                  <a:noFill/>
                </a:ln>
                <a:solidFill>
                  <a:schemeClr val="bg1"/>
                </a:solidFill>
                <a:effectLst/>
                <a:uLnTx/>
                <a:uFillTx/>
                <a:latin typeface="Calibri" panose="020F0502020204030204"/>
                <a:ea typeface="+mn-ea"/>
                <a:cs typeface="+mn-cs"/>
              </a:rPr>
              <a:t>4 863 M€</a:t>
            </a:r>
            <a:endParaRPr kumimoji="0" lang="en-US" sz="2000" b="1" i="0" u="none" strike="noStrike" kern="0" cap="none" spc="0" normalizeH="0" baseline="0" dirty="0">
              <a:ln>
                <a:noFill/>
              </a:ln>
              <a:solidFill>
                <a:schemeClr val="bg1"/>
              </a:solidFill>
              <a:effectLst/>
              <a:uLnTx/>
              <a:uFillTx/>
              <a:latin typeface="Calibri" panose="020F0502020204030204"/>
              <a:ea typeface="+mn-ea"/>
              <a:cs typeface="+mn-cs"/>
            </a:endParaRPr>
          </a:p>
        </p:txBody>
      </p:sp>
      <p:sp>
        <p:nvSpPr>
          <p:cNvPr id="9" name="ZoneTexte 8">
            <a:extLst>
              <a:ext uri="{FF2B5EF4-FFF2-40B4-BE49-F238E27FC236}">
                <a16:creationId xmlns="" xmlns:a16="http://schemas.microsoft.com/office/drawing/2014/main" id="{D9C93932-47C5-425B-9BDA-CBD7201C121A}"/>
              </a:ext>
            </a:extLst>
          </p:cNvPr>
          <p:cNvSpPr txBox="1"/>
          <p:nvPr/>
        </p:nvSpPr>
        <p:spPr>
          <a:xfrm>
            <a:off x="3474233" y="1832767"/>
            <a:ext cx="1417848" cy="407301"/>
          </a:xfrm>
          <a:prstGeom prst="rect">
            <a:avLst/>
          </a:prstGeom>
          <a:noFill/>
          <a:effectLst/>
        </p:spPr>
        <p:txBody>
          <a:bodyPr wrap="square" lIns="98560" tIns="49281" rIns="98560" bIns="49281" rtlCol="0">
            <a:spAutoFit/>
          </a:bodyPr>
          <a:lstStyle/>
          <a:p>
            <a:pPr algn="ctr" defTabSz="912594"/>
            <a:r>
              <a:rPr lang="en-US" sz="2000" b="1" i="1" dirty="0" smtClean="0">
                <a:solidFill>
                  <a:schemeClr val="bg1">
                    <a:lumMod val="50000"/>
                  </a:schemeClr>
                </a:solidFill>
              </a:rPr>
              <a:t>2.0%</a:t>
            </a:r>
            <a:endParaRPr lang="en-US" sz="2000" b="1" i="1" dirty="0">
              <a:solidFill>
                <a:schemeClr val="bg1">
                  <a:lumMod val="50000"/>
                </a:schemeClr>
              </a:solidFill>
            </a:endParaRPr>
          </a:p>
        </p:txBody>
      </p:sp>
      <p:sp>
        <p:nvSpPr>
          <p:cNvPr id="11" name="ZoneTexte 10">
            <a:extLst>
              <a:ext uri="{FF2B5EF4-FFF2-40B4-BE49-F238E27FC236}">
                <a16:creationId xmlns="" xmlns:a16="http://schemas.microsoft.com/office/drawing/2014/main" id="{FFE94BA5-2018-4215-9A97-D63995B7A85B}"/>
              </a:ext>
            </a:extLst>
          </p:cNvPr>
          <p:cNvSpPr txBox="1"/>
          <p:nvPr/>
        </p:nvSpPr>
        <p:spPr>
          <a:xfrm>
            <a:off x="7999014" y="1308495"/>
            <a:ext cx="1355370" cy="715078"/>
          </a:xfrm>
          <a:prstGeom prst="rect">
            <a:avLst/>
          </a:prstGeom>
          <a:noFill/>
          <a:effectLst/>
        </p:spPr>
        <p:txBody>
          <a:bodyPr wrap="square" lIns="98560" tIns="49281" rIns="98560" bIns="49281" rtlCol="0">
            <a:spAutoFit/>
          </a:bodyPr>
          <a:lstStyle/>
          <a:p>
            <a:pPr algn="ctr" defTabSz="912594"/>
            <a:r>
              <a:rPr lang="en-US" sz="2000" b="1" dirty="0" smtClean="0">
                <a:solidFill>
                  <a:srgbClr val="000000"/>
                </a:solidFill>
              </a:rPr>
              <a:t>10 M€</a:t>
            </a:r>
          </a:p>
          <a:p>
            <a:pPr algn="ctr" defTabSz="912594"/>
            <a:r>
              <a:rPr lang="en-US" sz="2000" b="1" i="1" dirty="0" smtClean="0">
                <a:solidFill>
                  <a:schemeClr val="bg1">
                    <a:lumMod val="50000"/>
                  </a:schemeClr>
                </a:solidFill>
              </a:rPr>
              <a:t>0.2%</a:t>
            </a:r>
            <a:endParaRPr lang="en-US" sz="2000" b="1" i="1" dirty="0">
              <a:solidFill>
                <a:schemeClr val="bg1">
                  <a:lumMod val="50000"/>
                </a:schemeClr>
              </a:solidFill>
            </a:endParaRPr>
          </a:p>
        </p:txBody>
      </p:sp>
      <p:cxnSp>
        <p:nvCxnSpPr>
          <p:cNvPr id="13" name="Connecteur droit avec flèche 12">
            <a:extLst>
              <a:ext uri="{FF2B5EF4-FFF2-40B4-BE49-F238E27FC236}">
                <a16:creationId xmlns="" xmlns:a16="http://schemas.microsoft.com/office/drawing/2014/main" id="{91AD7ECE-6681-4A34-AFF5-2F2007DB444D}"/>
              </a:ext>
            </a:extLst>
          </p:cNvPr>
          <p:cNvCxnSpPr>
            <a:cxnSpLocks/>
          </p:cNvCxnSpPr>
          <p:nvPr/>
        </p:nvCxnSpPr>
        <p:spPr>
          <a:xfrm>
            <a:off x="7973566" y="1495470"/>
            <a:ext cx="0" cy="348980"/>
          </a:xfrm>
          <a:prstGeom prst="straightConnector1">
            <a:avLst/>
          </a:prstGeom>
          <a:ln w="28575">
            <a:solidFill>
              <a:srgbClr val="000000"/>
            </a:solidFill>
            <a:prstDash val="sysDot"/>
            <a:headEnd type="arrow"/>
            <a:tailEnd type="arrow"/>
          </a:ln>
          <a:effectLst/>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 xmlns:a16="http://schemas.microsoft.com/office/drawing/2014/main" id="{BEB7BDE0-77F7-4DC0-994A-298AD33677C2}"/>
              </a:ext>
            </a:extLst>
          </p:cNvPr>
          <p:cNvCxnSpPr>
            <a:cxnSpLocks/>
          </p:cNvCxnSpPr>
          <p:nvPr/>
        </p:nvCxnSpPr>
        <p:spPr>
          <a:xfrm>
            <a:off x="335176" y="1836966"/>
            <a:ext cx="7696083" cy="0"/>
          </a:xfrm>
          <a:prstGeom prst="line">
            <a:avLst/>
          </a:prstGeom>
          <a:ln w="28575">
            <a:solidFill>
              <a:srgbClr val="000000"/>
            </a:solidFill>
            <a:prstDash val="sysDot"/>
          </a:ln>
          <a:effectLst/>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 xmlns:a16="http://schemas.microsoft.com/office/drawing/2014/main" id="{B261862B-CE20-4461-AA42-600310833B6B}"/>
              </a:ext>
            </a:extLst>
          </p:cNvPr>
          <p:cNvSpPr txBox="1"/>
          <p:nvPr/>
        </p:nvSpPr>
        <p:spPr>
          <a:xfrm>
            <a:off x="4916328" y="1123575"/>
            <a:ext cx="1455117" cy="407301"/>
          </a:xfrm>
          <a:prstGeom prst="rect">
            <a:avLst/>
          </a:prstGeom>
          <a:noFill/>
          <a:effectLst/>
        </p:spPr>
        <p:txBody>
          <a:bodyPr wrap="square" lIns="98560" tIns="49281" rIns="98560" bIns="49281" rtlCol="0">
            <a:spAutoFit/>
          </a:bodyPr>
          <a:lstStyle/>
          <a:p>
            <a:pPr algn="ctr" defTabSz="912594"/>
            <a:r>
              <a:rPr lang="en-US" sz="2000" b="1" i="1" dirty="0" smtClean="0">
                <a:solidFill>
                  <a:schemeClr val="bg1">
                    <a:lumMod val="50000"/>
                  </a:schemeClr>
                </a:solidFill>
              </a:rPr>
              <a:t>2.1%</a:t>
            </a:r>
            <a:endParaRPr lang="en-US" sz="2000" b="1" i="1" dirty="0">
              <a:solidFill>
                <a:schemeClr val="bg1">
                  <a:lumMod val="50000"/>
                </a:schemeClr>
              </a:solidFill>
            </a:endParaRPr>
          </a:p>
        </p:txBody>
      </p:sp>
      <p:sp>
        <p:nvSpPr>
          <p:cNvPr id="15" name="Rectangle 14">
            <a:extLst>
              <a:ext uri="{FF2B5EF4-FFF2-40B4-BE49-F238E27FC236}">
                <a16:creationId xmlns="" xmlns:a16="http://schemas.microsoft.com/office/drawing/2014/main" id="{D716E48A-557D-4CB6-9421-8E7CDB83A5F0}"/>
              </a:ext>
            </a:extLst>
          </p:cNvPr>
          <p:cNvSpPr/>
          <p:nvPr/>
        </p:nvSpPr>
        <p:spPr>
          <a:xfrm>
            <a:off x="622317" y="1845268"/>
            <a:ext cx="1426506" cy="1801552"/>
          </a:xfrm>
          <a:prstGeom prst="rect">
            <a:avLst/>
          </a:prstGeom>
          <a:solidFill>
            <a:schemeClr val="bg2">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bg1"/>
              </a:solidFill>
            </a:endParaRPr>
          </a:p>
        </p:txBody>
      </p:sp>
      <p:sp>
        <p:nvSpPr>
          <p:cNvPr id="18" name="Rectangle 17">
            <a:extLst>
              <a:ext uri="{FF2B5EF4-FFF2-40B4-BE49-F238E27FC236}">
                <a16:creationId xmlns="" xmlns:a16="http://schemas.microsoft.com/office/drawing/2014/main" id="{246DCDFA-291D-4A2D-B1ED-BAED486E84F4}"/>
              </a:ext>
            </a:extLst>
          </p:cNvPr>
          <p:cNvSpPr/>
          <p:nvPr/>
        </p:nvSpPr>
        <p:spPr>
          <a:xfrm>
            <a:off x="2050903" y="1845268"/>
            <a:ext cx="1426506" cy="692515"/>
          </a:xfrm>
          <a:prstGeom prst="rect">
            <a:avLst/>
          </a:prstGeom>
          <a:solidFill>
            <a:schemeClr val="tx2">
              <a:lumMod val="75000"/>
              <a:lumOff val="25000"/>
              <a:tint val="66000"/>
              <a:satMod val="16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C47202CF-93A1-4194-962D-E0C977C35765}"/>
              </a:ext>
            </a:extLst>
          </p:cNvPr>
          <p:cNvSpPr/>
          <p:nvPr/>
        </p:nvSpPr>
        <p:spPr>
          <a:xfrm>
            <a:off x="3476313" y="2139702"/>
            <a:ext cx="1426506" cy="393948"/>
          </a:xfrm>
          <a:prstGeom prst="rect">
            <a:avLst/>
          </a:prstGeom>
          <a:solidFill>
            <a:schemeClr val="tx2">
              <a:lumMod val="75000"/>
              <a:lumOff val="25000"/>
              <a:tint val="66000"/>
              <a:satMod val="16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2" name="Rectangle 21">
            <a:extLst>
              <a:ext uri="{FF2B5EF4-FFF2-40B4-BE49-F238E27FC236}">
                <a16:creationId xmlns="" xmlns:a16="http://schemas.microsoft.com/office/drawing/2014/main" id="{5DD83A68-8525-4AEE-A0BE-E097AFFDD8DB}"/>
              </a:ext>
            </a:extLst>
          </p:cNvPr>
          <p:cNvSpPr/>
          <p:nvPr/>
        </p:nvSpPr>
        <p:spPr>
          <a:xfrm>
            <a:off x="4905730" y="1495470"/>
            <a:ext cx="1426506" cy="674706"/>
          </a:xfrm>
          <a:prstGeom prst="rect">
            <a:avLst/>
          </a:prstGeom>
          <a:solidFill>
            <a:schemeClr val="tx2">
              <a:lumMod val="75000"/>
              <a:lumOff val="25000"/>
              <a:tint val="66000"/>
              <a:satMod val="16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D868B803-EA0D-4F0B-9F33-3B15E3451A20}"/>
              </a:ext>
            </a:extLst>
          </p:cNvPr>
          <p:cNvSpPr/>
          <p:nvPr/>
        </p:nvSpPr>
        <p:spPr>
          <a:xfrm>
            <a:off x="6313846" y="1495470"/>
            <a:ext cx="1426506" cy="2156933"/>
          </a:xfrm>
          <a:prstGeom prst="rect">
            <a:avLst/>
          </a:prstGeom>
          <a:solidFill>
            <a:schemeClr val="bg2">
              <a:lumMod val="75000"/>
            </a:schemeClr>
          </a:solidFill>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chemeClr val="bg1"/>
              </a:solidFill>
            </a:endParaRPr>
          </a:p>
        </p:txBody>
      </p:sp>
      <p:sp>
        <p:nvSpPr>
          <p:cNvPr id="25" name="ZoneTexte 24">
            <a:extLst>
              <a:ext uri="{FF2B5EF4-FFF2-40B4-BE49-F238E27FC236}">
                <a16:creationId xmlns="" xmlns:a16="http://schemas.microsoft.com/office/drawing/2014/main" id="{A4156FC8-B829-48F1-B839-31C2A795E92B}"/>
              </a:ext>
            </a:extLst>
          </p:cNvPr>
          <p:cNvSpPr txBox="1"/>
          <p:nvPr/>
        </p:nvSpPr>
        <p:spPr>
          <a:xfrm>
            <a:off x="635965" y="2131416"/>
            <a:ext cx="1435769" cy="407301"/>
          </a:xfrm>
          <a:prstGeom prst="rect">
            <a:avLst/>
          </a:prstGeom>
          <a:noFill/>
          <a:effectLst/>
        </p:spPr>
        <p:txBody>
          <a:bodyPr wrap="square" lIns="98560" tIns="49281" rIns="98560" bIns="49281" rtlCol="0">
            <a:spAutoFit/>
          </a:bodyPr>
          <a:lstStyle/>
          <a:p>
            <a:pPr algn="ctr" defTabSz="912594"/>
            <a:r>
              <a:rPr lang="en-US" sz="2000" b="1" dirty="0" smtClean="0">
                <a:solidFill>
                  <a:schemeClr val="bg1"/>
                </a:solidFill>
              </a:rPr>
              <a:t>4 853 M€</a:t>
            </a:r>
            <a:endParaRPr lang="en-US" sz="2000" b="1" dirty="0">
              <a:solidFill>
                <a:schemeClr val="bg1"/>
              </a:solidFill>
            </a:endParaRPr>
          </a:p>
        </p:txBody>
      </p:sp>
      <p:sp>
        <p:nvSpPr>
          <p:cNvPr id="26" name="ZoneTexte 25">
            <a:extLst>
              <a:ext uri="{FF2B5EF4-FFF2-40B4-BE49-F238E27FC236}">
                <a16:creationId xmlns="" xmlns:a16="http://schemas.microsoft.com/office/drawing/2014/main" id="{E43778E0-3FCC-4312-95DD-2C4F934C6EBA}"/>
              </a:ext>
            </a:extLst>
          </p:cNvPr>
          <p:cNvSpPr txBox="1"/>
          <p:nvPr/>
        </p:nvSpPr>
        <p:spPr>
          <a:xfrm>
            <a:off x="6313557" y="2075928"/>
            <a:ext cx="1426507" cy="407301"/>
          </a:xfrm>
          <a:prstGeom prst="rect">
            <a:avLst/>
          </a:prstGeom>
          <a:noFill/>
          <a:effectLst/>
        </p:spPr>
        <p:txBody>
          <a:bodyPr wrap="square" lIns="98560" tIns="49281" rIns="98560" bIns="49281" rtlCol="0">
            <a:spAutoFit/>
          </a:bodyPr>
          <a:lstStyle/>
          <a:p>
            <a:pPr algn="ctr" defTabSz="912594"/>
            <a:r>
              <a:rPr lang="en-US" sz="2000" b="1" dirty="0" smtClean="0">
                <a:solidFill>
                  <a:schemeClr val="bg1"/>
                </a:solidFill>
              </a:rPr>
              <a:t>4 863 M€</a:t>
            </a:r>
            <a:endParaRPr lang="en-US" sz="2000" b="1" dirty="0">
              <a:solidFill>
                <a:schemeClr val="bg1"/>
              </a:solidFill>
            </a:endParaRPr>
          </a:p>
        </p:txBody>
      </p:sp>
      <p:sp>
        <p:nvSpPr>
          <p:cNvPr id="8" name="ZoneTexte 7">
            <a:extLst>
              <a:ext uri="{FF2B5EF4-FFF2-40B4-BE49-F238E27FC236}">
                <a16:creationId xmlns="" xmlns:a16="http://schemas.microsoft.com/office/drawing/2014/main" id="{A38BC191-F00E-4461-B09A-F681B48ECF8F}"/>
              </a:ext>
            </a:extLst>
          </p:cNvPr>
          <p:cNvSpPr txBox="1"/>
          <p:nvPr/>
        </p:nvSpPr>
        <p:spPr>
          <a:xfrm>
            <a:off x="2011191" y="1978920"/>
            <a:ext cx="1401699" cy="407301"/>
          </a:xfrm>
          <a:prstGeom prst="rect">
            <a:avLst/>
          </a:prstGeom>
          <a:noFill/>
          <a:ln>
            <a:noFill/>
          </a:ln>
          <a:effectLst/>
        </p:spPr>
        <p:txBody>
          <a:bodyPr wrap="square" lIns="98560" tIns="49281" rIns="98560" bIns="49281" rtlCol="0">
            <a:spAutoFit/>
          </a:bodyPr>
          <a:lstStyle/>
          <a:p>
            <a:pPr algn="ctr" defTabSz="912594"/>
            <a:r>
              <a:rPr lang="en-US" sz="2000" b="1" dirty="0" smtClean="0">
                <a:solidFill>
                  <a:srgbClr val="000000"/>
                </a:solidFill>
              </a:rPr>
              <a:t>-186 M€</a:t>
            </a:r>
            <a:endParaRPr lang="en-US" sz="2000" b="1" dirty="0">
              <a:solidFill>
                <a:srgbClr val="000000"/>
              </a:solidFill>
            </a:endParaRPr>
          </a:p>
        </p:txBody>
      </p:sp>
      <p:sp>
        <p:nvSpPr>
          <p:cNvPr id="10" name="ZoneTexte 9">
            <a:extLst>
              <a:ext uri="{FF2B5EF4-FFF2-40B4-BE49-F238E27FC236}">
                <a16:creationId xmlns="" xmlns:a16="http://schemas.microsoft.com/office/drawing/2014/main" id="{DBE25DA0-B9AF-4ED0-B6BA-D8D3B07ED1D6}"/>
              </a:ext>
            </a:extLst>
          </p:cNvPr>
          <p:cNvSpPr txBox="1"/>
          <p:nvPr/>
        </p:nvSpPr>
        <p:spPr>
          <a:xfrm>
            <a:off x="3365877" y="2170176"/>
            <a:ext cx="1519436" cy="407301"/>
          </a:xfrm>
          <a:prstGeom prst="rect">
            <a:avLst/>
          </a:prstGeom>
          <a:noFill/>
          <a:effectLst/>
        </p:spPr>
        <p:txBody>
          <a:bodyPr wrap="square" lIns="98560" tIns="49281" rIns="98560" bIns="49281" rtlCol="0">
            <a:spAutoFit/>
          </a:bodyPr>
          <a:lstStyle/>
          <a:p>
            <a:pPr algn="ctr" defTabSz="912594"/>
            <a:r>
              <a:rPr lang="en-US" sz="2000" b="1" dirty="0" smtClean="0">
                <a:solidFill>
                  <a:srgbClr val="000000"/>
                </a:solidFill>
              </a:rPr>
              <a:t>+95 M€</a:t>
            </a:r>
            <a:endParaRPr lang="en-US" sz="2000" b="1" dirty="0">
              <a:solidFill>
                <a:srgbClr val="000000"/>
              </a:solidFill>
            </a:endParaRPr>
          </a:p>
        </p:txBody>
      </p:sp>
      <p:sp>
        <p:nvSpPr>
          <p:cNvPr id="20" name="ZoneTexte 19">
            <a:extLst>
              <a:ext uri="{FF2B5EF4-FFF2-40B4-BE49-F238E27FC236}">
                <a16:creationId xmlns="" xmlns:a16="http://schemas.microsoft.com/office/drawing/2014/main" id="{72FA1AC3-89B1-4BAB-A208-52F6BF30DF38}"/>
              </a:ext>
            </a:extLst>
          </p:cNvPr>
          <p:cNvSpPr txBox="1"/>
          <p:nvPr/>
        </p:nvSpPr>
        <p:spPr>
          <a:xfrm>
            <a:off x="4827828" y="1567477"/>
            <a:ext cx="1414246" cy="407301"/>
          </a:xfrm>
          <a:prstGeom prst="rect">
            <a:avLst/>
          </a:prstGeom>
          <a:noFill/>
          <a:effectLst/>
        </p:spPr>
        <p:txBody>
          <a:bodyPr wrap="square" lIns="98560" tIns="49281" rIns="98560" bIns="49281" rtlCol="0">
            <a:spAutoFit/>
          </a:bodyPr>
          <a:lstStyle/>
          <a:p>
            <a:pPr algn="ctr" defTabSz="912594"/>
            <a:r>
              <a:rPr lang="en-US" sz="2000" b="1" dirty="0" smtClean="0">
                <a:solidFill>
                  <a:srgbClr val="000000"/>
                </a:solidFill>
              </a:rPr>
              <a:t>+101 M€</a:t>
            </a:r>
            <a:endParaRPr lang="en-US" sz="2000" b="1" dirty="0">
              <a:solidFill>
                <a:srgbClr val="000000"/>
              </a:solidFill>
            </a:endParaRPr>
          </a:p>
        </p:txBody>
      </p:sp>
      <p:sp>
        <p:nvSpPr>
          <p:cNvPr id="16" name="ZoneTexte 15">
            <a:extLst>
              <a:ext uri="{FF2B5EF4-FFF2-40B4-BE49-F238E27FC236}">
                <a16:creationId xmlns="" xmlns:a16="http://schemas.microsoft.com/office/drawing/2014/main" id="{B19FEA79-9031-4287-A701-64504E865388}"/>
              </a:ext>
            </a:extLst>
          </p:cNvPr>
          <p:cNvSpPr txBox="1"/>
          <p:nvPr/>
        </p:nvSpPr>
        <p:spPr>
          <a:xfrm>
            <a:off x="829321" y="3625535"/>
            <a:ext cx="652743" cy="369332"/>
          </a:xfrm>
          <a:prstGeom prst="rect">
            <a:avLst/>
          </a:prstGeom>
          <a:noFill/>
          <a:effectLst/>
        </p:spPr>
        <p:txBody>
          <a:bodyPr wrap="none" rtlCol="0">
            <a:spAutoFit/>
          </a:bodyPr>
          <a:lstStyle/>
          <a:p>
            <a:r>
              <a:rPr lang="en-US" b="1" dirty="0" smtClean="0"/>
              <a:t>2017</a:t>
            </a:r>
            <a:endParaRPr lang="en-US" b="1" dirty="0"/>
          </a:p>
        </p:txBody>
      </p:sp>
      <p:sp>
        <p:nvSpPr>
          <p:cNvPr id="27" name="ZoneTexte 26">
            <a:extLst>
              <a:ext uri="{FF2B5EF4-FFF2-40B4-BE49-F238E27FC236}">
                <a16:creationId xmlns="" xmlns:a16="http://schemas.microsoft.com/office/drawing/2014/main" id="{CD6481A7-3CFD-4A71-A31D-0A24BBB7B8EB}"/>
              </a:ext>
            </a:extLst>
          </p:cNvPr>
          <p:cNvSpPr txBox="1"/>
          <p:nvPr/>
        </p:nvSpPr>
        <p:spPr>
          <a:xfrm>
            <a:off x="6331006" y="3642578"/>
            <a:ext cx="1316876" cy="369332"/>
          </a:xfrm>
          <a:prstGeom prst="rect">
            <a:avLst/>
          </a:prstGeom>
          <a:noFill/>
          <a:effectLst/>
        </p:spPr>
        <p:txBody>
          <a:bodyPr wrap="square" rtlCol="0">
            <a:spAutoFit/>
          </a:bodyPr>
          <a:lstStyle/>
          <a:p>
            <a:pPr algn="ctr"/>
            <a:r>
              <a:rPr lang="en-US" b="1" dirty="0" smtClean="0"/>
              <a:t>2018</a:t>
            </a:r>
            <a:endParaRPr lang="en-US" b="1" dirty="0"/>
          </a:p>
        </p:txBody>
      </p:sp>
      <p:sp>
        <p:nvSpPr>
          <p:cNvPr id="28" name="ZoneTexte 27">
            <a:extLst>
              <a:ext uri="{FF2B5EF4-FFF2-40B4-BE49-F238E27FC236}">
                <a16:creationId xmlns="" xmlns:a16="http://schemas.microsoft.com/office/drawing/2014/main" id="{4CB1E482-86B1-4151-B072-CCD0A2252C8E}"/>
              </a:ext>
            </a:extLst>
          </p:cNvPr>
          <p:cNvSpPr txBox="1"/>
          <p:nvPr/>
        </p:nvSpPr>
        <p:spPr>
          <a:xfrm>
            <a:off x="2127663" y="2612237"/>
            <a:ext cx="652743" cy="338554"/>
          </a:xfrm>
          <a:prstGeom prst="rect">
            <a:avLst/>
          </a:prstGeom>
          <a:noFill/>
          <a:effectLst/>
        </p:spPr>
        <p:txBody>
          <a:bodyPr wrap="none" rtlCol="0">
            <a:spAutoFit/>
          </a:bodyPr>
          <a:lstStyle/>
          <a:p>
            <a:r>
              <a:rPr lang="en-US" sz="1600" b="1" dirty="0" smtClean="0"/>
              <a:t>Forex</a:t>
            </a:r>
            <a:endParaRPr lang="en-US" sz="1600" b="1" dirty="0"/>
          </a:p>
        </p:txBody>
      </p:sp>
      <p:sp>
        <p:nvSpPr>
          <p:cNvPr id="29" name="ZoneTexte 28">
            <a:extLst>
              <a:ext uri="{FF2B5EF4-FFF2-40B4-BE49-F238E27FC236}">
                <a16:creationId xmlns="" xmlns:a16="http://schemas.microsoft.com/office/drawing/2014/main" id="{E8256E99-2D3F-4901-87F2-60DE21A5265B}"/>
              </a:ext>
            </a:extLst>
          </p:cNvPr>
          <p:cNvSpPr txBox="1"/>
          <p:nvPr/>
        </p:nvSpPr>
        <p:spPr>
          <a:xfrm>
            <a:off x="3442655" y="2625209"/>
            <a:ext cx="1244828" cy="338554"/>
          </a:xfrm>
          <a:prstGeom prst="rect">
            <a:avLst/>
          </a:prstGeom>
          <a:noFill/>
          <a:effectLst/>
        </p:spPr>
        <p:txBody>
          <a:bodyPr wrap="none" rtlCol="0">
            <a:spAutoFit/>
          </a:bodyPr>
          <a:lstStyle/>
          <a:p>
            <a:r>
              <a:rPr lang="en-US" sz="1600" b="1" dirty="0" smtClean="0"/>
              <a:t>Conso scope</a:t>
            </a:r>
            <a:endParaRPr lang="en-US" sz="1600" b="1" dirty="0"/>
          </a:p>
        </p:txBody>
      </p:sp>
      <p:sp>
        <p:nvSpPr>
          <p:cNvPr id="30" name="ZoneTexte 29">
            <a:extLst>
              <a:ext uri="{FF2B5EF4-FFF2-40B4-BE49-F238E27FC236}">
                <a16:creationId xmlns="" xmlns:a16="http://schemas.microsoft.com/office/drawing/2014/main" id="{C6AE6DE8-4321-47D4-BB43-1AFD3EDA36F8}"/>
              </a:ext>
            </a:extLst>
          </p:cNvPr>
          <p:cNvSpPr txBox="1"/>
          <p:nvPr/>
        </p:nvSpPr>
        <p:spPr>
          <a:xfrm>
            <a:off x="4866937" y="2378988"/>
            <a:ext cx="1497269" cy="338554"/>
          </a:xfrm>
          <a:prstGeom prst="rect">
            <a:avLst/>
          </a:prstGeom>
          <a:noFill/>
          <a:effectLst/>
        </p:spPr>
        <p:txBody>
          <a:bodyPr wrap="none" rtlCol="0">
            <a:spAutoFit/>
          </a:bodyPr>
          <a:lstStyle/>
          <a:p>
            <a:pPr algn="ctr"/>
            <a:r>
              <a:rPr lang="en-US" sz="1600" b="1" dirty="0" smtClean="0"/>
              <a:t>Organic growth</a:t>
            </a:r>
            <a:endParaRPr lang="en-US" sz="1600" b="1" dirty="0"/>
          </a:p>
        </p:txBody>
      </p:sp>
      <p:sp>
        <p:nvSpPr>
          <p:cNvPr id="31" name="ZoneTexte 30">
            <a:extLst>
              <a:ext uri="{FF2B5EF4-FFF2-40B4-BE49-F238E27FC236}">
                <a16:creationId xmlns="" xmlns:a16="http://schemas.microsoft.com/office/drawing/2014/main" id="{C5965549-5146-4B00-A337-7E92A7B54FDC}"/>
              </a:ext>
            </a:extLst>
          </p:cNvPr>
          <p:cNvSpPr txBox="1"/>
          <p:nvPr/>
        </p:nvSpPr>
        <p:spPr>
          <a:xfrm>
            <a:off x="2050904" y="1437149"/>
            <a:ext cx="1391752" cy="407301"/>
          </a:xfrm>
          <a:prstGeom prst="rect">
            <a:avLst/>
          </a:prstGeom>
          <a:noFill/>
          <a:effectLst/>
        </p:spPr>
        <p:txBody>
          <a:bodyPr wrap="square" lIns="98560" tIns="49281" rIns="98560" bIns="49281" rtlCol="0">
            <a:spAutoFit/>
          </a:bodyPr>
          <a:lstStyle/>
          <a:p>
            <a:pPr algn="ctr" defTabSz="912594"/>
            <a:r>
              <a:rPr lang="en-US" sz="2000" b="1" i="1" dirty="0" smtClean="0">
                <a:solidFill>
                  <a:schemeClr val="bg1">
                    <a:lumMod val="50000"/>
                  </a:schemeClr>
                </a:solidFill>
              </a:rPr>
              <a:t>-3.8%</a:t>
            </a:r>
            <a:endParaRPr lang="en-US" sz="2000" b="1" i="1" dirty="0">
              <a:solidFill>
                <a:schemeClr val="bg1">
                  <a:lumMod val="50000"/>
                </a:schemeClr>
              </a:solidFill>
            </a:endParaRPr>
          </a:p>
        </p:txBody>
      </p:sp>
      <p:cxnSp>
        <p:nvCxnSpPr>
          <p:cNvPr id="32" name="Connecteur droit 31">
            <a:extLst>
              <a:ext uri="{FF2B5EF4-FFF2-40B4-BE49-F238E27FC236}">
                <a16:creationId xmlns="" xmlns:a16="http://schemas.microsoft.com/office/drawing/2014/main" id="{6EC9B258-2FEC-4169-8370-19F87E5DEFC7}"/>
              </a:ext>
            </a:extLst>
          </p:cNvPr>
          <p:cNvCxnSpPr>
            <a:cxnSpLocks/>
          </p:cNvCxnSpPr>
          <p:nvPr/>
        </p:nvCxnSpPr>
        <p:spPr>
          <a:xfrm>
            <a:off x="6331006" y="1491630"/>
            <a:ext cx="1688605" cy="0"/>
          </a:xfrm>
          <a:prstGeom prst="line">
            <a:avLst/>
          </a:prstGeom>
          <a:ln w="28575">
            <a:solidFill>
              <a:srgbClr val="000000"/>
            </a:solidFill>
            <a:prstDash val="sysDot"/>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938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002" y="123478"/>
            <a:ext cx="8676493" cy="720000"/>
          </a:xfrm>
        </p:spPr>
        <p:txBody>
          <a:bodyPr/>
          <a:lstStyle/>
          <a:p>
            <a:r>
              <a:rPr lang="en-US" dirty="0" smtClean="0"/>
              <a:t>Quarterly growth in net sales</a:t>
            </a:r>
            <a:br>
              <a:rPr lang="en-US" dirty="0" smtClean="0"/>
            </a:br>
            <a:r>
              <a:rPr lang="en-US" dirty="0" smtClean="0">
                <a:solidFill>
                  <a:schemeClr val="accent5"/>
                </a:solidFill>
              </a:rPr>
              <a:t>Total Group</a:t>
            </a:r>
            <a:endParaRPr lang="en-US" dirty="0">
              <a:solidFill>
                <a:schemeClr val="accent5"/>
              </a:solidFill>
            </a:endParaRPr>
          </a:p>
        </p:txBody>
      </p:sp>
      <p:sp>
        <p:nvSpPr>
          <p:cNvPr id="9" name="ZoneTexte 8"/>
          <p:cNvSpPr txBox="1"/>
          <p:nvPr/>
        </p:nvSpPr>
        <p:spPr>
          <a:xfrm>
            <a:off x="337457" y="3880089"/>
            <a:ext cx="8501743" cy="1092607"/>
          </a:xfrm>
          <a:prstGeom prst="rect">
            <a:avLst/>
          </a:prstGeom>
        </p:spPr>
        <p:txBody>
          <a:bodyPr vert="horz" lIns="0" tIns="0" rIns="0" bIns="0" rtlCol="0">
            <a:noAutofit/>
          </a:bodyPr>
          <a:lstStyle>
            <a:lvl1pPr marL="324000" indent="-324000" algn="ctr">
              <a:lnSpc>
                <a:spcPct val="100000"/>
              </a:lnSpc>
              <a:spcBef>
                <a:spcPts val="3000"/>
              </a:spcBef>
              <a:buFontTx/>
              <a:buBlip>
                <a:blip r:embed="rId3"/>
              </a:buBlip>
              <a:defRPr sz="2000" b="1" cap="none" baseline="0">
                <a:solidFill>
                  <a:schemeClr val="tx2"/>
                </a:solidFill>
              </a:defRPr>
            </a:lvl1pPr>
            <a:lvl2pPr marL="323850" lvl="1" indent="-198000" algn="ctr">
              <a:spcBef>
                <a:spcPts val="0"/>
              </a:spcBef>
              <a:buFontTx/>
              <a:buBlip>
                <a:blip r:embed="rId4"/>
              </a:buBlip>
              <a:defRPr sz="1400">
                <a:solidFill>
                  <a:schemeClr val="accent5"/>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defTabSz="912594"/>
            <a:r>
              <a:rPr lang="en-US" dirty="0" smtClean="0">
                <a:solidFill>
                  <a:srgbClr val="004B62"/>
                </a:solidFill>
              </a:rPr>
              <a:t>Growth fueled by:</a:t>
            </a:r>
          </a:p>
          <a:p>
            <a:pPr lvl="1" defTabSz="912594">
              <a:buFont typeface="Symbol" panose="05050102010706020507" pitchFamily="18" charset="2"/>
              <a:buChar char=""/>
            </a:pPr>
            <a:r>
              <a:rPr lang="en-US" dirty="0" smtClean="0">
                <a:solidFill>
                  <a:srgbClr val="309089"/>
                </a:solidFill>
              </a:rPr>
              <a:t>Pricing (butter crisis), and </a:t>
            </a:r>
          </a:p>
          <a:p>
            <a:pPr lvl="1" defTabSz="912594">
              <a:buFont typeface="Symbol" panose="05050102010706020507" pitchFamily="18" charset="2"/>
              <a:buChar char=""/>
            </a:pPr>
            <a:r>
              <a:rPr lang="en-US" dirty="0" smtClean="0">
                <a:solidFill>
                  <a:srgbClr val="309089"/>
                </a:solidFill>
              </a:rPr>
              <a:t>More rapid market development outside France</a:t>
            </a:r>
            <a:endParaRPr lang="en-US" dirty="0">
              <a:solidFill>
                <a:srgbClr val="309089"/>
              </a:solidFill>
            </a:endParaRPr>
          </a:p>
        </p:txBody>
      </p:sp>
      <p:sp>
        <p:nvSpPr>
          <p:cNvPr id="10" name="Espace réservé du numéro de diapositive 7"/>
          <p:cNvSpPr txBox="1">
            <a:spLocks/>
          </p:cNvSpPr>
          <p:nvPr/>
        </p:nvSpPr>
        <p:spPr>
          <a:xfrm>
            <a:off x="3834172" y="4767263"/>
            <a:ext cx="1475656" cy="273844"/>
          </a:xfrm>
          <a:prstGeom prst="rect">
            <a:avLst/>
          </a:prstGeom>
        </p:spPr>
        <p:txBody>
          <a:bodyPr vert="horz" lIns="91256" tIns="45627" rIns="91256" bIns="45627" rtlCol="0" anchor="ctr"/>
          <a:lstStyle>
            <a:defPPr>
              <a:defRPr lang="fr-FR"/>
            </a:defPPr>
            <a:lvl1pPr marL="0" algn="ctr" defTabSz="914400" rtl="0" eaLnBrk="1" latinLnBrk="0" hangingPunct="1">
              <a:defRPr sz="9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916ABB-5C93-447D-9875-807AA2D5C92C}" type="slidenum">
              <a:rPr lang="en-US" smtClean="0">
                <a:solidFill>
                  <a:srgbClr val="004B62"/>
                </a:solidFill>
              </a:rPr>
              <a:pPr/>
              <a:t>64</a:t>
            </a:fld>
            <a:endParaRPr lang="en-US" dirty="0">
              <a:solidFill>
                <a:srgbClr val="004B62"/>
              </a:solidFill>
            </a:endParaRPr>
          </a:p>
        </p:txBody>
      </p:sp>
      <p:pic>
        <p:nvPicPr>
          <p:cNvPr id="3" name="Image 2">
            <a:extLst>
              <a:ext uri="{FF2B5EF4-FFF2-40B4-BE49-F238E27FC236}">
                <a16:creationId xmlns="" xmlns:a16="http://schemas.microsoft.com/office/drawing/2014/main" id="{B75A8A07-FBF3-4E5B-872E-D5D644646678}"/>
              </a:ext>
            </a:extLst>
          </p:cNvPr>
          <p:cNvPicPr>
            <a:picLocks noChangeAspect="1"/>
          </p:cNvPicPr>
          <p:nvPr/>
        </p:nvPicPr>
        <p:blipFill>
          <a:blip r:embed="rId5"/>
          <a:stretch>
            <a:fillRect/>
          </a:stretch>
        </p:blipFill>
        <p:spPr>
          <a:xfrm>
            <a:off x="6174680" y="2733862"/>
            <a:ext cx="2969320" cy="1146227"/>
          </a:xfrm>
          <a:prstGeom prst="rect">
            <a:avLst/>
          </a:prstGeom>
        </p:spPr>
      </p:pic>
      <p:graphicFrame>
        <p:nvGraphicFramePr>
          <p:cNvPr id="12" name="Graphique 11">
            <a:extLst>
              <a:ext uri="{FF2B5EF4-FFF2-40B4-BE49-F238E27FC236}">
                <a16:creationId xmlns="" xmlns:a16="http://schemas.microsoft.com/office/drawing/2014/main" id="{00000000-0008-0000-0400-000007000000}"/>
              </a:ext>
            </a:extLst>
          </p:cNvPr>
          <p:cNvGraphicFramePr>
            <a:graphicFrameLocks/>
          </p:cNvGraphicFramePr>
          <p:nvPr>
            <p:extLst>
              <p:ext uri="{D42A27DB-BD31-4B8C-83A1-F6EECF244321}">
                <p14:modId xmlns:p14="http://schemas.microsoft.com/office/powerpoint/2010/main" val="279684372"/>
              </p:ext>
            </p:extLst>
          </p:nvPr>
        </p:nvGraphicFramePr>
        <p:xfrm>
          <a:off x="740851" y="123478"/>
          <a:ext cx="5346049" cy="3756611"/>
        </p:xfrm>
        <a:graphic>
          <a:graphicData uri="http://schemas.openxmlformats.org/drawingml/2006/chart">
            <c:chart xmlns:c="http://schemas.openxmlformats.org/drawingml/2006/chart" xmlns:r="http://schemas.openxmlformats.org/officeDocument/2006/relationships" r:id="rId6"/>
          </a:graphicData>
        </a:graphic>
      </p:graphicFrame>
      <p:sp>
        <p:nvSpPr>
          <p:cNvPr id="4" name="ZoneTexte 3">
            <a:extLst>
              <a:ext uri="{FF2B5EF4-FFF2-40B4-BE49-F238E27FC236}">
                <a16:creationId xmlns="" xmlns:a16="http://schemas.microsoft.com/office/drawing/2014/main" id="{7F87AF75-7D4B-440E-8770-D21BE5BD0463}"/>
              </a:ext>
            </a:extLst>
          </p:cNvPr>
          <p:cNvSpPr txBox="1"/>
          <p:nvPr/>
        </p:nvSpPr>
        <p:spPr>
          <a:xfrm>
            <a:off x="3122933" y="1102399"/>
            <a:ext cx="720080" cy="369332"/>
          </a:xfrm>
          <a:prstGeom prst="rect">
            <a:avLst/>
          </a:prstGeom>
          <a:noFill/>
          <a:ln w="19050">
            <a:solidFill>
              <a:srgbClr val="00B0F0"/>
            </a:solidFill>
          </a:ln>
        </p:spPr>
        <p:txBody>
          <a:bodyPr wrap="square" rtlCol="0">
            <a:spAutoFit/>
          </a:bodyPr>
          <a:lstStyle/>
          <a:p>
            <a:pPr algn="ctr"/>
            <a:r>
              <a:rPr lang="en-US" b="1" dirty="0"/>
              <a:t>2018</a:t>
            </a:r>
          </a:p>
        </p:txBody>
      </p:sp>
      <p:sp>
        <p:nvSpPr>
          <p:cNvPr id="8" name="ZoneTexte 7">
            <a:extLst>
              <a:ext uri="{FF2B5EF4-FFF2-40B4-BE49-F238E27FC236}">
                <a16:creationId xmlns="" xmlns:a16="http://schemas.microsoft.com/office/drawing/2014/main" id="{93A506A5-937C-4BB7-9275-D438174E147A}"/>
              </a:ext>
            </a:extLst>
          </p:cNvPr>
          <p:cNvSpPr txBox="1"/>
          <p:nvPr/>
        </p:nvSpPr>
        <p:spPr>
          <a:xfrm>
            <a:off x="7299300" y="2357674"/>
            <a:ext cx="720080" cy="307777"/>
          </a:xfrm>
          <a:prstGeom prst="rect">
            <a:avLst/>
          </a:prstGeom>
          <a:noFill/>
          <a:ln w="19050">
            <a:solidFill>
              <a:srgbClr val="00B0F0"/>
            </a:solidFill>
          </a:ln>
        </p:spPr>
        <p:txBody>
          <a:bodyPr wrap="square" rtlCol="0">
            <a:spAutoFit/>
          </a:bodyPr>
          <a:lstStyle/>
          <a:p>
            <a:pPr algn="ctr"/>
            <a:r>
              <a:rPr lang="en-US" sz="1400" b="1" dirty="0"/>
              <a:t>2017</a:t>
            </a:r>
          </a:p>
        </p:txBody>
      </p:sp>
    </p:spTree>
    <p:extLst>
      <p:ext uri="{BB962C8B-B14F-4D97-AF65-F5344CB8AC3E}">
        <p14:creationId xmlns:p14="http://schemas.microsoft.com/office/powerpoint/2010/main" val="393395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359229" y="3969596"/>
            <a:ext cx="8495949" cy="797667"/>
          </a:xfrm>
        </p:spPr>
        <p:txBody>
          <a:bodyPr/>
          <a:lstStyle/>
          <a:p>
            <a:pPr algn="ctr">
              <a:lnSpc>
                <a:spcPct val="100000"/>
              </a:lnSpc>
            </a:pPr>
            <a:r>
              <a:rPr lang="en-US" dirty="0" smtClean="0"/>
              <a:t>Growth in </a:t>
            </a:r>
            <a:r>
              <a:rPr lang="en-US" u="sng" dirty="0" smtClean="0"/>
              <a:t>strategic brands</a:t>
            </a:r>
            <a:r>
              <a:rPr lang="en-US" dirty="0" smtClean="0"/>
              <a:t> reflecting:</a:t>
            </a:r>
          </a:p>
          <a:p>
            <a:pPr lvl="1" algn="ctr">
              <a:spcBef>
                <a:spcPts val="0"/>
              </a:spcBef>
              <a:buFont typeface="Symbol" panose="05050102010706020507" pitchFamily="18" charset="2"/>
              <a:buChar char="-"/>
            </a:pPr>
            <a:r>
              <a:rPr lang="en-US" sz="1400" dirty="0" smtClean="0"/>
              <a:t>A price effect of 2.0%, and</a:t>
            </a:r>
          </a:p>
          <a:p>
            <a:pPr lvl="1" algn="ctr">
              <a:spcBef>
                <a:spcPts val="0"/>
              </a:spcBef>
              <a:buFont typeface="Symbol" panose="05050102010706020507" pitchFamily="18" charset="2"/>
              <a:buChar char="-"/>
            </a:pPr>
            <a:r>
              <a:rPr lang="en-US" sz="1400" dirty="0" smtClean="0"/>
              <a:t>A volume-mix effect of -1.5%</a:t>
            </a:r>
            <a:endParaRPr lang="en-US" sz="1400"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sp>
        <p:nvSpPr>
          <p:cNvPr id="11" name="Espace réservé du numéro de diapositive 7"/>
          <p:cNvSpPr txBox="1">
            <a:spLocks/>
          </p:cNvSpPr>
          <p:nvPr/>
        </p:nvSpPr>
        <p:spPr>
          <a:xfrm>
            <a:off x="3834172" y="4767263"/>
            <a:ext cx="1475656" cy="273844"/>
          </a:xfrm>
          <a:prstGeom prst="rect">
            <a:avLst/>
          </a:prstGeom>
        </p:spPr>
        <p:txBody>
          <a:bodyPr vert="horz" lIns="91256" tIns="45627" rIns="91256" bIns="45627" rtlCol="0" anchor="ctr"/>
          <a:lstStyle>
            <a:defPPr>
              <a:defRPr lang="fr-FR"/>
            </a:defPPr>
            <a:lvl1pPr marL="0" algn="ctr" defTabSz="914400" rtl="0" eaLnBrk="1" latinLnBrk="0" hangingPunct="1">
              <a:defRPr sz="9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916ABB-5C93-447D-9875-807AA2D5C92C}" type="slidenum">
              <a:rPr lang="en-US" smtClean="0">
                <a:solidFill>
                  <a:srgbClr val="004B62"/>
                </a:solidFill>
              </a:rPr>
              <a:pPr/>
              <a:t>65</a:t>
            </a:fld>
            <a:endParaRPr lang="en-US" dirty="0">
              <a:solidFill>
                <a:srgbClr val="004B62"/>
              </a:solidFill>
            </a:endParaRPr>
          </a:p>
        </p:txBody>
      </p:sp>
      <p:sp>
        <p:nvSpPr>
          <p:cNvPr id="4" name="Titre 3"/>
          <p:cNvSpPr>
            <a:spLocks noGrp="1"/>
          </p:cNvSpPr>
          <p:nvPr>
            <p:ph type="title"/>
          </p:nvPr>
        </p:nvSpPr>
        <p:spPr>
          <a:xfrm>
            <a:off x="251520" y="123478"/>
            <a:ext cx="8712968" cy="720000"/>
          </a:xfrm>
        </p:spPr>
        <p:txBody>
          <a:bodyPr/>
          <a:lstStyle/>
          <a:p>
            <a:r>
              <a:rPr lang="en-US" dirty="0"/>
              <a:t>Quarterly growth in net sales</a:t>
            </a:r>
            <a:r>
              <a:rPr lang="en-US" dirty="0" smtClean="0"/>
              <a:t/>
            </a:r>
            <a:br>
              <a:rPr lang="en-US" dirty="0" smtClean="0"/>
            </a:br>
            <a:r>
              <a:rPr lang="en-US" dirty="0" smtClean="0">
                <a:solidFill>
                  <a:schemeClr val="accent5"/>
                </a:solidFill>
              </a:rPr>
              <a:t>Cheese Products</a:t>
            </a:r>
            <a:endParaRPr lang="en-US" dirty="0">
              <a:solidFill>
                <a:schemeClr val="accent5"/>
              </a:solidFill>
            </a:endParaRPr>
          </a:p>
        </p:txBody>
      </p:sp>
      <p:graphicFrame>
        <p:nvGraphicFramePr>
          <p:cNvPr id="9" name="Graphique 8">
            <a:extLst>
              <a:ext uri="{FF2B5EF4-FFF2-40B4-BE49-F238E27FC236}">
                <a16:creationId xmlns="" xmlns:a16="http://schemas.microsoft.com/office/drawing/2014/main" id="{00000000-0008-0000-0400-000005000000}"/>
              </a:ext>
            </a:extLst>
          </p:cNvPr>
          <p:cNvGraphicFramePr>
            <a:graphicFrameLocks/>
          </p:cNvGraphicFramePr>
          <p:nvPr>
            <p:extLst>
              <p:ext uri="{D42A27DB-BD31-4B8C-83A1-F6EECF244321}">
                <p14:modId xmlns:p14="http://schemas.microsoft.com/office/powerpoint/2010/main" val="980447560"/>
              </p:ext>
            </p:extLst>
          </p:nvPr>
        </p:nvGraphicFramePr>
        <p:xfrm>
          <a:off x="1851561" y="641445"/>
          <a:ext cx="5440878" cy="3157248"/>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 xmlns:a16="http://schemas.microsoft.com/office/drawing/2014/main" id="{67988A3E-B880-48EF-A5A8-389D9E4FB0C4}"/>
              </a:ext>
            </a:extLst>
          </p:cNvPr>
          <p:cNvSpPr txBox="1"/>
          <p:nvPr/>
        </p:nvSpPr>
        <p:spPr>
          <a:xfrm>
            <a:off x="2498106" y="3058728"/>
            <a:ext cx="716863" cy="369332"/>
          </a:xfrm>
          <a:prstGeom prst="rect">
            <a:avLst/>
          </a:prstGeom>
          <a:noFill/>
        </p:spPr>
        <p:txBody>
          <a:bodyPr wrap="none" rtlCol="0">
            <a:spAutoFit/>
          </a:bodyPr>
          <a:lstStyle/>
          <a:p>
            <a:r>
              <a:rPr lang="en-US" b="1" dirty="0" smtClean="0">
                <a:solidFill>
                  <a:schemeClr val="tx1">
                    <a:lumMod val="75000"/>
                    <a:lumOff val="25000"/>
                  </a:schemeClr>
                </a:solidFill>
              </a:rPr>
              <a:t>-1,2%</a:t>
            </a:r>
            <a:endParaRPr lang="en-US" b="1" dirty="0">
              <a:solidFill>
                <a:schemeClr val="tx1">
                  <a:lumMod val="75000"/>
                  <a:lumOff val="25000"/>
                </a:schemeClr>
              </a:solidFill>
            </a:endParaRPr>
          </a:p>
        </p:txBody>
      </p:sp>
    </p:spTree>
    <p:extLst>
      <p:ext uri="{BB962C8B-B14F-4D97-AF65-F5344CB8AC3E}">
        <p14:creationId xmlns:p14="http://schemas.microsoft.com/office/powerpoint/2010/main" val="570429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60000" y="288000"/>
            <a:ext cx="8676496" cy="720000"/>
          </a:xfrm>
        </p:spPr>
        <p:txBody>
          <a:bodyPr/>
          <a:lstStyle/>
          <a:p>
            <a:r>
              <a:rPr lang="en-US" dirty="0"/>
              <a:t>Quarterly growth in net sales</a:t>
            </a:r>
            <a:r>
              <a:rPr lang="en-US" dirty="0" smtClean="0"/>
              <a:t/>
            </a:r>
            <a:br>
              <a:rPr lang="en-US" dirty="0" smtClean="0"/>
            </a:br>
            <a:r>
              <a:rPr lang="en-US" dirty="0" smtClean="0">
                <a:solidFill>
                  <a:schemeClr val="accent5"/>
                </a:solidFill>
              </a:rPr>
              <a:t>Other Dairy Products</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66</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sp>
        <p:nvSpPr>
          <p:cNvPr id="10" name="Espace réservé du contenu 4"/>
          <p:cNvSpPr txBox="1">
            <a:spLocks/>
          </p:cNvSpPr>
          <p:nvPr/>
        </p:nvSpPr>
        <p:spPr>
          <a:xfrm>
            <a:off x="467546" y="3771607"/>
            <a:ext cx="5328592" cy="1008112"/>
          </a:xfrm>
          <a:prstGeom prst="rect">
            <a:avLst/>
          </a:prstGeom>
        </p:spPr>
        <p:txBody>
          <a:bodyPr lIns="91256" tIns="45627" rIns="91256" bIns="45627"/>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Font typeface="Arial" panose="020B0604020202020204" pitchFamily="34" charset="0"/>
              <a:buNone/>
            </a:pPr>
            <a:endParaRPr lang="en-US" sz="1200" dirty="0">
              <a:solidFill>
                <a:prstClr val="black"/>
              </a:solidFill>
            </a:endParaRPr>
          </a:p>
        </p:txBody>
      </p:sp>
      <p:sp>
        <p:nvSpPr>
          <p:cNvPr id="11" name="Espace réservé du contenu 4"/>
          <p:cNvSpPr txBox="1">
            <a:spLocks/>
          </p:cNvSpPr>
          <p:nvPr/>
        </p:nvSpPr>
        <p:spPr>
          <a:xfrm>
            <a:off x="304800" y="4075610"/>
            <a:ext cx="8550378" cy="728387"/>
          </a:xfrm>
          <a:prstGeom prst="rect">
            <a:avLst/>
          </a:prstGeom>
        </p:spPr>
        <p:txBody>
          <a:bodyPr vert="horz" lIns="0" tIns="0" rIns="0" bIns="0" rtlCol="0">
            <a:noAutofit/>
          </a:bodyPr>
          <a:lstStyle>
            <a:lvl1pPr marL="324000" indent="-324000" algn="just">
              <a:lnSpc>
                <a:spcPct val="100000"/>
              </a:lnSpc>
              <a:spcBef>
                <a:spcPts val="3000"/>
              </a:spcBef>
              <a:buFontTx/>
              <a:buBlip>
                <a:blip r:embed="rId4"/>
              </a:buBlip>
              <a:defRPr sz="2000" b="1" cap="none" baseline="0">
                <a:solidFill>
                  <a:schemeClr val="tx2"/>
                </a:solidFill>
              </a:defRPr>
            </a:lvl1pPr>
            <a:lvl2pPr marL="323850" indent="-198000">
              <a:spcBef>
                <a:spcPts val="1200"/>
              </a:spcBef>
              <a:buFontTx/>
              <a:buBlip>
                <a:blip r:embed="rId5"/>
              </a:buBlip>
              <a:defRPr sz="1200">
                <a:solidFill>
                  <a:schemeClr val="accent5"/>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defTabSz="912594">
              <a:spcBef>
                <a:spcPts val="0"/>
              </a:spcBef>
            </a:pPr>
            <a:r>
              <a:rPr lang="en-US" dirty="0" smtClean="0">
                <a:solidFill>
                  <a:srgbClr val="004B62"/>
                </a:solidFill>
              </a:rPr>
              <a:t>Growth fueled by:</a:t>
            </a:r>
          </a:p>
          <a:p>
            <a:pPr marL="644525" lvl="1" indent="-285750" algn="ctr" defTabSz="912594">
              <a:spcBef>
                <a:spcPts val="0"/>
              </a:spcBef>
              <a:buFont typeface="Symbol" panose="05050102010706020507" pitchFamily="18" charset="2"/>
              <a:buChar char="-"/>
            </a:pPr>
            <a:r>
              <a:rPr lang="en-US" sz="1400" dirty="0" smtClean="0">
                <a:solidFill>
                  <a:srgbClr val="309089"/>
                </a:solidFill>
              </a:rPr>
              <a:t>A strong price impact of 3.8%</a:t>
            </a:r>
            <a:endParaRPr lang="en-US" sz="1400" dirty="0">
              <a:solidFill>
                <a:srgbClr val="309089"/>
              </a:solidFill>
            </a:endParaRPr>
          </a:p>
        </p:txBody>
      </p:sp>
      <p:graphicFrame>
        <p:nvGraphicFramePr>
          <p:cNvPr id="13" name="Graphique 12">
            <a:extLst>
              <a:ext uri="{FF2B5EF4-FFF2-40B4-BE49-F238E27FC236}">
                <a16:creationId xmlns=""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2841359067"/>
              </p:ext>
            </p:extLst>
          </p:nvPr>
        </p:nvGraphicFramePr>
        <p:xfrm>
          <a:off x="1969986" y="979564"/>
          <a:ext cx="5204029" cy="312448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98517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60003" y="123478"/>
            <a:ext cx="8229600" cy="720000"/>
          </a:xfrm>
        </p:spPr>
        <p:txBody>
          <a:bodyPr/>
          <a:lstStyle/>
          <a:p>
            <a:r>
              <a:rPr lang="en-US" dirty="0" smtClean="0"/>
              <a:t>Net sales</a:t>
            </a:r>
            <a:endParaRPr lang="en-US" dirty="0">
              <a:solidFill>
                <a:schemeClr val="accent5"/>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sp>
        <p:nvSpPr>
          <p:cNvPr id="15" name="Espace réservé du numéro de diapositive 7"/>
          <p:cNvSpPr txBox="1">
            <a:spLocks/>
          </p:cNvSpPr>
          <p:nvPr/>
        </p:nvSpPr>
        <p:spPr>
          <a:xfrm>
            <a:off x="3834172" y="4767263"/>
            <a:ext cx="1475656" cy="273844"/>
          </a:xfrm>
          <a:prstGeom prst="rect">
            <a:avLst/>
          </a:prstGeom>
        </p:spPr>
        <p:txBody>
          <a:bodyPr vert="horz" lIns="91256" tIns="45627" rIns="91256" bIns="45627" rtlCol="0" anchor="ctr"/>
          <a:lstStyle>
            <a:defPPr>
              <a:defRPr lang="fr-FR"/>
            </a:defPPr>
            <a:lvl1pPr marL="0" algn="ctr" defTabSz="914400" rtl="0" eaLnBrk="1" latinLnBrk="0" hangingPunct="1">
              <a:defRPr sz="9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916ABB-5C93-447D-9875-807AA2D5C92C}" type="slidenum">
              <a:rPr lang="en-US" smtClean="0">
                <a:solidFill>
                  <a:srgbClr val="004B62"/>
                </a:solidFill>
              </a:rPr>
              <a:pPr/>
              <a:t>67</a:t>
            </a:fld>
            <a:endParaRPr lang="en-US" dirty="0">
              <a:solidFill>
                <a:srgbClr val="004B62"/>
              </a:solidFill>
            </a:endParaRPr>
          </a:p>
        </p:txBody>
      </p:sp>
      <p:graphicFrame>
        <p:nvGraphicFramePr>
          <p:cNvPr id="7" name="Graphique 6"/>
          <p:cNvGraphicFramePr/>
          <p:nvPr>
            <p:extLst>
              <p:ext uri="{D42A27DB-BD31-4B8C-83A1-F6EECF244321}">
                <p14:modId xmlns:p14="http://schemas.microsoft.com/office/powerpoint/2010/main" val="210817287"/>
              </p:ext>
            </p:extLst>
          </p:nvPr>
        </p:nvGraphicFramePr>
        <p:xfrm>
          <a:off x="395536" y="627534"/>
          <a:ext cx="8532353" cy="3793498"/>
        </p:xfrm>
        <a:graphic>
          <a:graphicData uri="http://schemas.openxmlformats.org/drawingml/2006/chart">
            <c:chart xmlns:c="http://schemas.openxmlformats.org/drawingml/2006/chart" xmlns:r="http://schemas.openxmlformats.org/officeDocument/2006/relationships" r:id="rId4"/>
          </a:graphicData>
        </a:graphic>
      </p:graphicFrame>
      <p:sp>
        <p:nvSpPr>
          <p:cNvPr id="9" name="AutoShape 4"/>
          <p:cNvSpPr>
            <a:spLocks noChangeArrowheads="1"/>
          </p:cNvSpPr>
          <p:nvPr/>
        </p:nvSpPr>
        <p:spPr bwMode="auto">
          <a:xfrm>
            <a:off x="5566855" y="627534"/>
            <a:ext cx="1309401" cy="365246"/>
          </a:xfrm>
          <a:prstGeom prst="roundRect">
            <a:avLst/>
          </a:prstGeom>
          <a:solidFill>
            <a:srgbClr val="FFFFFF"/>
          </a:solidFill>
          <a:ln w="25400" cap="flat" cmpd="sng" algn="ctr">
            <a:solidFill>
              <a:srgbClr val="1B4A62"/>
            </a:solidFill>
            <a:prstDash val="solid"/>
            <a:headEnd/>
            <a:tailEnd/>
          </a:ln>
          <a:effectLst/>
        </p:spPr>
        <p:txBody>
          <a:bodyPr wrap="none" lIns="98755" tIns="49378" rIns="98755" bIns="49378" anchor="ctr"/>
          <a:lstStyle/>
          <a:p>
            <a:pPr algn="ctr" defTabSz="987552">
              <a:defRPr/>
            </a:pPr>
            <a:r>
              <a:rPr lang="en-US" sz="2200" b="1" kern="0" dirty="0" smtClean="0">
                <a:solidFill>
                  <a:srgbClr val="1B4A62"/>
                </a:solidFill>
                <a:latin typeface="Arial" panose="020B0604020202020204" pitchFamily="34" charset="0"/>
                <a:cs typeface="Arial" panose="020B0604020202020204" pitchFamily="34" charset="0"/>
              </a:rPr>
              <a:t>2018</a:t>
            </a:r>
            <a:endParaRPr lang="en-US" sz="2200" b="1" kern="0" dirty="0">
              <a:solidFill>
                <a:srgbClr val="1B4A62"/>
              </a:solidFill>
              <a:latin typeface="Arial" panose="020B0604020202020204" pitchFamily="34" charset="0"/>
              <a:cs typeface="Arial" panose="020B0604020202020204" pitchFamily="34" charset="0"/>
            </a:endParaRPr>
          </a:p>
        </p:txBody>
      </p:sp>
      <p:sp>
        <p:nvSpPr>
          <p:cNvPr id="10" name="AutoShape 4"/>
          <p:cNvSpPr>
            <a:spLocks noChangeArrowheads="1"/>
          </p:cNvSpPr>
          <p:nvPr/>
        </p:nvSpPr>
        <p:spPr bwMode="auto">
          <a:xfrm>
            <a:off x="2483768" y="627534"/>
            <a:ext cx="1309401" cy="365246"/>
          </a:xfrm>
          <a:prstGeom prst="roundRect">
            <a:avLst/>
          </a:prstGeom>
          <a:solidFill>
            <a:srgbClr val="FFFFFF"/>
          </a:solidFill>
          <a:ln w="25400" cap="flat" cmpd="sng" algn="ctr">
            <a:solidFill>
              <a:srgbClr val="1B4A62"/>
            </a:solidFill>
            <a:prstDash val="solid"/>
            <a:headEnd/>
            <a:tailEnd/>
          </a:ln>
          <a:effectLst/>
        </p:spPr>
        <p:txBody>
          <a:bodyPr wrap="none" lIns="98755" tIns="49378" rIns="98755" bIns="49378" anchor="ctr"/>
          <a:lstStyle/>
          <a:p>
            <a:pPr algn="ctr" defTabSz="987552">
              <a:defRPr/>
            </a:pPr>
            <a:r>
              <a:rPr lang="en-US" sz="2200" b="1" kern="0" dirty="0" smtClean="0">
                <a:solidFill>
                  <a:srgbClr val="1B4A62"/>
                </a:solidFill>
                <a:latin typeface="Arial" panose="020B0604020202020204" pitchFamily="34" charset="0"/>
                <a:cs typeface="Arial" panose="020B0604020202020204" pitchFamily="34" charset="0"/>
              </a:rPr>
              <a:t>2017</a:t>
            </a:r>
            <a:endParaRPr lang="en-US" sz="2200" b="1" kern="0" dirty="0">
              <a:solidFill>
                <a:srgbClr val="1B4A62"/>
              </a:solidFill>
              <a:latin typeface="Arial" panose="020B0604020202020204" pitchFamily="34" charset="0"/>
              <a:cs typeface="Arial" panose="020B0604020202020204" pitchFamily="34" charset="0"/>
            </a:endParaRPr>
          </a:p>
        </p:txBody>
      </p:sp>
      <p:sp>
        <p:nvSpPr>
          <p:cNvPr id="13" name="ZoneTexte 12"/>
          <p:cNvSpPr txBox="1"/>
          <p:nvPr/>
        </p:nvSpPr>
        <p:spPr>
          <a:xfrm>
            <a:off x="7650976" y="1554667"/>
            <a:ext cx="868251" cy="369332"/>
          </a:xfrm>
          <a:prstGeom prst="rect">
            <a:avLst/>
          </a:prstGeom>
          <a:noFill/>
        </p:spPr>
        <p:txBody>
          <a:bodyPr wrap="none" rtlCol="0">
            <a:spAutoFit/>
          </a:bodyPr>
          <a:lstStyle/>
          <a:p>
            <a:pPr defTabSz="912594"/>
            <a:r>
              <a:rPr lang="en-US" b="1" dirty="0" smtClean="0">
                <a:solidFill>
                  <a:srgbClr val="030709"/>
                </a:solidFill>
              </a:rPr>
              <a:t>-90 </a:t>
            </a:r>
            <a:r>
              <a:rPr lang="en-US" b="1" dirty="0" err="1" smtClean="0">
                <a:solidFill>
                  <a:srgbClr val="030709"/>
                </a:solidFill>
              </a:rPr>
              <a:t>bpt</a:t>
            </a:r>
            <a:endParaRPr lang="en-US" b="1" dirty="0">
              <a:solidFill>
                <a:srgbClr val="030709"/>
              </a:solidFill>
            </a:endParaRPr>
          </a:p>
        </p:txBody>
      </p:sp>
      <p:sp>
        <p:nvSpPr>
          <p:cNvPr id="14" name="Flèche droite 13"/>
          <p:cNvSpPr/>
          <p:nvPr/>
        </p:nvSpPr>
        <p:spPr>
          <a:xfrm rot="1232271">
            <a:off x="7225283" y="1597884"/>
            <a:ext cx="415637" cy="23750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94"/>
            <a:endParaRPr lang="en-US" dirty="0">
              <a:solidFill>
                <a:prstClr val="white"/>
              </a:solidFill>
            </a:endParaRPr>
          </a:p>
        </p:txBody>
      </p:sp>
      <p:sp>
        <p:nvSpPr>
          <p:cNvPr id="16" name="ZoneTexte 15"/>
          <p:cNvSpPr txBox="1"/>
          <p:nvPr/>
        </p:nvSpPr>
        <p:spPr>
          <a:xfrm>
            <a:off x="7668344" y="2281417"/>
            <a:ext cx="913135" cy="369332"/>
          </a:xfrm>
          <a:prstGeom prst="rect">
            <a:avLst/>
          </a:prstGeom>
          <a:noFill/>
        </p:spPr>
        <p:txBody>
          <a:bodyPr wrap="none" rtlCol="0">
            <a:spAutoFit/>
          </a:bodyPr>
          <a:lstStyle/>
          <a:p>
            <a:pPr defTabSz="912594"/>
            <a:r>
              <a:rPr lang="en-US" b="1" dirty="0" smtClean="0">
                <a:solidFill>
                  <a:srgbClr val="030709"/>
                </a:solidFill>
              </a:rPr>
              <a:t>+60 </a:t>
            </a:r>
            <a:r>
              <a:rPr lang="en-US" b="1" dirty="0" err="1" smtClean="0">
                <a:solidFill>
                  <a:srgbClr val="030709"/>
                </a:solidFill>
              </a:rPr>
              <a:t>bpt</a:t>
            </a:r>
            <a:endParaRPr lang="en-US" b="1" dirty="0">
              <a:solidFill>
                <a:srgbClr val="030709"/>
              </a:solidFill>
            </a:endParaRPr>
          </a:p>
        </p:txBody>
      </p:sp>
      <p:sp>
        <p:nvSpPr>
          <p:cNvPr id="17" name="Flèche droite 16"/>
          <p:cNvSpPr/>
          <p:nvPr/>
        </p:nvSpPr>
        <p:spPr>
          <a:xfrm rot="20580774">
            <a:off x="7251894" y="2341043"/>
            <a:ext cx="415637" cy="237507"/>
          </a:xfrm>
          <a:prstGeom prst="rightArrow">
            <a:avLst/>
          </a:prstGeom>
          <a:solidFill>
            <a:schemeClr val="bg2"/>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94"/>
            <a:endParaRPr lang="en-US" dirty="0">
              <a:solidFill>
                <a:prstClr val="white"/>
              </a:solidFill>
            </a:endParaRPr>
          </a:p>
        </p:txBody>
      </p:sp>
      <p:sp>
        <p:nvSpPr>
          <p:cNvPr id="19" name="Flèche droite 18"/>
          <p:cNvSpPr/>
          <p:nvPr/>
        </p:nvSpPr>
        <p:spPr>
          <a:xfrm rot="20364309">
            <a:off x="4168773" y="2594281"/>
            <a:ext cx="1045250" cy="224297"/>
          </a:xfrm>
          <a:prstGeom prst="rightArrow">
            <a:avLst/>
          </a:prstGeom>
          <a:solidFill>
            <a:schemeClr val="bg2"/>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94"/>
            <a:endParaRPr lang="en-US" dirty="0">
              <a:solidFill>
                <a:prstClr val="white"/>
              </a:solidFill>
            </a:endParaRPr>
          </a:p>
        </p:txBody>
      </p:sp>
      <p:sp>
        <p:nvSpPr>
          <p:cNvPr id="18" name="Flèche droite 17"/>
          <p:cNvSpPr/>
          <p:nvPr/>
        </p:nvSpPr>
        <p:spPr>
          <a:xfrm rot="1203715">
            <a:off x="4119753" y="1690194"/>
            <a:ext cx="1092048" cy="23433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594"/>
            <a:endParaRPr lang="en-US" dirty="0">
              <a:solidFill>
                <a:prstClr val="white"/>
              </a:solidFill>
            </a:endParaRPr>
          </a:p>
        </p:txBody>
      </p:sp>
      <p:sp>
        <p:nvSpPr>
          <p:cNvPr id="2" name="ZoneTexte 1">
            <a:extLst>
              <a:ext uri="{FF2B5EF4-FFF2-40B4-BE49-F238E27FC236}">
                <a16:creationId xmlns="" xmlns:a16="http://schemas.microsoft.com/office/drawing/2014/main" id="{79D96555-F0DC-4595-AB4B-4EDF1B7D0ED9}"/>
              </a:ext>
            </a:extLst>
          </p:cNvPr>
          <p:cNvSpPr txBox="1"/>
          <p:nvPr/>
        </p:nvSpPr>
        <p:spPr>
          <a:xfrm>
            <a:off x="251520" y="4202860"/>
            <a:ext cx="8603658" cy="605294"/>
          </a:xfrm>
          <a:prstGeom prst="rect">
            <a:avLst/>
          </a:prstGeom>
          <a:noFill/>
        </p:spPr>
        <p:txBody>
          <a:bodyPr wrap="square" rtlCol="0">
            <a:spAutoFit/>
          </a:bodyPr>
          <a:lstStyle/>
          <a:p>
            <a:pPr marL="323355" indent="-323355" algn="ctr" defTabSz="912594">
              <a:lnSpc>
                <a:spcPts val="2000"/>
              </a:lnSpc>
              <a:spcBef>
                <a:spcPts val="1200"/>
              </a:spcBef>
              <a:buBlip>
                <a:blip r:embed="rId5"/>
              </a:buBlip>
            </a:pPr>
            <a:r>
              <a:rPr lang="en-US" dirty="0" smtClean="0">
                <a:solidFill>
                  <a:srgbClr val="004B62"/>
                </a:solidFill>
              </a:rPr>
              <a:t>Excluding Forex, Other Dairy Products amount to</a:t>
            </a:r>
            <a:br>
              <a:rPr lang="en-US" dirty="0" smtClean="0">
                <a:solidFill>
                  <a:srgbClr val="004B62"/>
                </a:solidFill>
              </a:rPr>
            </a:br>
            <a:r>
              <a:rPr lang="en-US" dirty="0" smtClean="0">
                <a:solidFill>
                  <a:srgbClr val="004B62"/>
                </a:solidFill>
              </a:rPr>
              <a:t>46.3% of consolidated </a:t>
            </a:r>
            <a:r>
              <a:rPr lang="en-US" smtClean="0">
                <a:solidFill>
                  <a:srgbClr val="004B62"/>
                </a:solidFill>
              </a:rPr>
              <a:t>net sales</a:t>
            </a:r>
            <a:endParaRPr lang="en-US" dirty="0">
              <a:solidFill>
                <a:srgbClr val="004B62"/>
              </a:solidFill>
            </a:endParaRPr>
          </a:p>
        </p:txBody>
      </p:sp>
    </p:spTree>
    <p:extLst>
      <p:ext uri="{BB962C8B-B14F-4D97-AF65-F5344CB8AC3E}">
        <p14:creationId xmlns:p14="http://schemas.microsoft.com/office/powerpoint/2010/main" val="162797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sp>
        <p:nvSpPr>
          <p:cNvPr id="8" name="Espace réservé du numéro de diapositive 7"/>
          <p:cNvSpPr txBox="1">
            <a:spLocks/>
          </p:cNvSpPr>
          <p:nvPr/>
        </p:nvSpPr>
        <p:spPr>
          <a:xfrm>
            <a:off x="3834172" y="4767263"/>
            <a:ext cx="1475656" cy="273844"/>
          </a:xfrm>
          <a:prstGeom prst="rect">
            <a:avLst/>
          </a:prstGeom>
        </p:spPr>
        <p:txBody>
          <a:bodyPr vert="horz" lIns="91256" tIns="45627" rIns="91256" bIns="45627" rtlCol="0" anchor="ctr"/>
          <a:lstStyle>
            <a:defPPr>
              <a:defRPr lang="fr-FR"/>
            </a:defPPr>
            <a:lvl1pPr marL="0" algn="ctr" defTabSz="914400" rtl="0" eaLnBrk="1" latinLnBrk="0" hangingPunct="1">
              <a:defRPr sz="900"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916ABB-5C93-447D-9875-807AA2D5C92C}" type="slidenum">
              <a:rPr lang="en-US" smtClean="0">
                <a:solidFill>
                  <a:srgbClr val="004B62"/>
                </a:solidFill>
              </a:rPr>
              <a:pPr/>
              <a:t>68</a:t>
            </a:fld>
            <a:endParaRPr lang="en-US" dirty="0">
              <a:solidFill>
                <a:srgbClr val="004B62"/>
              </a:solidFill>
            </a:endParaRPr>
          </a:p>
        </p:txBody>
      </p:sp>
      <p:sp>
        <p:nvSpPr>
          <p:cNvPr id="4" name="Titre 3"/>
          <p:cNvSpPr>
            <a:spLocks noGrp="1"/>
          </p:cNvSpPr>
          <p:nvPr>
            <p:ph type="title"/>
          </p:nvPr>
        </p:nvSpPr>
        <p:spPr>
          <a:xfrm>
            <a:off x="360003" y="182808"/>
            <a:ext cx="8229600" cy="876774"/>
          </a:xfrm>
        </p:spPr>
        <p:txBody>
          <a:bodyPr/>
          <a:lstStyle/>
          <a:p>
            <a:r>
              <a:rPr lang="en-US" dirty="0" smtClean="0"/>
              <a:t>Net sales </a:t>
            </a:r>
            <a:r>
              <a:rPr lang="en-US" sz="1800" dirty="0" smtClean="0"/>
              <a:t>(excluding Forex)</a:t>
            </a:r>
            <a:r>
              <a:rPr lang="en-US" dirty="0" smtClean="0"/>
              <a:t/>
            </a:r>
            <a:br>
              <a:rPr lang="en-US" dirty="0" smtClean="0"/>
            </a:br>
            <a:r>
              <a:rPr lang="en-US" dirty="0" smtClean="0">
                <a:solidFill>
                  <a:schemeClr val="accent5"/>
                </a:solidFill>
              </a:rPr>
              <a:t>Geographical split </a:t>
            </a:r>
            <a:r>
              <a:rPr lang="en-US" sz="1800" dirty="0" smtClean="0">
                <a:solidFill>
                  <a:schemeClr val="accent5"/>
                </a:solidFill>
              </a:rPr>
              <a:t>(</a:t>
            </a:r>
            <a:r>
              <a:rPr lang="en-US" sz="1800" dirty="0">
                <a:solidFill>
                  <a:schemeClr val="accent5"/>
                </a:solidFill>
              </a:rPr>
              <a:t>i</a:t>
            </a:r>
            <a:r>
              <a:rPr lang="en-US" sz="1800" dirty="0" smtClean="0">
                <a:solidFill>
                  <a:schemeClr val="accent5"/>
                </a:solidFill>
              </a:rPr>
              <a:t>n M€)</a:t>
            </a:r>
            <a:endParaRPr lang="en-US" dirty="0">
              <a:solidFill>
                <a:schemeClr val="accent5"/>
              </a:solidFill>
            </a:endParaRPr>
          </a:p>
        </p:txBody>
      </p:sp>
      <p:graphicFrame>
        <p:nvGraphicFramePr>
          <p:cNvPr id="5" name="Graphique 4">
            <a:extLst>
              <a:ext uri="{FF2B5EF4-FFF2-40B4-BE49-F238E27FC236}">
                <a16:creationId xmlns="" xmlns:a16="http://schemas.microsoft.com/office/drawing/2014/main" id="{310A11BE-4391-4316-B5F7-4AD0822B58B1}"/>
              </a:ext>
            </a:extLst>
          </p:cNvPr>
          <p:cNvGraphicFramePr/>
          <p:nvPr>
            <p:extLst>
              <p:ext uri="{D42A27DB-BD31-4B8C-83A1-F6EECF244321}">
                <p14:modId xmlns:p14="http://schemas.microsoft.com/office/powerpoint/2010/main" val="3834664105"/>
              </p:ext>
            </p:extLst>
          </p:nvPr>
        </p:nvGraphicFramePr>
        <p:xfrm>
          <a:off x="2148408" y="979041"/>
          <a:ext cx="5951984" cy="3680941"/>
        </p:xfrm>
        <a:graphic>
          <a:graphicData uri="http://schemas.openxmlformats.org/drawingml/2006/chart">
            <c:chart xmlns:c="http://schemas.openxmlformats.org/drawingml/2006/chart" xmlns:r="http://schemas.openxmlformats.org/officeDocument/2006/relationships" r:id="rId4"/>
          </a:graphicData>
        </a:graphic>
      </p:graphicFrame>
      <p:sp>
        <p:nvSpPr>
          <p:cNvPr id="7" name="ZoneTexte 6">
            <a:extLst>
              <a:ext uri="{FF2B5EF4-FFF2-40B4-BE49-F238E27FC236}">
                <a16:creationId xmlns="" xmlns:a16="http://schemas.microsoft.com/office/drawing/2014/main" id="{B75EBC5D-582C-4EB6-837E-BEF5DADAE17A}"/>
              </a:ext>
            </a:extLst>
          </p:cNvPr>
          <p:cNvSpPr txBox="1"/>
          <p:nvPr/>
        </p:nvSpPr>
        <p:spPr>
          <a:xfrm>
            <a:off x="1068288" y="3712286"/>
            <a:ext cx="811504" cy="369332"/>
          </a:xfrm>
          <a:prstGeom prst="rect">
            <a:avLst/>
          </a:prstGeom>
          <a:noFill/>
        </p:spPr>
        <p:txBody>
          <a:bodyPr wrap="none" rtlCol="0">
            <a:spAutoFit/>
          </a:bodyPr>
          <a:lstStyle/>
          <a:p>
            <a:r>
              <a:rPr lang="en-US" b="1" dirty="0"/>
              <a:t>France</a:t>
            </a:r>
          </a:p>
        </p:txBody>
      </p:sp>
      <p:sp>
        <p:nvSpPr>
          <p:cNvPr id="12" name="ZoneTexte 11">
            <a:extLst>
              <a:ext uri="{FF2B5EF4-FFF2-40B4-BE49-F238E27FC236}">
                <a16:creationId xmlns="" xmlns:a16="http://schemas.microsoft.com/office/drawing/2014/main" id="{C3E0ED98-B2E1-4B2A-9A0F-D59CD6B2F85B}"/>
              </a:ext>
            </a:extLst>
          </p:cNvPr>
          <p:cNvSpPr txBox="1"/>
          <p:nvPr/>
        </p:nvSpPr>
        <p:spPr>
          <a:xfrm>
            <a:off x="1068288" y="2838898"/>
            <a:ext cx="1575303" cy="369332"/>
          </a:xfrm>
          <a:prstGeom prst="rect">
            <a:avLst/>
          </a:prstGeom>
          <a:noFill/>
        </p:spPr>
        <p:txBody>
          <a:bodyPr wrap="none" rtlCol="0">
            <a:spAutoFit/>
          </a:bodyPr>
          <a:lstStyle/>
          <a:p>
            <a:r>
              <a:rPr lang="en-US" b="1" dirty="0" smtClean="0"/>
              <a:t>Rest of </a:t>
            </a:r>
            <a:r>
              <a:rPr lang="en-US" b="1" dirty="0"/>
              <a:t>Europe</a:t>
            </a:r>
          </a:p>
        </p:txBody>
      </p:sp>
      <p:sp>
        <p:nvSpPr>
          <p:cNvPr id="13" name="ZoneTexte 12">
            <a:extLst>
              <a:ext uri="{FF2B5EF4-FFF2-40B4-BE49-F238E27FC236}">
                <a16:creationId xmlns="" xmlns:a16="http://schemas.microsoft.com/office/drawing/2014/main" id="{C0C3C1ED-1F6E-45EC-9BDE-5C2C0CA15337}"/>
              </a:ext>
            </a:extLst>
          </p:cNvPr>
          <p:cNvSpPr txBox="1"/>
          <p:nvPr/>
        </p:nvSpPr>
        <p:spPr>
          <a:xfrm>
            <a:off x="1068288" y="1912086"/>
            <a:ext cx="1681807" cy="369332"/>
          </a:xfrm>
          <a:prstGeom prst="rect">
            <a:avLst/>
          </a:prstGeom>
          <a:noFill/>
        </p:spPr>
        <p:txBody>
          <a:bodyPr wrap="none" rtlCol="0">
            <a:spAutoFit/>
          </a:bodyPr>
          <a:lstStyle/>
          <a:p>
            <a:r>
              <a:rPr lang="en-US" b="1" dirty="0" smtClean="0"/>
              <a:t>Other countries</a:t>
            </a:r>
            <a:endParaRPr lang="en-US" b="1" dirty="0"/>
          </a:p>
        </p:txBody>
      </p:sp>
      <p:sp>
        <p:nvSpPr>
          <p:cNvPr id="10" name="Flèche : droite 9">
            <a:extLst>
              <a:ext uri="{FF2B5EF4-FFF2-40B4-BE49-F238E27FC236}">
                <a16:creationId xmlns="" xmlns:a16="http://schemas.microsoft.com/office/drawing/2014/main" id="{A3384E7D-6383-4EAA-9EA0-FE520C167FBC}"/>
              </a:ext>
            </a:extLst>
          </p:cNvPr>
          <p:cNvSpPr/>
          <p:nvPr/>
        </p:nvSpPr>
        <p:spPr>
          <a:xfrm rot="21161163">
            <a:off x="4382244" y="3705782"/>
            <a:ext cx="1557139" cy="294434"/>
          </a:xfrm>
          <a:prstGeom prst="rightArrow">
            <a:avLst>
              <a:gd name="adj1" fmla="val 32106"/>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ZoneTexte 15">
            <a:extLst>
              <a:ext uri="{FF2B5EF4-FFF2-40B4-BE49-F238E27FC236}">
                <a16:creationId xmlns="" xmlns:a16="http://schemas.microsoft.com/office/drawing/2014/main" id="{ACD304B2-CD28-4AEE-A67D-33700EB9B16D}"/>
              </a:ext>
            </a:extLst>
          </p:cNvPr>
          <p:cNvSpPr txBox="1"/>
          <p:nvPr/>
        </p:nvSpPr>
        <p:spPr>
          <a:xfrm>
            <a:off x="7190682" y="1817084"/>
            <a:ext cx="502342" cy="2462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32.3</a:t>
            </a:r>
            <a:r>
              <a:rPr lang="en-US" dirty="0">
                <a:solidFill>
                  <a:schemeClr val="tx1"/>
                </a:solidFill>
              </a:rPr>
              <a:t>%</a:t>
            </a:r>
          </a:p>
        </p:txBody>
      </p:sp>
      <p:sp>
        <p:nvSpPr>
          <p:cNvPr id="17" name="ZoneTexte 16">
            <a:extLst>
              <a:ext uri="{FF2B5EF4-FFF2-40B4-BE49-F238E27FC236}">
                <a16:creationId xmlns="" xmlns:a16="http://schemas.microsoft.com/office/drawing/2014/main" id="{D8835266-4468-4421-B87C-25EE211B5018}"/>
              </a:ext>
            </a:extLst>
          </p:cNvPr>
          <p:cNvSpPr txBox="1"/>
          <p:nvPr/>
        </p:nvSpPr>
        <p:spPr>
          <a:xfrm>
            <a:off x="7190682" y="2862252"/>
            <a:ext cx="502342" cy="2462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38.8</a:t>
            </a:r>
            <a:r>
              <a:rPr lang="en-US" dirty="0">
                <a:solidFill>
                  <a:schemeClr val="tx1"/>
                </a:solidFill>
              </a:rPr>
              <a:t>%</a:t>
            </a:r>
          </a:p>
        </p:txBody>
      </p:sp>
      <p:sp>
        <p:nvSpPr>
          <p:cNvPr id="18" name="ZoneTexte 17">
            <a:extLst>
              <a:ext uri="{FF2B5EF4-FFF2-40B4-BE49-F238E27FC236}">
                <a16:creationId xmlns="" xmlns:a16="http://schemas.microsoft.com/office/drawing/2014/main" id="{7D32600D-8FF6-4AD9-AC99-75D3DD1B74DC}"/>
              </a:ext>
            </a:extLst>
          </p:cNvPr>
          <p:cNvSpPr txBox="1"/>
          <p:nvPr/>
        </p:nvSpPr>
        <p:spPr>
          <a:xfrm>
            <a:off x="7190682" y="3784294"/>
            <a:ext cx="502342" cy="2462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28.9</a:t>
            </a:r>
            <a:r>
              <a:rPr lang="en-US" dirty="0">
                <a:solidFill>
                  <a:schemeClr val="tx1"/>
                </a:solidFill>
              </a:rPr>
              <a:t>%</a:t>
            </a:r>
          </a:p>
        </p:txBody>
      </p:sp>
      <p:sp>
        <p:nvSpPr>
          <p:cNvPr id="20" name="ZoneTexte 19">
            <a:extLst>
              <a:ext uri="{FF2B5EF4-FFF2-40B4-BE49-F238E27FC236}">
                <a16:creationId xmlns="" xmlns:a16="http://schemas.microsoft.com/office/drawing/2014/main" id="{4D76A2D1-02B6-4603-AC38-73C36D375FD0}"/>
              </a:ext>
            </a:extLst>
          </p:cNvPr>
          <p:cNvSpPr txBox="1"/>
          <p:nvPr/>
        </p:nvSpPr>
        <p:spPr>
          <a:xfrm>
            <a:off x="2580456" y="2862252"/>
            <a:ext cx="502342" cy="24622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39.8</a:t>
            </a:r>
            <a:r>
              <a:rPr lang="en-US" dirty="0">
                <a:solidFill>
                  <a:schemeClr val="tx1"/>
                </a:solidFill>
              </a:rPr>
              <a:t>%</a:t>
            </a:r>
          </a:p>
        </p:txBody>
      </p:sp>
      <p:sp>
        <p:nvSpPr>
          <p:cNvPr id="21" name="ZoneTexte 20">
            <a:extLst>
              <a:ext uri="{FF2B5EF4-FFF2-40B4-BE49-F238E27FC236}">
                <a16:creationId xmlns="" xmlns:a16="http://schemas.microsoft.com/office/drawing/2014/main" id="{311D5BC9-A1C7-412E-9B84-44950D4E80CD}"/>
              </a:ext>
            </a:extLst>
          </p:cNvPr>
          <p:cNvSpPr txBox="1"/>
          <p:nvPr/>
        </p:nvSpPr>
        <p:spPr>
          <a:xfrm>
            <a:off x="2580456" y="3784294"/>
            <a:ext cx="502342" cy="246221"/>
          </a:xfrm>
          <a:prstGeom prst="rect">
            <a:avLst/>
          </a:prstGeom>
          <a:solidFill>
            <a:srgbClr val="F7CE00">
              <a:alpha val="49804"/>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smtClean="0">
                <a:solidFill>
                  <a:schemeClr val="tx1"/>
                </a:solidFill>
              </a:rPr>
              <a:t>29.1</a:t>
            </a:r>
            <a:r>
              <a:rPr lang="en-US" dirty="0">
                <a:solidFill>
                  <a:schemeClr val="tx1"/>
                </a:solidFill>
              </a:rPr>
              <a:t>%</a:t>
            </a:r>
          </a:p>
        </p:txBody>
      </p:sp>
      <p:sp>
        <p:nvSpPr>
          <p:cNvPr id="22" name="ZoneTexte 21">
            <a:extLst>
              <a:ext uri="{FF2B5EF4-FFF2-40B4-BE49-F238E27FC236}">
                <a16:creationId xmlns="" xmlns:a16="http://schemas.microsoft.com/office/drawing/2014/main" id="{A23CFBC7-EEEC-489D-9971-3FDB6CBC8DC8}"/>
              </a:ext>
            </a:extLst>
          </p:cNvPr>
          <p:cNvSpPr txBox="1"/>
          <p:nvPr/>
        </p:nvSpPr>
        <p:spPr>
          <a:xfrm>
            <a:off x="2580456" y="4299942"/>
            <a:ext cx="519330" cy="246221"/>
          </a:xfrm>
          <a:prstGeom prst="rect">
            <a:avLst/>
          </a:prstGeom>
          <a:solidFill>
            <a:srgbClr val="F7CE00">
              <a:alpha val="49804"/>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100%</a:t>
            </a:r>
          </a:p>
        </p:txBody>
      </p:sp>
      <p:sp>
        <p:nvSpPr>
          <p:cNvPr id="23" name="ZoneTexte 22">
            <a:extLst>
              <a:ext uri="{FF2B5EF4-FFF2-40B4-BE49-F238E27FC236}">
                <a16:creationId xmlns="" xmlns:a16="http://schemas.microsoft.com/office/drawing/2014/main" id="{ECEEE75F-E098-42CB-9FA4-88C92465C16C}"/>
              </a:ext>
            </a:extLst>
          </p:cNvPr>
          <p:cNvSpPr txBox="1"/>
          <p:nvPr/>
        </p:nvSpPr>
        <p:spPr>
          <a:xfrm>
            <a:off x="7147041" y="4299942"/>
            <a:ext cx="591338" cy="246221"/>
          </a:xfrm>
          <a:prstGeom prst="rect">
            <a:avLst/>
          </a:prstGeom>
          <a:solidFill>
            <a:srgbClr val="F7CE00">
              <a:alpha val="49804"/>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1000" b="1"/>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100%</a:t>
            </a:r>
          </a:p>
        </p:txBody>
      </p:sp>
      <p:sp>
        <p:nvSpPr>
          <p:cNvPr id="2" name="ZoneTexte 1">
            <a:extLst>
              <a:ext uri="{FF2B5EF4-FFF2-40B4-BE49-F238E27FC236}">
                <a16:creationId xmlns="" xmlns:a16="http://schemas.microsoft.com/office/drawing/2014/main" id="{96D46323-AFA6-4B8F-9454-8971387C8F64}"/>
              </a:ext>
            </a:extLst>
          </p:cNvPr>
          <p:cNvSpPr txBox="1"/>
          <p:nvPr/>
        </p:nvSpPr>
        <p:spPr>
          <a:xfrm>
            <a:off x="3336912" y="1214974"/>
            <a:ext cx="710451" cy="369332"/>
          </a:xfrm>
          <a:prstGeom prst="rect">
            <a:avLst/>
          </a:prstGeom>
          <a:noFill/>
        </p:spPr>
        <p:txBody>
          <a:bodyPr wrap="none" rtlCol="0">
            <a:spAutoFit/>
          </a:bodyPr>
          <a:lstStyle/>
          <a:p>
            <a:r>
              <a:rPr lang="en-US" b="1" dirty="0" smtClean="0"/>
              <a:t>4.853</a:t>
            </a:r>
            <a:endParaRPr lang="en-US" b="1" dirty="0"/>
          </a:p>
        </p:txBody>
      </p:sp>
      <p:sp>
        <p:nvSpPr>
          <p:cNvPr id="24" name="ZoneTexte 23">
            <a:extLst>
              <a:ext uri="{FF2B5EF4-FFF2-40B4-BE49-F238E27FC236}">
                <a16:creationId xmlns="" xmlns:a16="http://schemas.microsoft.com/office/drawing/2014/main" id="{A0B1B4CB-C699-468C-A223-564F7FD77690}"/>
              </a:ext>
            </a:extLst>
          </p:cNvPr>
          <p:cNvSpPr txBox="1"/>
          <p:nvPr/>
        </p:nvSpPr>
        <p:spPr>
          <a:xfrm>
            <a:off x="6180856" y="1214974"/>
            <a:ext cx="710451" cy="369332"/>
          </a:xfrm>
          <a:prstGeom prst="rect">
            <a:avLst/>
          </a:prstGeom>
          <a:noFill/>
        </p:spPr>
        <p:txBody>
          <a:bodyPr wrap="none" rtlCol="0">
            <a:spAutoFit/>
          </a:bodyPr>
          <a:lstStyle/>
          <a:p>
            <a:r>
              <a:rPr lang="en-US" b="1" dirty="0" smtClean="0"/>
              <a:t>5.049</a:t>
            </a:r>
            <a:endParaRPr lang="en-US" b="1" dirty="0"/>
          </a:p>
        </p:txBody>
      </p:sp>
      <p:sp>
        <p:nvSpPr>
          <p:cNvPr id="3" name="Rectangle 2">
            <a:extLst>
              <a:ext uri="{FF2B5EF4-FFF2-40B4-BE49-F238E27FC236}">
                <a16:creationId xmlns="" xmlns:a16="http://schemas.microsoft.com/office/drawing/2014/main" id="{E161827E-AEB0-4E14-9F5C-909C118BF6A0}"/>
              </a:ext>
            </a:extLst>
          </p:cNvPr>
          <p:cNvSpPr/>
          <p:nvPr/>
        </p:nvSpPr>
        <p:spPr>
          <a:xfrm>
            <a:off x="2585650" y="1817084"/>
            <a:ext cx="497148" cy="26161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0" rIns="0" rtlCol="0" anchor="ctr"/>
          <a:lstStyle/>
          <a:p>
            <a:pPr algn="ctr"/>
            <a:r>
              <a:rPr lang="en-US" sz="1000" b="1" dirty="0" smtClean="0">
                <a:solidFill>
                  <a:schemeClr val="tx1"/>
                </a:solidFill>
              </a:rPr>
              <a:t>31.1%</a:t>
            </a:r>
            <a:endParaRPr lang="en-US" sz="1000" b="1" dirty="0">
              <a:solidFill>
                <a:schemeClr val="tx1"/>
              </a:solidFill>
            </a:endParaRPr>
          </a:p>
        </p:txBody>
      </p:sp>
    </p:spTree>
    <p:extLst>
      <p:ext uri="{BB962C8B-B14F-4D97-AF65-F5344CB8AC3E}">
        <p14:creationId xmlns:p14="http://schemas.microsoft.com/office/powerpoint/2010/main" val="20577629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p:cNvCxnSpPr>
            <a:cxnSpLocks/>
          </p:cNvCxnSpPr>
          <p:nvPr/>
        </p:nvCxnSpPr>
        <p:spPr>
          <a:xfrm>
            <a:off x="506737" y="1491630"/>
            <a:ext cx="8130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5058" name="Text Box 2"/>
          <p:cNvSpPr txBox="1">
            <a:spLocks noGrp="1" noChangeArrowheads="1"/>
          </p:cNvSpPr>
          <p:nvPr>
            <p:ph type="title"/>
          </p:nvPr>
        </p:nvSpPr>
        <p:spPr>
          <a:xfrm>
            <a:off x="360003" y="51470"/>
            <a:ext cx="8229600" cy="720000"/>
          </a:xfrm>
        </p:spPr>
        <p:txBody>
          <a:bodyPr vert="horz" lIns="0" tIns="30791" rIns="30791" bIns="30791" rtlCol="0" anchor="ctr">
            <a:normAutofit/>
          </a:bodyPr>
          <a:lstStyle/>
          <a:p>
            <a:r>
              <a:rPr lang="en-US" dirty="0"/>
              <a:t>Average price trend for currencies</a:t>
            </a:r>
          </a:p>
        </p:txBody>
      </p:sp>
      <p:sp>
        <p:nvSpPr>
          <p:cNvPr id="3" name="Espace réservé du numéro de diapositive 2"/>
          <p:cNvSpPr>
            <a:spLocks noGrp="1"/>
          </p:cNvSpPr>
          <p:nvPr>
            <p:ph type="sldNum" sz="quarter" idx="12"/>
          </p:nvPr>
        </p:nvSpPr>
        <p:spPr/>
        <p:txBody>
          <a:bodyPr/>
          <a:lstStyle/>
          <a:p>
            <a:fld id="{BDF3745C-F3C6-485D-ADEA-387B78D4EF1E}" type="slidenum">
              <a:rPr lang="en-US" smtClean="0">
                <a:solidFill>
                  <a:srgbClr val="004B62"/>
                </a:solidFill>
              </a:rPr>
              <a:pPr/>
              <a:t>69</a:t>
            </a:fld>
            <a:endParaRPr lang="en-US" dirty="0">
              <a:solidFill>
                <a:srgbClr val="004B62"/>
              </a:solidFill>
            </a:endParaRPr>
          </a:p>
        </p:txBody>
      </p:sp>
      <p:sp>
        <p:nvSpPr>
          <p:cNvPr id="10" name="ZoneTexte 9"/>
          <p:cNvSpPr txBox="1"/>
          <p:nvPr/>
        </p:nvSpPr>
        <p:spPr>
          <a:xfrm>
            <a:off x="539552" y="4299942"/>
            <a:ext cx="8136904" cy="333211"/>
          </a:xfrm>
          <a:prstGeom prst="rect">
            <a:avLst/>
          </a:prstGeom>
          <a:noFill/>
        </p:spPr>
        <p:txBody>
          <a:bodyPr wrap="square" lIns="114032" tIns="36216" rIns="114032" bIns="36216" rtlCol="0">
            <a:spAutoFit/>
          </a:bodyPr>
          <a:lstStyle/>
          <a:p>
            <a:pPr marL="323355" indent="-323355" defTabSz="912594">
              <a:lnSpc>
                <a:spcPts val="2000"/>
              </a:lnSpc>
              <a:spcBef>
                <a:spcPts val="1200"/>
              </a:spcBef>
              <a:buFontTx/>
              <a:buBlip>
                <a:blip r:embed="rId3"/>
              </a:buBlip>
            </a:pPr>
            <a:r>
              <a:rPr lang="en-US" sz="2000" dirty="0" smtClean="0">
                <a:solidFill>
                  <a:srgbClr val="004B62"/>
                </a:solidFill>
              </a:rPr>
              <a:t>Overall 186 M€ currency weakening against the euro</a:t>
            </a:r>
            <a:endParaRPr lang="en-US" sz="2000" dirty="0">
              <a:solidFill>
                <a:srgbClr val="004B62"/>
              </a:solidFill>
            </a:endParaRPr>
          </a:p>
        </p:txBody>
      </p:sp>
      <p:pic>
        <p:nvPicPr>
          <p:cNvPr id="9" name="Image 8">
            <a:extLst>
              <a:ext uri="{FF2B5EF4-FFF2-40B4-BE49-F238E27FC236}">
                <a16:creationId xmlns="" xmlns:a16="http://schemas.microsoft.com/office/drawing/2014/main" id="{EDEAE034-69EC-490D-BF3C-D1F55B1D99B8}"/>
              </a:ext>
            </a:extLst>
          </p:cNvPr>
          <p:cNvPicPr>
            <a:picLocks noChangeAspect="1"/>
          </p:cNvPicPr>
          <p:nvPr/>
        </p:nvPicPr>
        <p:blipFill>
          <a:blip r:embed="rId4"/>
          <a:stretch>
            <a:fillRect/>
          </a:stretch>
        </p:blipFill>
        <p:spPr>
          <a:xfrm>
            <a:off x="5052685" y="3491060"/>
            <a:ext cx="514286" cy="533333"/>
          </a:xfrm>
          <a:prstGeom prst="rect">
            <a:avLst/>
          </a:prstGeom>
        </p:spPr>
      </p:pic>
      <p:graphicFrame>
        <p:nvGraphicFramePr>
          <p:cNvPr id="11" name="Graphique 10">
            <a:extLst>
              <a:ext uri="{FF2B5EF4-FFF2-40B4-BE49-F238E27FC236}">
                <a16:creationId xmlns="" xmlns:a16="http://schemas.microsoft.com/office/drawing/2014/main" id="{D9623E97-2AB6-4FE9-B172-38E1AF37FE91}"/>
              </a:ext>
            </a:extLst>
          </p:cNvPr>
          <p:cNvGraphicFramePr>
            <a:graphicFrameLocks/>
          </p:cNvGraphicFramePr>
          <p:nvPr>
            <p:extLst>
              <p:ext uri="{D42A27DB-BD31-4B8C-83A1-F6EECF244321}">
                <p14:modId xmlns:p14="http://schemas.microsoft.com/office/powerpoint/2010/main" val="1108826932"/>
              </p:ext>
            </p:extLst>
          </p:nvPr>
        </p:nvGraphicFramePr>
        <p:xfrm>
          <a:off x="336095" y="339502"/>
          <a:ext cx="8471810" cy="3987913"/>
        </p:xfrm>
        <a:graphic>
          <a:graphicData uri="http://schemas.openxmlformats.org/drawingml/2006/chart">
            <c:chart xmlns:c="http://schemas.openxmlformats.org/drawingml/2006/chart" xmlns:r="http://schemas.openxmlformats.org/officeDocument/2006/relationships" r:id="rId5"/>
          </a:graphicData>
        </a:graphic>
      </p:graphicFrame>
      <p:pic>
        <p:nvPicPr>
          <p:cNvPr id="8" name="Image 7">
            <a:extLst>
              <a:ext uri="{FF2B5EF4-FFF2-40B4-BE49-F238E27FC236}">
                <a16:creationId xmlns="" xmlns:a16="http://schemas.microsoft.com/office/drawing/2014/main" id="{558C55FA-4492-41D1-A09E-A8EDC4DC737A}"/>
              </a:ext>
            </a:extLst>
          </p:cNvPr>
          <p:cNvPicPr>
            <a:picLocks noChangeAspect="1"/>
          </p:cNvPicPr>
          <p:nvPr/>
        </p:nvPicPr>
        <p:blipFill>
          <a:blip r:embed="rId6"/>
          <a:stretch>
            <a:fillRect/>
          </a:stretch>
        </p:blipFill>
        <p:spPr>
          <a:xfrm>
            <a:off x="7596336" y="2477159"/>
            <a:ext cx="529106" cy="529106"/>
          </a:xfrm>
          <a:prstGeom prst="rect">
            <a:avLst/>
          </a:prstGeom>
        </p:spPr>
      </p:pic>
      <p:sp>
        <p:nvSpPr>
          <p:cNvPr id="12" name="ZoneTexte 9">
            <a:extLst>
              <a:ext uri="{FF2B5EF4-FFF2-40B4-BE49-F238E27FC236}">
                <a16:creationId xmlns="" xmlns:a16="http://schemas.microsoft.com/office/drawing/2014/main" id="{6E0CEA17-3497-4C05-BEA9-527FFFA5711B}"/>
              </a:ext>
            </a:extLst>
          </p:cNvPr>
          <p:cNvSpPr txBox="1"/>
          <p:nvPr/>
        </p:nvSpPr>
        <p:spPr>
          <a:xfrm>
            <a:off x="7624509" y="2927640"/>
            <a:ext cx="598755" cy="530658"/>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ctr">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b="1" dirty="0" smtClean="0"/>
              <a:t>INR</a:t>
            </a:r>
          </a:p>
          <a:p>
            <a:pPr algn="ctr"/>
            <a:r>
              <a:rPr lang="en-US" sz="1400" b="1" dirty="0" smtClean="0"/>
              <a:t>-9,8%</a:t>
            </a:r>
            <a:endParaRPr lang="en-US" sz="1400" b="1" dirty="0"/>
          </a:p>
        </p:txBody>
      </p:sp>
    </p:spTree>
    <p:extLst>
      <p:ext uri="{BB962C8B-B14F-4D97-AF65-F5344CB8AC3E}">
        <p14:creationId xmlns:p14="http://schemas.microsoft.com/office/powerpoint/2010/main" val="1482639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4294967295"/>
          </p:nvPr>
        </p:nvSpPr>
        <p:spPr>
          <a:xfrm>
            <a:off x="3834172" y="4820980"/>
            <a:ext cx="1475656" cy="27384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9" name="Titre 2">
            <a:extLst>
              <a:ext uri="{FF2B5EF4-FFF2-40B4-BE49-F238E27FC236}">
                <a16:creationId xmlns="" xmlns:a16="http://schemas.microsoft.com/office/drawing/2014/main" id="{17FDC9B1-2B6D-4AC2-B62A-ABC4909FD9E9}"/>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kumimoji="0" lang="en-US" sz="3000" b="1" i="0" u="none" strike="noStrike" kern="1200" cap="none" spc="0" normalizeH="0" baseline="0" dirty="0" smtClean="0">
                <a:ln>
                  <a:noFill/>
                </a:ln>
                <a:solidFill>
                  <a:srgbClr val="004B62"/>
                </a:solidFill>
                <a:effectLst/>
                <a:uLnTx/>
                <a:uFillTx/>
                <a:latin typeface="Calibri"/>
                <a:ea typeface="+mj-ea"/>
                <a:cs typeface="+mj-cs"/>
              </a:rPr>
              <a:t>The dairy environment – </a:t>
            </a:r>
            <a:r>
              <a:rPr lang="en-US" dirty="0">
                <a:solidFill>
                  <a:srgbClr val="B1CA40"/>
                </a:solidFill>
              </a:rPr>
              <a:t>European milk collection</a:t>
            </a:r>
            <a:endParaRPr kumimoji="0" lang="en-US" sz="3000" b="1" i="0" u="none" strike="noStrike" kern="1200" cap="none" spc="0" normalizeH="0" baseline="0" dirty="0">
              <a:ln>
                <a:noFill/>
              </a:ln>
              <a:solidFill>
                <a:srgbClr val="004B62"/>
              </a:solidFill>
              <a:effectLst/>
              <a:uLnTx/>
              <a:uFillTx/>
              <a:latin typeface="Calibri"/>
              <a:ea typeface="+mj-ea"/>
              <a:cs typeface="+mj-cs"/>
            </a:endParaRPr>
          </a:p>
        </p:txBody>
      </p:sp>
      <p:pic>
        <p:nvPicPr>
          <p:cNvPr id="11" name="Image 1">
            <a:extLst>
              <a:ext uri="{FF2B5EF4-FFF2-40B4-BE49-F238E27FC236}">
                <a16:creationId xmlns="" xmlns:a16="http://schemas.microsoft.com/office/drawing/2014/main" id="{848CBECA-26DF-4DC1-BF48-5201AD99E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758822"/>
            <a:ext cx="3755330" cy="404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 xmlns:a16="http://schemas.microsoft.com/office/drawing/2014/main" id="{772B73A6-DD12-40A6-BDE2-275BC196D68B}"/>
              </a:ext>
            </a:extLst>
          </p:cNvPr>
          <p:cNvSpPr txBox="1"/>
          <p:nvPr/>
        </p:nvSpPr>
        <p:spPr>
          <a:xfrm>
            <a:off x="2876084" y="724276"/>
            <a:ext cx="3795062" cy="584775"/>
          </a:xfrm>
          <a:prstGeom prst="rect">
            <a:avLst/>
          </a:prstGeom>
          <a:solidFill>
            <a:schemeClr val="bg1"/>
          </a:solidFill>
          <a:ln w="15875">
            <a:solidFill>
              <a:schemeClr val="tx2"/>
            </a:solidFill>
          </a:ln>
        </p:spPr>
        <p:txBody>
          <a:bodyPr wrap="square" rtlCol="0">
            <a:spAutoFit/>
          </a:bodyPr>
          <a:lstStyle/>
          <a:p>
            <a:pPr lvl="0" algn="ctr">
              <a:defRPr/>
            </a:pPr>
            <a:r>
              <a:rPr lang="en-US" sz="1600" b="1" dirty="0">
                <a:solidFill>
                  <a:srgbClr val="004B62"/>
                </a:solidFill>
              </a:rPr>
              <a:t>European milk collection</a:t>
            </a:r>
          </a:p>
          <a:p>
            <a:pPr lvl="0" algn="ctr">
              <a:defRPr/>
            </a:pPr>
            <a:r>
              <a:rPr lang="en-US" sz="1600" b="1" dirty="0" smtClean="0">
                <a:solidFill>
                  <a:srgbClr val="004B62"/>
                </a:solidFill>
              </a:rPr>
              <a:t>January-December </a:t>
            </a:r>
            <a:r>
              <a:rPr kumimoji="0" lang="en-US" sz="1600" b="1" i="0" u="none" strike="noStrike" kern="1200" cap="none" spc="0" normalizeH="0" baseline="0" dirty="0" smtClean="0">
                <a:ln>
                  <a:noFill/>
                </a:ln>
                <a:solidFill>
                  <a:srgbClr val="004B62"/>
                </a:solidFill>
                <a:effectLst/>
                <a:uLnTx/>
                <a:uFillTx/>
                <a:latin typeface="Calibri"/>
                <a:ea typeface="+mn-ea"/>
                <a:cs typeface="+mn-cs"/>
              </a:rPr>
              <a:t>2018/2017: +0.8%</a:t>
            </a:r>
            <a:endParaRPr kumimoji="0" lang="en-US" sz="1600" b="1" i="0" u="none" strike="noStrike" kern="1200" cap="none" spc="0" normalizeH="0" baseline="0" dirty="0">
              <a:ln>
                <a:noFill/>
              </a:ln>
              <a:solidFill>
                <a:srgbClr val="004B62"/>
              </a:solidFill>
              <a:effectLst/>
              <a:uLnTx/>
              <a:uFillTx/>
              <a:latin typeface="Calibri"/>
              <a:ea typeface="+mn-ea"/>
              <a:cs typeface="+mn-cs"/>
            </a:endParaRPr>
          </a:p>
        </p:txBody>
      </p:sp>
    </p:spTree>
    <p:extLst>
      <p:ext uri="{BB962C8B-B14F-4D97-AF65-F5344CB8AC3E}">
        <p14:creationId xmlns:p14="http://schemas.microsoft.com/office/powerpoint/2010/main" val="1690247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60003" y="123478"/>
            <a:ext cx="8229600" cy="720000"/>
          </a:xfrm>
        </p:spPr>
        <p:txBody>
          <a:bodyPr/>
          <a:lstStyle/>
          <a:p>
            <a:r>
              <a:rPr lang="en-US" dirty="0"/>
              <a:t>Operating costs</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70</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386084946"/>
              </p:ext>
            </p:extLst>
          </p:nvPr>
        </p:nvGraphicFramePr>
        <p:xfrm>
          <a:off x="683568" y="791193"/>
          <a:ext cx="8146268" cy="3709154"/>
        </p:xfrm>
        <a:graphic>
          <a:graphicData uri="http://schemas.openxmlformats.org/drawingml/2006/table">
            <a:tbl>
              <a:tblPr firstRow="1"/>
              <a:tblGrid>
                <a:gridCol w="2096390">
                  <a:extLst>
                    <a:ext uri="{9D8B030D-6E8A-4147-A177-3AD203B41FA5}">
                      <a16:colId xmlns="" xmlns:a16="http://schemas.microsoft.com/office/drawing/2014/main" val="20000"/>
                    </a:ext>
                  </a:extLst>
                </a:gridCol>
                <a:gridCol w="903022">
                  <a:extLst>
                    <a:ext uri="{9D8B030D-6E8A-4147-A177-3AD203B41FA5}">
                      <a16:colId xmlns="" xmlns:a16="http://schemas.microsoft.com/office/drawing/2014/main" val="20001"/>
                    </a:ext>
                  </a:extLst>
                </a:gridCol>
                <a:gridCol w="618926">
                  <a:extLst>
                    <a:ext uri="{9D8B030D-6E8A-4147-A177-3AD203B41FA5}">
                      <a16:colId xmlns="" xmlns:a16="http://schemas.microsoft.com/office/drawing/2014/main" val="20002"/>
                    </a:ext>
                  </a:extLst>
                </a:gridCol>
                <a:gridCol w="618926">
                  <a:extLst>
                    <a:ext uri="{9D8B030D-6E8A-4147-A177-3AD203B41FA5}">
                      <a16:colId xmlns="" xmlns:a16="http://schemas.microsoft.com/office/drawing/2014/main" val="20003"/>
                    </a:ext>
                  </a:extLst>
                </a:gridCol>
                <a:gridCol w="1762997">
                  <a:extLst>
                    <a:ext uri="{9D8B030D-6E8A-4147-A177-3AD203B41FA5}">
                      <a16:colId xmlns="" xmlns:a16="http://schemas.microsoft.com/office/drawing/2014/main" val="20004"/>
                    </a:ext>
                  </a:extLst>
                </a:gridCol>
                <a:gridCol w="2146007">
                  <a:extLst>
                    <a:ext uri="{9D8B030D-6E8A-4147-A177-3AD203B41FA5}">
                      <a16:colId xmlns="" xmlns:a16="http://schemas.microsoft.com/office/drawing/2014/main" val="20005"/>
                    </a:ext>
                  </a:extLst>
                </a:gridCol>
              </a:tblGrid>
              <a:tr h="402948">
                <a:tc gridSpan="2">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l">
                        <a:tabLst>
                          <a:tab pos="3043238" algn="l"/>
                        </a:tabLst>
                      </a:pPr>
                      <a:endParaRPr lang="en-US" sz="1100" noProof="0" dirty="0" smtClean="0">
                        <a:solidFill>
                          <a:srgbClr val="000000"/>
                        </a:solidFill>
                      </a:endParaRPr>
                    </a:p>
                    <a:p>
                      <a:pPr algn="l">
                        <a:tabLst>
                          <a:tab pos="3043238" algn="l"/>
                        </a:tabLst>
                      </a:pPr>
                      <a:r>
                        <a:rPr lang="en-US" sz="1100" i="1" noProof="0" dirty="0" smtClean="0">
                          <a:solidFill>
                            <a:srgbClr val="000000"/>
                          </a:solidFill>
                        </a:rPr>
                        <a:t>(-) = fall  </a:t>
                      </a:r>
                      <a:r>
                        <a:rPr lang="en-US" sz="1100" i="1" baseline="0" noProof="0" dirty="0" smtClean="0">
                          <a:solidFill>
                            <a:srgbClr val="000000"/>
                          </a:solidFill>
                        </a:rPr>
                        <a:t>                                                              </a:t>
                      </a:r>
                      <a:r>
                        <a:rPr lang="en-US" sz="1100" i="1" noProof="0" dirty="0" smtClean="0">
                          <a:solidFill>
                            <a:srgbClr val="000000"/>
                          </a:solidFill>
                        </a:rPr>
                        <a:t>€m</a:t>
                      </a:r>
                      <a:endParaRPr lang="en-US" sz="1100" i="1" noProof="0" dirty="0">
                        <a:solidFill>
                          <a:srgbClr val="000000"/>
                        </a:solidFill>
                      </a:endParaRPr>
                    </a:p>
                  </a:txBody>
                  <a:tcPr marL="64161" marR="64161" marT="30936" marB="30936">
                    <a:lnL w="12700" cap="flat" cmpd="sng" algn="ctr">
                      <a:no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300" noProof="0" dirty="0" smtClean="0">
                          <a:solidFill>
                            <a:schemeClr val="bg1"/>
                          </a:solidFill>
                        </a:rPr>
                        <a:t>2017</a:t>
                      </a:r>
                      <a:endParaRPr lang="en-US" sz="1100" noProof="0" dirty="0">
                        <a:solidFill>
                          <a:schemeClr val="bg1"/>
                        </a:solidFill>
                      </a:endParaRPr>
                    </a:p>
                  </a:txBody>
                  <a:tcPr marL="64161" marR="64161" marT="30936" marB="30936"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300" noProof="0" dirty="0" smtClean="0">
                          <a:solidFill>
                            <a:schemeClr val="bg1"/>
                          </a:solidFill>
                        </a:rPr>
                        <a:t>2018</a:t>
                      </a:r>
                      <a:endParaRPr lang="en-US" sz="1100" noProof="0" dirty="0">
                        <a:solidFill>
                          <a:schemeClr val="bg1"/>
                        </a:solidFill>
                      </a:endParaRPr>
                    </a:p>
                  </a:txBody>
                  <a:tcPr marL="64161" marR="64161" marT="30936" marB="30936" anchor="ctr">
                    <a:lnL w="12700" cap="flat" cmpd="sng" algn="ctr">
                      <a:solidFill>
                        <a:srgbClr val="1B4A62"/>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300" noProof="0" dirty="0" smtClean="0">
                          <a:solidFill>
                            <a:schemeClr val="bg1"/>
                          </a:solidFill>
                        </a:rPr>
                        <a:t>Favorable</a:t>
                      </a:r>
                      <a:endParaRPr lang="en-US" sz="1300" noProof="0" dirty="0">
                        <a:solidFill>
                          <a:schemeClr val="bg1"/>
                        </a:solidFill>
                      </a:endParaRPr>
                    </a:p>
                  </a:txBody>
                  <a:tcPr marL="64161" marR="64161" marT="30936" marB="30936" anchor="ctr">
                    <a:lnL w="12700" cmpd="sng">
                      <a:solidFill>
                        <a:srgbClr val="FFFFFF"/>
                      </a:solidFill>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300" noProof="0" dirty="0" smtClean="0">
                          <a:solidFill>
                            <a:schemeClr val="bg1"/>
                          </a:solidFill>
                        </a:rPr>
                        <a:t>Unfavorable</a:t>
                      </a:r>
                      <a:endParaRPr lang="en-US" sz="1300" noProof="0" dirty="0">
                        <a:solidFill>
                          <a:schemeClr val="bg1"/>
                        </a:solidFill>
                      </a:endParaRPr>
                    </a:p>
                  </a:txBody>
                  <a:tcPr marL="64161" marR="64161" marT="30936" marB="30936" anchor="ctr">
                    <a:lnL w="12700" cmpd="sng">
                      <a:solidFill>
                        <a:srgbClr val="FFFFFF"/>
                      </a:solidFill>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solidFill>
                      <a:schemeClr val="tx2">
                        <a:lumMod val="75000"/>
                        <a:lumOff val="25000"/>
                      </a:schemeClr>
                    </a:solidFill>
                  </a:tcPr>
                </a:tc>
                <a:extLst>
                  <a:ext uri="{0D108BD9-81ED-4DB2-BD59-A6C34878D82A}">
                    <a16:rowId xmlns="" xmlns:a16="http://schemas.microsoft.com/office/drawing/2014/main" val="10000"/>
                  </a:ext>
                </a:extLst>
              </a:tr>
              <a:tr h="289585">
                <a:tc grid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marR="0" indent="0" algn="l" defTabSz="987552" rtl="0" eaLnBrk="1" fontAlgn="auto" latinLnBrk="0" hangingPunct="1">
                        <a:lnSpc>
                          <a:spcPct val="100000"/>
                        </a:lnSpc>
                        <a:spcBef>
                          <a:spcPts val="0"/>
                        </a:spcBef>
                        <a:spcAft>
                          <a:spcPts val="0"/>
                        </a:spcAft>
                        <a:buClrTx/>
                        <a:buSzTx/>
                        <a:buFontTx/>
                        <a:buNone/>
                        <a:tabLst/>
                        <a:defRPr/>
                      </a:pPr>
                      <a:r>
                        <a:rPr lang="en-US" sz="1200" b="1" noProof="0" dirty="0" smtClean="0">
                          <a:solidFill>
                            <a:srgbClr val="004B62"/>
                          </a:solidFill>
                        </a:rPr>
                        <a:t>Purchases</a:t>
                      </a:r>
                      <a:endParaRPr lang="en-US" sz="12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hMerge="1">
                  <a:txBody>
                    <a:bodyPr/>
                    <a:lstStyle/>
                    <a:p>
                      <a:endParaRPr lang="fr-FR"/>
                    </a:p>
                  </a:txBody>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C62"/>
                          </a:solidFill>
                        </a:rPr>
                        <a:t>3 199</a:t>
                      </a:r>
                      <a:endParaRPr lang="en-US" sz="1100" b="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B62"/>
                          </a:solidFill>
                        </a:rPr>
                        <a:t>3 190</a:t>
                      </a:r>
                      <a:endParaRPr lang="en-US" sz="11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Consumables</a:t>
                      </a:r>
                      <a:endParaRPr lang="en-US" sz="12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Dairy</a:t>
                      </a:r>
                      <a:r>
                        <a:rPr lang="en-US" sz="1200" baseline="0" noProof="0" dirty="0" smtClean="0">
                          <a:solidFill>
                            <a:srgbClr val="004B62"/>
                          </a:solidFill>
                        </a:rPr>
                        <a:t> raw materials</a:t>
                      </a:r>
                      <a:endParaRPr lang="en-US" sz="1200" noProof="0" dirty="0" smtClean="0">
                        <a:solidFill>
                          <a:srgbClr val="004B62"/>
                        </a:solidFill>
                      </a:endParaRPr>
                    </a:p>
                    <a:p>
                      <a:r>
                        <a:rPr lang="en-US" sz="1200" noProof="0" dirty="0" smtClean="0">
                          <a:solidFill>
                            <a:srgbClr val="004B62"/>
                          </a:solidFill>
                        </a:rPr>
                        <a:t>Energy and transport</a:t>
                      </a:r>
                      <a:endParaRPr lang="en-US" sz="1200" noProof="0" dirty="0">
                        <a:solidFill>
                          <a:srgbClr val="004B62"/>
                        </a:solidFill>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99917">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000" i="1" noProof="0" dirty="0" smtClean="0">
                          <a:solidFill>
                            <a:srgbClr val="004B62"/>
                          </a:solidFill>
                          <a:sym typeface="Wingdings 3"/>
                        </a:rPr>
                        <a:t>Total  variance</a:t>
                      </a: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285750" indent="-285750">
                        <a:buFont typeface="Wingdings 3"/>
                        <a:buChar char="r"/>
                      </a:pPr>
                      <a:r>
                        <a:rPr lang="en-US" sz="1000" i="1" noProof="0" dirty="0" smtClean="0">
                          <a:solidFill>
                            <a:srgbClr val="004B62"/>
                          </a:solidFill>
                          <a:sym typeface="Wingdings 3"/>
                        </a:rPr>
                        <a:t>-9 M€</a:t>
                      </a:r>
                    </a:p>
                    <a:p>
                      <a:pPr marL="0" indent="0">
                        <a:buFont typeface="Wingdings 3"/>
                        <a:buNone/>
                      </a:pPr>
                      <a:r>
                        <a:rPr lang="en-US" sz="1000" i="1" baseline="0" noProof="0" dirty="0" smtClean="0">
                          <a:solidFill>
                            <a:srgbClr val="004B62"/>
                          </a:solidFill>
                          <a:sym typeface="Wingdings 3"/>
                        </a:rPr>
                        <a:t>           -0.3</a:t>
                      </a:r>
                      <a:r>
                        <a:rPr lang="en-US" sz="1000" i="1" noProof="0" dirty="0" smtClean="0">
                          <a:solidFill>
                            <a:srgbClr val="004B62"/>
                          </a:solidFill>
                          <a:sym typeface="Wingdings 3"/>
                        </a:rPr>
                        <a:t> %</a:t>
                      </a:r>
                      <a:endParaRPr lang="en-US" sz="1000" i="1" noProof="0" dirty="0">
                        <a:solidFill>
                          <a:srgbClr val="004B62"/>
                        </a:solidFill>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C62"/>
                          </a:solidFill>
                        </a:rPr>
                        <a:t>65.9%</a:t>
                      </a:r>
                      <a:endParaRPr lang="en-US" sz="1000" i="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B62"/>
                          </a:solidFill>
                        </a:rPr>
                        <a:t>65.6%</a:t>
                      </a:r>
                      <a:endParaRPr lang="en-US" sz="1000" i="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sz="1400" dirty="0"/>
                    </a:p>
                  </a:txBody>
                  <a:tcPr/>
                </a:tc>
                <a:tc vMerge="1">
                  <a:txBody>
                    <a:bodyPr/>
                    <a:lstStyle/>
                    <a:p>
                      <a:endParaRPr lang="fr-FR" sz="1400" dirty="0"/>
                    </a:p>
                  </a:txBody>
                  <a:tcPr/>
                </a:tc>
                <a:extLst>
                  <a:ext uri="{0D108BD9-81ED-4DB2-BD59-A6C34878D82A}">
                    <a16:rowId xmlns="" xmlns:a16="http://schemas.microsoft.com/office/drawing/2014/main" val="10002"/>
                  </a:ext>
                </a:extLst>
              </a:tr>
              <a:tr h="289585">
                <a:tc grid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b="1" noProof="0" dirty="0" smtClean="0">
                          <a:solidFill>
                            <a:srgbClr val="004B62"/>
                          </a:solidFill>
                        </a:rPr>
                        <a:t>Payroll costs</a:t>
                      </a:r>
                      <a:endParaRPr lang="en-US" sz="12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hMerge="1">
                  <a:txBody>
                    <a:bodyPr/>
                    <a:lstStyle/>
                    <a:p>
                      <a:endParaRPr lang="fr-FR"/>
                    </a:p>
                  </a:txBody>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C62"/>
                          </a:solidFill>
                        </a:rPr>
                        <a:t>860</a:t>
                      </a:r>
                      <a:endParaRPr lang="en-US" sz="1100" b="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B62"/>
                          </a:solidFill>
                        </a:rPr>
                        <a:t>868</a:t>
                      </a:r>
                      <a:endParaRPr lang="en-US" sz="11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Social contributions</a:t>
                      </a:r>
                      <a:endParaRPr lang="en-US" sz="12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Inflation</a:t>
                      </a:r>
                    </a:p>
                    <a:p>
                      <a:r>
                        <a:rPr lang="en-US" sz="1200" noProof="0" dirty="0" smtClean="0">
                          <a:solidFill>
                            <a:srgbClr val="004B62"/>
                          </a:solidFill>
                        </a:rPr>
                        <a:t>Organizational</a:t>
                      </a:r>
                      <a:r>
                        <a:rPr lang="en-US" sz="1200" baseline="0" noProof="0" dirty="0" smtClean="0">
                          <a:solidFill>
                            <a:srgbClr val="004B62"/>
                          </a:solidFill>
                        </a:rPr>
                        <a:t> reinforcement</a:t>
                      </a:r>
                      <a:endParaRPr lang="en-US" sz="1200" noProof="0" dirty="0" smtClean="0">
                        <a:solidFill>
                          <a:srgbClr val="004B62"/>
                        </a:solidFill>
                      </a:endParaRPr>
                    </a:p>
                    <a:p>
                      <a:r>
                        <a:rPr lang="en-US" sz="1200" noProof="0" dirty="0" smtClean="0">
                          <a:solidFill>
                            <a:srgbClr val="004B62"/>
                          </a:solidFill>
                        </a:rPr>
                        <a:t>Growth</a:t>
                      </a:r>
                      <a:endParaRPr lang="en-US" sz="1200" noProof="0" dirty="0">
                        <a:solidFill>
                          <a:srgbClr val="004B62"/>
                        </a:solidFill>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76342">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000" i="1" noProof="0" dirty="0" smtClean="0">
                          <a:solidFill>
                            <a:srgbClr val="004B62"/>
                          </a:solidFill>
                          <a:sym typeface="Wingdings 3"/>
                        </a:rPr>
                        <a:t>Total  variance</a:t>
                      </a: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285750" marR="0" indent="-285750" algn="l" defTabSz="987552" rtl="0" eaLnBrk="1" fontAlgn="auto" latinLnBrk="0" hangingPunct="1">
                        <a:lnSpc>
                          <a:spcPct val="100000"/>
                        </a:lnSpc>
                        <a:spcBef>
                          <a:spcPts val="0"/>
                        </a:spcBef>
                        <a:spcAft>
                          <a:spcPts val="0"/>
                        </a:spcAft>
                        <a:buClrTx/>
                        <a:buSzTx/>
                        <a:buFont typeface="Wingdings 3"/>
                        <a:buChar char="r"/>
                        <a:tabLst/>
                        <a:defRPr/>
                      </a:pPr>
                      <a:r>
                        <a:rPr lang="en-US" sz="1000" i="1" kern="1200" noProof="0" dirty="0" smtClean="0">
                          <a:solidFill>
                            <a:srgbClr val="004B62"/>
                          </a:solidFill>
                          <a:latin typeface="+mn-lt"/>
                          <a:ea typeface="+mn-ea"/>
                          <a:cs typeface="+mn-cs"/>
                          <a:sym typeface="Wingdings 3"/>
                        </a:rPr>
                        <a:t>8 M€</a:t>
                      </a:r>
                    </a:p>
                    <a:p>
                      <a:pPr marL="0" marR="0" indent="0" algn="l" defTabSz="987552" rtl="0" eaLnBrk="1" fontAlgn="auto" latinLnBrk="0" hangingPunct="1">
                        <a:lnSpc>
                          <a:spcPct val="100000"/>
                        </a:lnSpc>
                        <a:spcBef>
                          <a:spcPts val="0"/>
                        </a:spcBef>
                        <a:spcAft>
                          <a:spcPts val="0"/>
                        </a:spcAft>
                        <a:buClrTx/>
                        <a:buSzTx/>
                        <a:buFont typeface="Wingdings 3"/>
                        <a:buNone/>
                        <a:tabLst/>
                        <a:defRPr/>
                      </a:pPr>
                      <a:r>
                        <a:rPr lang="en-US" sz="1000" i="1" kern="1200" noProof="0" dirty="0" smtClean="0">
                          <a:solidFill>
                            <a:srgbClr val="004B62"/>
                          </a:solidFill>
                          <a:latin typeface="+mn-lt"/>
                          <a:ea typeface="+mn-ea"/>
                          <a:cs typeface="+mn-cs"/>
                          <a:sym typeface="Wingdings 3"/>
                        </a:rPr>
                        <a:t>           1.0 %</a:t>
                      </a:r>
                      <a:endParaRPr lang="en-US" sz="1000" i="1" kern="1200" noProof="0" dirty="0">
                        <a:solidFill>
                          <a:srgbClr val="004B62"/>
                        </a:solidFill>
                        <a:latin typeface="+mn-lt"/>
                        <a:ea typeface="+mn-ea"/>
                        <a:cs typeface="+mn-cs"/>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C62"/>
                          </a:solidFill>
                        </a:rPr>
                        <a:t>17.7%</a:t>
                      </a:r>
                      <a:endParaRPr lang="en-US" sz="1000" i="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B62"/>
                          </a:solidFill>
                        </a:rPr>
                        <a:t>17.8%</a:t>
                      </a:r>
                      <a:endParaRPr lang="en-US" sz="1000" i="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sz="1400" dirty="0"/>
                    </a:p>
                  </a:txBody>
                  <a:tcPr/>
                </a:tc>
                <a:tc vMerge="1">
                  <a:txBody>
                    <a:bodyPr/>
                    <a:lstStyle/>
                    <a:p>
                      <a:endParaRPr lang="fr-FR" sz="1400" dirty="0"/>
                    </a:p>
                  </a:txBody>
                  <a:tcPr/>
                </a:tc>
                <a:extLst>
                  <a:ext uri="{0D108BD9-81ED-4DB2-BD59-A6C34878D82A}">
                    <a16:rowId xmlns="" xmlns:a16="http://schemas.microsoft.com/office/drawing/2014/main" val="10004"/>
                  </a:ext>
                </a:extLst>
              </a:tr>
              <a:tr h="425687">
                <a:tc grid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b="1" noProof="0" dirty="0" smtClean="0">
                          <a:solidFill>
                            <a:srgbClr val="004B62"/>
                          </a:solidFill>
                        </a:rPr>
                        <a:t>Depreciation, impairment, provisions</a:t>
                      </a:r>
                      <a:endParaRPr lang="en-US" sz="12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hMerge="1">
                  <a:txBody>
                    <a:bodyPr/>
                    <a:lstStyle/>
                    <a:p>
                      <a:endParaRPr lang="fr-FR"/>
                    </a:p>
                  </a:txBody>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C62"/>
                          </a:solidFill>
                        </a:rPr>
                        <a:t>125</a:t>
                      </a:r>
                      <a:endParaRPr lang="en-US" sz="1100" b="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B62"/>
                          </a:solidFill>
                        </a:rPr>
                        <a:t>133</a:t>
                      </a:r>
                      <a:endParaRPr lang="en-US" sz="11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2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Capex</a:t>
                      </a:r>
                      <a:endParaRPr lang="en-US" sz="1200" noProof="0" dirty="0">
                        <a:solidFill>
                          <a:srgbClr val="004B62"/>
                        </a:solidFill>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449197">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000" i="1" noProof="0" dirty="0" smtClean="0">
                          <a:solidFill>
                            <a:srgbClr val="004B62"/>
                          </a:solidFill>
                          <a:sym typeface="Wingdings 3"/>
                        </a:rPr>
                        <a:t>Total  variance</a:t>
                      </a: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285750" marR="0" indent="-285750" algn="l" defTabSz="987552" rtl="0" eaLnBrk="1" fontAlgn="auto" latinLnBrk="0" hangingPunct="1">
                        <a:lnSpc>
                          <a:spcPct val="100000"/>
                        </a:lnSpc>
                        <a:spcBef>
                          <a:spcPts val="0"/>
                        </a:spcBef>
                        <a:spcAft>
                          <a:spcPts val="0"/>
                        </a:spcAft>
                        <a:buClrTx/>
                        <a:buSzTx/>
                        <a:buFont typeface="Wingdings 3"/>
                        <a:buChar char="r"/>
                        <a:tabLst/>
                        <a:defRPr/>
                      </a:pPr>
                      <a:r>
                        <a:rPr lang="en-US" sz="1000" i="1" kern="1200" noProof="0" dirty="0" smtClean="0">
                          <a:solidFill>
                            <a:srgbClr val="004B62"/>
                          </a:solidFill>
                          <a:latin typeface="+mn-lt"/>
                          <a:ea typeface="+mn-ea"/>
                          <a:cs typeface="+mn-cs"/>
                          <a:sym typeface="Wingdings 3"/>
                        </a:rPr>
                        <a:t>8 </a:t>
                      </a:r>
                      <a:r>
                        <a:rPr lang="en-US" sz="1000" i="1" kern="1200" baseline="0" noProof="0" dirty="0" smtClean="0">
                          <a:solidFill>
                            <a:srgbClr val="004B62"/>
                          </a:solidFill>
                          <a:latin typeface="+mn-lt"/>
                          <a:ea typeface="+mn-ea"/>
                          <a:cs typeface="+mn-cs"/>
                          <a:sym typeface="Wingdings 3"/>
                        </a:rPr>
                        <a:t>M€</a:t>
                      </a:r>
                      <a:endParaRPr lang="en-US" sz="1000" i="1" kern="1200" noProof="0" dirty="0" smtClean="0">
                        <a:solidFill>
                          <a:srgbClr val="004B62"/>
                        </a:solidFill>
                        <a:latin typeface="+mn-lt"/>
                        <a:ea typeface="+mn-ea"/>
                        <a:cs typeface="+mn-cs"/>
                        <a:sym typeface="Wingdings 3"/>
                      </a:endParaRPr>
                    </a:p>
                    <a:p>
                      <a:pPr marL="0" marR="0" indent="0" algn="l" defTabSz="987552" rtl="0" eaLnBrk="1" fontAlgn="auto" latinLnBrk="0" hangingPunct="1">
                        <a:lnSpc>
                          <a:spcPct val="100000"/>
                        </a:lnSpc>
                        <a:spcBef>
                          <a:spcPts val="0"/>
                        </a:spcBef>
                        <a:spcAft>
                          <a:spcPts val="0"/>
                        </a:spcAft>
                        <a:buClrTx/>
                        <a:buSzTx/>
                        <a:buFont typeface="Wingdings 3"/>
                        <a:buNone/>
                        <a:tabLst/>
                        <a:defRPr/>
                      </a:pPr>
                      <a:r>
                        <a:rPr lang="en-US" sz="1000" i="1" kern="1200" noProof="0" dirty="0" smtClean="0">
                          <a:solidFill>
                            <a:srgbClr val="004B62"/>
                          </a:solidFill>
                          <a:latin typeface="+mn-lt"/>
                          <a:ea typeface="+mn-ea"/>
                          <a:cs typeface="+mn-cs"/>
                          <a:sym typeface="Wingdings 3"/>
                        </a:rPr>
                        <a:t>          6.4</a:t>
                      </a:r>
                      <a:r>
                        <a:rPr lang="en-US" sz="1000" i="1" kern="1200" baseline="0" noProof="0" dirty="0" smtClean="0">
                          <a:solidFill>
                            <a:srgbClr val="004B62"/>
                          </a:solidFill>
                          <a:latin typeface="+mn-lt"/>
                          <a:ea typeface="+mn-ea"/>
                          <a:cs typeface="+mn-cs"/>
                          <a:sym typeface="Wingdings 3"/>
                        </a:rPr>
                        <a:t> </a:t>
                      </a:r>
                      <a:r>
                        <a:rPr lang="en-US" sz="1000" i="1" kern="1200" noProof="0" dirty="0" smtClean="0">
                          <a:solidFill>
                            <a:srgbClr val="004B62"/>
                          </a:solidFill>
                          <a:latin typeface="+mn-lt"/>
                          <a:ea typeface="+mn-ea"/>
                          <a:cs typeface="+mn-cs"/>
                          <a:sym typeface="Wingdings 3"/>
                        </a:rPr>
                        <a:t>%</a:t>
                      </a:r>
                      <a:endParaRPr lang="en-US" sz="1000" i="1" kern="1200" noProof="0" dirty="0">
                        <a:solidFill>
                          <a:srgbClr val="004B62"/>
                        </a:solidFill>
                        <a:latin typeface="+mn-lt"/>
                        <a:ea typeface="+mn-ea"/>
                        <a:cs typeface="+mn-cs"/>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C62"/>
                          </a:solidFill>
                        </a:rPr>
                        <a:t>2.6%</a:t>
                      </a:r>
                      <a:endParaRPr lang="en-US" sz="1000" i="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B62"/>
                          </a:solidFill>
                        </a:rPr>
                        <a:t>2.7%</a:t>
                      </a:r>
                      <a:endParaRPr lang="en-US" sz="1000" i="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2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sz="1400" dirty="0"/>
                    </a:p>
                  </a:txBody>
                  <a:tcPr/>
                </a:tc>
                <a:extLst>
                  <a:ext uri="{0D108BD9-81ED-4DB2-BD59-A6C34878D82A}">
                    <a16:rowId xmlns="" xmlns:a16="http://schemas.microsoft.com/office/drawing/2014/main" val="10006"/>
                  </a:ext>
                </a:extLst>
              </a:tr>
              <a:tr h="425687">
                <a:tc grid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b="1" noProof="0" dirty="0" smtClean="0">
                          <a:solidFill>
                            <a:srgbClr val="004B62"/>
                          </a:solidFill>
                        </a:rPr>
                        <a:t>Other operating</a:t>
                      </a:r>
                      <a:r>
                        <a:rPr lang="en-US" sz="1200" b="1" baseline="0" noProof="0" dirty="0" smtClean="0">
                          <a:solidFill>
                            <a:srgbClr val="004B62"/>
                          </a:solidFill>
                        </a:rPr>
                        <a:t> income &amp; expense</a:t>
                      </a:r>
                      <a:endParaRPr lang="en-US" sz="12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hMerge="1">
                  <a:txBody>
                    <a:bodyPr/>
                    <a:lstStyle/>
                    <a:p>
                      <a:endParaRPr lang="fr-FR"/>
                    </a:p>
                  </a:txBody>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C62"/>
                          </a:solidFill>
                        </a:rPr>
                        <a:t>496</a:t>
                      </a:r>
                      <a:endParaRPr lang="en-US" sz="1100" b="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100" b="1" noProof="0" dirty="0" smtClean="0">
                          <a:solidFill>
                            <a:srgbClr val="004B62"/>
                          </a:solidFill>
                        </a:rPr>
                        <a:t>494</a:t>
                      </a:r>
                      <a:endParaRPr lang="en-US" sz="1100" b="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Advertising</a:t>
                      </a:r>
                    </a:p>
                    <a:p>
                      <a:r>
                        <a:rPr lang="en-US" sz="1200" noProof="0" dirty="0" smtClean="0">
                          <a:solidFill>
                            <a:srgbClr val="004B62"/>
                          </a:solidFill>
                        </a:rPr>
                        <a:t>Travel expenses</a:t>
                      </a:r>
                      <a:endParaRPr lang="en-US" sz="12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ap="flat" cmpd="sng" algn="ctr">
                      <a:solidFill>
                        <a:srgbClr val="1B4A6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noFill/>
                  </a:tcPr>
                </a:tc>
                <a:tc rowSpan="2">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200" noProof="0" dirty="0" smtClean="0">
                          <a:solidFill>
                            <a:srgbClr val="004B62"/>
                          </a:solidFill>
                        </a:rPr>
                        <a:t>Leases</a:t>
                      </a:r>
                    </a:p>
                    <a:p>
                      <a:r>
                        <a:rPr lang="en-US" sz="1200" noProof="0" dirty="0" smtClean="0">
                          <a:solidFill>
                            <a:srgbClr val="004B62"/>
                          </a:solidFill>
                        </a:rPr>
                        <a:t>Subcontracting</a:t>
                      </a:r>
                      <a:endParaRPr lang="en-US" sz="1200" noProof="0" dirty="0">
                        <a:solidFill>
                          <a:srgbClr val="004B62"/>
                        </a:solidFill>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448261">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r>
                        <a:rPr lang="en-US" sz="1000" i="1" noProof="0" dirty="0" smtClean="0">
                          <a:solidFill>
                            <a:srgbClr val="004B62"/>
                          </a:solidFill>
                          <a:sym typeface="Wingdings 3"/>
                        </a:rPr>
                        <a:t>Total  variance</a:t>
                      </a: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285750" marR="0" indent="-285750" algn="l" defTabSz="987552" rtl="0" eaLnBrk="1" fontAlgn="auto" latinLnBrk="0" hangingPunct="1">
                        <a:lnSpc>
                          <a:spcPct val="100000"/>
                        </a:lnSpc>
                        <a:spcBef>
                          <a:spcPts val="0"/>
                        </a:spcBef>
                        <a:spcAft>
                          <a:spcPts val="0"/>
                        </a:spcAft>
                        <a:buClrTx/>
                        <a:buSzTx/>
                        <a:buFont typeface="Wingdings 3"/>
                        <a:buChar char="r"/>
                        <a:tabLst/>
                        <a:defRPr/>
                      </a:pPr>
                      <a:r>
                        <a:rPr lang="en-US" sz="1000" i="1" kern="1200" baseline="0" noProof="0" dirty="0" smtClean="0">
                          <a:solidFill>
                            <a:srgbClr val="004B62"/>
                          </a:solidFill>
                          <a:latin typeface="+mn-lt"/>
                          <a:ea typeface="+mn-ea"/>
                          <a:cs typeface="+mn-cs"/>
                          <a:sym typeface="Wingdings 3"/>
                        </a:rPr>
                        <a:t>-2 M€</a:t>
                      </a:r>
                      <a:endParaRPr lang="en-US" sz="1000" i="1" kern="1200" noProof="0" dirty="0" smtClean="0">
                        <a:solidFill>
                          <a:srgbClr val="004B62"/>
                        </a:solidFill>
                        <a:latin typeface="+mn-lt"/>
                        <a:ea typeface="+mn-ea"/>
                        <a:cs typeface="+mn-cs"/>
                        <a:sym typeface="Wingdings 3"/>
                      </a:endParaRPr>
                    </a:p>
                    <a:p>
                      <a:pPr marL="0" marR="0" indent="0" algn="l" defTabSz="987552" rtl="0" eaLnBrk="1" fontAlgn="auto" latinLnBrk="0" hangingPunct="1">
                        <a:lnSpc>
                          <a:spcPct val="100000"/>
                        </a:lnSpc>
                        <a:spcBef>
                          <a:spcPts val="0"/>
                        </a:spcBef>
                        <a:spcAft>
                          <a:spcPts val="0"/>
                        </a:spcAft>
                        <a:buClrTx/>
                        <a:buSzTx/>
                        <a:buFont typeface="Wingdings 3"/>
                        <a:buNone/>
                        <a:tabLst/>
                        <a:defRPr/>
                      </a:pPr>
                      <a:r>
                        <a:rPr lang="en-US" sz="1000" i="1" kern="1200" noProof="0" dirty="0" smtClean="0">
                          <a:solidFill>
                            <a:srgbClr val="004B62"/>
                          </a:solidFill>
                          <a:latin typeface="+mn-lt"/>
                          <a:ea typeface="+mn-ea"/>
                          <a:cs typeface="+mn-cs"/>
                          <a:sym typeface="Wingdings 3"/>
                        </a:rPr>
                        <a:t>          -0.5</a:t>
                      </a:r>
                      <a:r>
                        <a:rPr lang="en-US" sz="1000" i="1" kern="1200" baseline="0" noProof="0" dirty="0" smtClean="0">
                          <a:solidFill>
                            <a:srgbClr val="004B62"/>
                          </a:solidFill>
                          <a:latin typeface="+mn-lt"/>
                          <a:ea typeface="+mn-ea"/>
                          <a:cs typeface="+mn-cs"/>
                          <a:sym typeface="Wingdings 3"/>
                        </a:rPr>
                        <a:t> </a:t>
                      </a:r>
                      <a:r>
                        <a:rPr lang="en-US" sz="1000" i="1" kern="1200" noProof="0" dirty="0" smtClean="0">
                          <a:solidFill>
                            <a:srgbClr val="004B62"/>
                          </a:solidFill>
                          <a:latin typeface="+mn-lt"/>
                          <a:ea typeface="+mn-ea"/>
                          <a:cs typeface="+mn-cs"/>
                          <a:sym typeface="Wingdings 3"/>
                        </a:rPr>
                        <a:t>%</a:t>
                      </a:r>
                      <a:endParaRPr lang="en-US" sz="1000" i="1" kern="1200" noProof="0" dirty="0">
                        <a:solidFill>
                          <a:srgbClr val="004B62"/>
                        </a:solidFill>
                        <a:latin typeface="+mn-lt"/>
                        <a:ea typeface="+mn-ea"/>
                        <a:cs typeface="+mn-cs"/>
                      </a:endParaRPr>
                    </a:p>
                  </a:txBody>
                  <a:tcPr marL="64161" marR="64161" marT="30936" marB="30936">
                    <a:lnL w="12700" cmpd="sng">
                      <a:solidFill>
                        <a:srgbClr val="FFFFFF"/>
                      </a:solidFill>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C62"/>
                          </a:solidFill>
                        </a:rPr>
                        <a:t>10.2%</a:t>
                      </a:r>
                      <a:endParaRPr lang="en-US" sz="1000" i="1" noProof="0" dirty="0">
                        <a:solidFill>
                          <a:srgbClr val="004C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a:r>
                        <a:rPr lang="en-US" sz="1000" i="1" noProof="0" dirty="0" smtClean="0">
                          <a:solidFill>
                            <a:srgbClr val="004B62"/>
                          </a:solidFill>
                        </a:rPr>
                        <a:t>10.2%</a:t>
                      </a:r>
                      <a:endParaRPr lang="en-US" sz="1000" i="1"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000" noProof="0" dirty="0">
                        <a:solidFill>
                          <a:srgbClr val="004B62"/>
                        </a:solidFill>
                      </a:endParaRPr>
                    </a:p>
                  </a:txBody>
                  <a:tcPr marL="64161" marR="64161" marT="30936" marB="30936">
                    <a:lnL w="12700" cap="flat" cmpd="sng" algn="ctr">
                      <a:solidFill>
                        <a:srgbClr val="1B4A62"/>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sz="1400" dirty="0"/>
                    </a:p>
                  </a:txBody>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0889434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360003" y="195486"/>
            <a:ext cx="8229600" cy="720000"/>
          </a:xfrm>
        </p:spPr>
        <p:txBody>
          <a:bodyPr/>
          <a:lstStyle/>
          <a:p>
            <a:r>
              <a:rPr lang="en-US" dirty="0"/>
              <a:t>Change in current operating profit</a:t>
            </a: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71</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sp>
        <p:nvSpPr>
          <p:cNvPr id="10" name="Text Box 5"/>
          <p:cNvSpPr txBox="1">
            <a:spLocks noChangeArrowheads="1"/>
          </p:cNvSpPr>
          <p:nvPr/>
        </p:nvSpPr>
        <p:spPr bwMode="auto">
          <a:xfrm>
            <a:off x="2369148" y="786741"/>
            <a:ext cx="2105655" cy="407206"/>
          </a:xfrm>
          <a:prstGeom prst="rect">
            <a:avLst/>
          </a:prstGeom>
          <a:ln>
            <a:solidFill>
              <a:srgbClr val="004B62"/>
            </a:solidFill>
            <a:headEnd/>
            <a:tailEnd/>
          </a:ln>
        </p:spPr>
        <p:style>
          <a:lnRef idx="2">
            <a:schemeClr val="dk1"/>
          </a:lnRef>
          <a:fillRef idx="1">
            <a:schemeClr val="lt1"/>
          </a:fillRef>
          <a:effectRef idx="0">
            <a:schemeClr val="dk1"/>
          </a:effectRef>
          <a:fontRef idx="minor">
            <a:schemeClr val="dk1"/>
          </a:fontRef>
        </p:style>
        <p:txBody>
          <a:bodyPr wrap="square" lIns="98755" tIns="49378" rIns="98755" bIns="49378">
            <a:spAutoFit/>
          </a:bodyPr>
          <a:lstStyle>
            <a:defPPr>
              <a:defRPr lang="fr-FR"/>
            </a:defPPr>
            <a:lvl1pPr algn="ctr" eaLnBrk="0" hangingPunct="0">
              <a:spcBef>
                <a:spcPct val="50000"/>
              </a:spcBef>
              <a:defRPr sz="1400" b="1">
                <a:solidFill>
                  <a:srgbClr val="000000"/>
                </a:solidFill>
                <a:latin typeface="Verdana" pitchFamily="34" charset="0"/>
                <a:ea typeface="ＭＳ Ｐゴシック"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defTabSz="912594"/>
            <a:r>
              <a:rPr lang="en-US" sz="1900" dirty="0" smtClean="0">
                <a:solidFill>
                  <a:srgbClr val="004B62"/>
                </a:solidFill>
                <a:latin typeface="Arial" panose="020B0604020202020204" pitchFamily="34" charset="0"/>
                <a:cs typeface="Arial" panose="020B0604020202020204" pitchFamily="34" charset="0"/>
              </a:rPr>
              <a:t>2017: 172.7 M€</a:t>
            </a:r>
            <a:endParaRPr lang="en-US" sz="1900" dirty="0">
              <a:solidFill>
                <a:srgbClr val="004B62"/>
              </a:solidFill>
              <a:latin typeface="Arial" panose="020B0604020202020204" pitchFamily="34" charset="0"/>
              <a:cs typeface="Arial" panose="020B0604020202020204" pitchFamily="34" charset="0"/>
            </a:endParaRPr>
          </a:p>
        </p:txBody>
      </p:sp>
      <p:sp>
        <p:nvSpPr>
          <p:cNvPr id="13" name="Text Box 5">
            <a:extLst>
              <a:ext uri="{FF2B5EF4-FFF2-40B4-BE49-F238E27FC236}">
                <a16:creationId xmlns="" xmlns:a16="http://schemas.microsoft.com/office/drawing/2014/main" id="{187DE112-6EBB-4BBE-B068-6053CFEC115B}"/>
              </a:ext>
            </a:extLst>
          </p:cNvPr>
          <p:cNvSpPr txBox="1">
            <a:spLocks noChangeArrowheads="1"/>
          </p:cNvSpPr>
          <p:nvPr/>
        </p:nvSpPr>
        <p:spPr bwMode="auto">
          <a:xfrm>
            <a:off x="5103584" y="760520"/>
            <a:ext cx="2105655" cy="407206"/>
          </a:xfrm>
          <a:prstGeom prst="rect">
            <a:avLst/>
          </a:prstGeom>
          <a:ln>
            <a:solidFill>
              <a:srgbClr val="004B62"/>
            </a:solidFill>
            <a:headEnd/>
            <a:tailEnd/>
          </a:ln>
        </p:spPr>
        <p:style>
          <a:lnRef idx="2">
            <a:schemeClr val="dk1"/>
          </a:lnRef>
          <a:fillRef idx="1">
            <a:schemeClr val="lt1"/>
          </a:fillRef>
          <a:effectRef idx="0">
            <a:schemeClr val="dk1"/>
          </a:effectRef>
          <a:fontRef idx="minor">
            <a:schemeClr val="dk1"/>
          </a:fontRef>
        </p:style>
        <p:txBody>
          <a:bodyPr wrap="square" lIns="98755" tIns="49378" rIns="98755" bIns="49378">
            <a:spAutoFit/>
          </a:bodyPr>
          <a:lstStyle>
            <a:defPPr>
              <a:defRPr lang="fr-FR"/>
            </a:defPPr>
            <a:lvl1pPr algn="ctr" eaLnBrk="0" hangingPunct="0">
              <a:spcBef>
                <a:spcPct val="50000"/>
              </a:spcBef>
              <a:defRPr sz="1400" b="1">
                <a:solidFill>
                  <a:srgbClr val="000000"/>
                </a:solidFill>
                <a:latin typeface="Verdana" pitchFamily="34" charset="0"/>
                <a:ea typeface="ＭＳ Ｐゴシック"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defTabSz="912594"/>
            <a:r>
              <a:rPr lang="en-US" sz="1900" dirty="0" smtClean="0">
                <a:solidFill>
                  <a:srgbClr val="004B62"/>
                </a:solidFill>
                <a:latin typeface="Arial" panose="020B0604020202020204" pitchFamily="34" charset="0"/>
                <a:cs typeface="Arial" panose="020B0604020202020204" pitchFamily="34" charset="0"/>
              </a:rPr>
              <a:t>2018: 177.6 M€</a:t>
            </a:r>
            <a:endParaRPr lang="en-US" sz="1900" dirty="0">
              <a:solidFill>
                <a:srgbClr val="004B62"/>
              </a:solidFill>
              <a:latin typeface="Arial" panose="020B0604020202020204" pitchFamily="34" charset="0"/>
              <a:cs typeface="Arial" panose="020B0604020202020204" pitchFamily="34" charset="0"/>
            </a:endParaRPr>
          </a:p>
        </p:txBody>
      </p:sp>
      <p:graphicFrame>
        <p:nvGraphicFramePr>
          <p:cNvPr id="11" name="Graphique 10">
            <a:extLst>
              <a:ext uri="{FF2B5EF4-FFF2-40B4-BE49-F238E27FC236}">
                <a16:creationId xmlns=""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064860914"/>
              </p:ext>
            </p:extLst>
          </p:nvPr>
        </p:nvGraphicFramePr>
        <p:xfrm>
          <a:off x="1657350" y="1200150"/>
          <a:ext cx="6988386" cy="3288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8356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Current operating profit</a:t>
            </a:r>
            <a:br>
              <a:rPr lang="en-US" dirty="0" smtClean="0"/>
            </a:br>
            <a:r>
              <a:rPr lang="en-US" sz="2800" dirty="0">
                <a:solidFill>
                  <a:schemeClr val="accent5"/>
                </a:solidFill>
              </a:rPr>
              <a:t>Geographical evolution</a:t>
            </a:r>
            <a:endParaRPr lang="en-US" dirty="0">
              <a:solidFill>
                <a:schemeClr val="accent5"/>
              </a:solidFill>
            </a:endParaRPr>
          </a:p>
        </p:txBody>
      </p:sp>
      <p:sp>
        <p:nvSpPr>
          <p:cNvPr id="3" name="Espace réservé du numéro de diapositive 2"/>
          <p:cNvSpPr>
            <a:spLocks noGrp="1"/>
          </p:cNvSpPr>
          <p:nvPr>
            <p:ph type="sldNum" sz="quarter" idx="12"/>
          </p:nvPr>
        </p:nvSpPr>
        <p:spPr/>
        <p:txBody>
          <a:bodyPr/>
          <a:lstStyle/>
          <a:p>
            <a:fld id="{89916ABB-5C93-447D-9875-807AA2D5C92C}" type="slidenum">
              <a:rPr lang="en-US" smtClean="0">
                <a:solidFill>
                  <a:srgbClr val="004B62"/>
                </a:solidFill>
              </a:rPr>
              <a:pPr/>
              <a:t>72</a:t>
            </a:fld>
            <a:endParaRPr lang="en-US" dirty="0">
              <a:solidFill>
                <a:srgbClr val="004B62"/>
              </a:solidFill>
            </a:endParaRPr>
          </a:p>
        </p:txBody>
      </p:sp>
      <p:cxnSp>
        <p:nvCxnSpPr>
          <p:cNvPr id="6" name="Connecteur droit 5"/>
          <p:cNvCxnSpPr>
            <a:cxnSpLocks/>
          </p:cNvCxnSpPr>
          <p:nvPr/>
        </p:nvCxnSpPr>
        <p:spPr>
          <a:xfrm>
            <a:off x="2893151" y="2943937"/>
            <a:ext cx="47525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006866" y="2353226"/>
            <a:ext cx="1801275" cy="646331"/>
          </a:xfrm>
          <a:prstGeom prst="rect">
            <a:avLst/>
          </a:prstGeom>
          <a:noFill/>
        </p:spPr>
        <p:txBody>
          <a:bodyPr wrap="square" rtlCol="0">
            <a:spAutoFit/>
          </a:bodyPr>
          <a:lstStyle/>
          <a:p>
            <a:pPr algn="ctr" defTabSz="912594"/>
            <a:r>
              <a:rPr lang="en-US" b="1" dirty="0" smtClean="0">
                <a:solidFill>
                  <a:prstClr val="black"/>
                </a:solidFill>
              </a:rPr>
              <a:t>% change</a:t>
            </a:r>
          </a:p>
          <a:p>
            <a:pPr algn="ctr" defTabSz="912594"/>
            <a:r>
              <a:rPr lang="en-US" b="1" dirty="0" smtClean="0">
                <a:solidFill>
                  <a:prstClr val="black"/>
                </a:solidFill>
              </a:rPr>
              <a:t>2018 vs 2017</a:t>
            </a:r>
            <a:endParaRPr lang="en-US" b="1" dirty="0">
              <a:solidFill>
                <a:prstClr val="black"/>
              </a:solidFill>
            </a:endParaRPr>
          </a:p>
        </p:txBody>
      </p:sp>
      <p:sp>
        <p:nvSpPr>
          <p:cNvPr id="9" name="ZoneTexte 8"/>
          <p:cNvSpPr txBox="1"/>
          <p:nvPr/>
        </p:nvSpPr>
        <p:spPr>
          <a:xfrm>
            <a:off x="7633598" y="2743071"/>
            <a:ext cx="466794" cy="369332"/>
          </a:xfrm>
          <a:prstGeom prst="rect">
            <a:avLst/>
          </a:prstGeom>
          <a:noFill/>
        </p:spPr>
        <p:txBody>
          <a:bodyPr wrap="none" rtlCol="0">
            <a:spAutoFit/>
          </a:bodyPr>
          <a:lstStyle/>
          <a:p>
            <a:pPr defTabSz="912594"/>
            <a:r>
              <a:rPr lang="en-US" b="1" dirty="0" smtClean="0">
                <a:solidFill>
                  <a:prstClr val="black"/>
                </a:solidFill>
              </a:rPr>
              <a:t>0%</a:t>
            </a:r>
            <a:endParaRPr lang="en-US" b="1" dirty="0">
              <a:solidFill>
                <a:prstClr val="black"/>
              </a:solidFill>
            </a:endParaRPr>
          </a:p>
        </p:txBody>
      </p:sp>
      <p:sp>
        <p:nvSpPr>
          <p:cNvPr id="4" name="Flèche : bas 3">
            <a:extLst>
              <a:ext uri="{FF2B5EF4-FFF2-40B4-BE49-F238E27FC236}">
                <a16:creationId xmlns="" xmlns:a16="http://schemas.microsoft.com/office/drawing/2014/main" id="{62C37D94-4C77-4321-8AE9-C92CD8E8D17F}"/>
              </a:ext>
            </a:extLst>
          </p:cNvPr>
          <p:cNvSpPr/>
          <p:nvPr/>
        </p:nvSpPr>
        <p:spPr>
          <a:xfrm>
            <a:off x="3181183" y="2943938"/>
            <a:ext cx="1387486" cy="1823326"/>
          </a:xfrm>
          <a:prstGeom prst="down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ZoneTexte 25"/>
          <p:cNvSpPr txBox="1"/>
          <p:nvPr/>
        </p:nvSpPr>
        <p:spPr>
          <a:xfrm>
            <a:off x="3419872" y="3000797"/>
            <a:ext cx="918791" cy="646331"/>
          </a:xfrm>
          <a:prstGeom prst="rect">
            <a:avLst/>
          </a:prstGeom>
          <a:noFill/>
          <a:ln>
            <a:noFill/>
          </a:ln>
        </p:spPr>
        <p:txBody>
          <a:bodyPr wrap="square" rtlCol="0">
            <a:spAutoFit/>
          </a:bodyPr>
          <a:lstStyle/>
          <a:p>
            <a:pPr algn="ctr" defTabSz="912594"/>
            <a:r>
              <a:rPr lang="en-US" b="1" dirty="0" smtClean="0"/>
              <a:t>France</a:t>
            </a:r>
          </a:p>
          <a:p>
            <a:pPr algn="ctr" defTabSz="912594"/>
            <a:r>
              <a:rPr lang="en-US" b="1" dirty="0" smtClean="0"/>
              <a:t>-7.3%</a:t>
            </a:r>
            <a:endParaRPr lang="en-US" b="1" dirty="0"/>
          </a:p>
        </p:txBody>
      </p:sp>
      <p:sp>
        <p:nvSpPr>
          <p:cNvPr id="15" name="Flèche : haut 14">
            <a:extLst>
              <a:ext uri="{FF2B5EF4-FFF2-40B4-BE49-F238E27FC236}">
                <a16:creationId xmlns="" xmlns:a16="http://schemas.microsoft.com/office/drawing/2014/main" id="{1CB0EC96-4E89-465D-BE76-40BAD6729272}"/>
              </a:ext>
            </a:extLst>
          </p:cNvPr>
          <p:cNvSpPr/>
          <p:nvPr/>
        </p:nvSpPr>
        <p:spPr>
          <a:xfrm>
            <a:off x="6154547" y="483518"/>
            <a:ext cx="1751496" cy="2464733"/>
          </a:xfrm>
          <a:prstGeom prst="upArrow">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16200000" scaled="1"/>
            <a:tileRect/>
          </a:gra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èche : haut 12">
            <a:extLst>
              <a:ext uri="{FF2B5EF4-FFF2-40B4-BE49-F238E27FC236}">
                <a16:creationId xmlns="" xmlns:a16="http://schemas.microsoft.com/office/drawing/2014/main" id="{183C3AB2-11DA-4AD9-94D2-1E4395F13FFA}"/>
              </a:ext>
            </a:extLst>
          </p:cNvPr>
          <p:cNvSpPr/>
          <p:nvPr/>
        </p:nvSpPr>
        <p:spPr>
          <a:xfrm>
            <a:off x="4596002" y="2324916"/>
            <a:ext cx="1387486" cy="614708"/>
          </a:xfrm>
          <a:prstGeom prst="upArrow">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a:outerShdw blurRad="76200" dir="13500000" sy="23000" kx="1200000" algn="br"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chemeClr val="tx1"/>
              </a:solidFill>
            </a:endParaRPr>
          </a:p>
        </p:txBody>
      </p:sp>
      <p:sp>
        <p:nvSpPr>
          <p:cNvPr id="27" name="ZoneTexte 26"/>
          <p:cNvSpPr txBox="1"/>
          <p:nvPr/>
        </p:nvSpPr>
        <p:spPr>
          <a:xfrm>
            <a:off x="4730696" y="2350984"/>
            <a:ext cx="1118098" cy="646331"/>
          </a:xfrm>
          <a:prstGeom prst="rect">
            <a:avLst/>
          </a:prstGeom>
          <a:noFill/>
          <a:ln>
            <a:noFill/>
          </a:ln>
          <a:effectLst>
            <a:outerShdw blurRad="190500" dist="228600" dir="2700000" algn="ctr">
              <a:srgbClr val="000000">
                <a:alpha val="30000"/>
              </a:srgbClr>
            </a:outerShdw>
          </a:effectLst>
        </p:spPr>
        <p:txBody>
          <a:bodyPr wrap="square" rtlCol="0">
            <a:spAutoFit/>
          </a:bodyPr>
          <a:lstStyle/>
          <a:p>
            <a:pPr algn="ctr" defTabSz="912594"/>
            <a:r>
              <a:rPr lang="en-US" b="1" dirty="0" smtClean="0"/>
              <a:t>Europe</a:t>
            </a:r>
          </a:p>
          <a:p>
            <a:pPr algn="ctr" defTabSz="912594"/>
            <a:r>
              <a:rPr lang="en-US" b="1" dirty="0" smtClean="0"/>
              <a:t>+1.8%</a:t>
            </a:r>
            <a:endParaRPr lang="en-US" b="1" dirty="0"/>
          </a:p>
        </p:txBody>
      </p:sp>
      <p:sp>
        <p:nvSpPr>
          <p:cNvPr id="28" name="ZoneTexte 27"/>
          <p:cNvSpPr txBox="1"/>
          <p:nvPr/>
        </p:nvSpPr>
        <p:spPr>
          <a:xfrm>
            <a:off x="6310794" y="1061323"/>
            <a:ext cx="1429558" cy="646331"/>
          </a:xfrm>
          <a:prstGeom prst="rect">
            <a:avLst/>
          </a:prstGeom>
          <a:noFill/>
        </p:spPr>
        <p:txBody>
          <a:bodyPr wrap="none" rtlCol="0">
            <a:spAutoFit/>
          </a:bodyPr>
          <a:lstStyle/>
          <a:p>
            <a:pPr algn="ctr" defTabSz="912594"/>
            <a:r>
              <a:rPr lang="en-US" b="1" dirty="0" smtClean="0"/>
              <a:t>International</a:t>
            </a:r>
          </a:p>
          <a:p>
            <a:pPr algn="ctr" defTabSz="912594"/>
            <a:r>
              <a:rPr lang="en-US" b="1" dirty="0" smtClean="0"/>
              <a:t>+8.9%</a:t>
            </a:r>
            <a:endParaRPr lang="en-US" b="1" dirty="0"/>
          </a:p>
        </p:txBody>
      </p:sp>
    </p:spTree>
    <p:extLst>
      <p:ext uri="{BB962C8B-B14F-4D97-AF65-F5344CB8AC3E}">
        <p14:creationId xmlns:p14="http://schemas.microsoft.com/office/powerpoint/2010/main" val="3655352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5"/>
          <p:cNvSpPr>
            <a:spLocks noGrp="1" noChangeArrowheads="1"/>
          </p:cNvSpPr>
          <p:nvPr>
            <p:ph type="title"/>
          </p:nvPr>
        </p:nvSpPr>
        <p:spPr>
          <a:xfrm>
            <a:off x="360003" y="123478"/>
            <a:ext cx="8229600" cy="720000"/>
          </a:xfrm>
        </p:spPr>
        <p:txBody>
          <a:bodyPr vert="horz" lIns="0" tIns="30793" rIns="30793" bIns="30793" rtlCol="0" anchor="ctr">
            <a:normAutofit/>
          </a:bodyPr>
          <a:lstStyle/>
          <a:p>
            <a:r>
              <a:rPr lang="en-US" dirty="0"/>
              <a:t>Current operating margin</a:t>
            </a:r>
          </a:p>
        </p:txBody>
      </p:sp>
      <p:sp>
        <p:nvSpPr>
          <p:cNvPr id="2" name="Espace réservé du numéro de diapositive 1"/>
          <p:cNvSpPr>
            <a:spLocks noGrp="1"/>
          </p:cNvSpPr>
          <p:nvPr>
            <p:ph type="sldNum" sz="quarter" idx="12"/>
          </p:nvPr>
        </p:nvSpPr>
        <p:spPr/>
        <p:txBody>
          <a:bodyPr/>
          <a:lstStyle/>
          <a:p>
            <a:fld id="{BDF3745C-F3C6-485D-ADEA-387B78D4EF1E}" type="slidenum">
              <a:rPr lang="en-US" smtClean="0">
                <a:solidFill>
                  <a:srgbClr val="004B62"/>
                </a:solidFill>
              </a:rPr>
              <a:pPr/>
              <a:t>73</a:t>
            </a:fld>
            <a:endParaRPr lang="en-US" dirty="0">
              <a:solidFill>
                <a:srgbClr val="004B62"/>
              </a:solidFill>
            </a:endParaRPr>
          </a:p>
        </p:txBody>
      </p:sp>
      <p:graphicFrame>
        <p:nvGraphicFramePr>
          <p:cNvPr id="6" name="Graphique 5">
            <a:extLst>
              <a:ext uri="{FF2B5EF4-FFF2-40B4-BE49-F238E27FC236}">
                <a16:creationId xmlns=""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743613812"/>
              </p:ext>
            </p:extLst>
          </p:nvPr>
        </p:nvGraphicFramePr>
        <p:xfrm>
          <a:off x="756446" y="843478"/>
          <a:ext cx="7631108" cy="3600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6724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1797" y="125282"/>
            <a:ext cx="8229600" cy="720000"/>
          </a:xfrm>
        </p:spPr>
        <p:txBody>
          <a:bodyPr vert="horz" lIns="0" tIns="30817" rIns="30817" bIns="30817" rtlCol="0" anchor="ctr">
            <a:normAutofit/>
          </a:bodyPr>
          <a:lstStyle/>
          <a:p>
            <a:r>
              <a:rPr lang="en-US" dirty="0"/>
              <a:t>Average headcount</a:t>
            </a:r>
            <a:endParaRPr lang="en-US" cap="none" dirty="0"/>
          </a:p>
        </p:txBody>
      </p:sp>
      <p:sp>
        <p:nvSpPr>
          <p:cNvPr id="5" name="Espace réservé du numéro de diapositive 4"/>
          <p:cNvSpPr>
            <a:spLocks noGrp="1"/>
          </p:cNvSpPr>
          <p:nvPr>
            <p:ph type="sldNum" sz="quarter" idx="12"/>
          </p:nvPr>
        </p:nvSpPr>
        <p:spPr/>
        <p:txBody>
          <a:bodyPr/>
          <a:lstStyle/>
          <a:p>
            <a:r>
              <a:rPr lang="en-US" dirty="0" smtClean="0">
                <a:solidFill>
                  <a:srgbClr val="004B62"/>
                </a:solidFill>
              </a:rPr>
              <a:t>  </a:t>
            </a:r>
            <a:endParaRPr lang="en-US" dirty="0">
              <a:solidFill>
                <a:srgbClr val="004B62"/>
              </a:solidFill>
            </a:endParaRPr>
          </a:p>
        </p:txBody>
      </p:sp>
      <p:graphicFrame>
        <p:nvGraphicFramePr>
          <p:cNvPr id="21" name="Espace réservé du contenu 6">
            <a:extLst>
              <a:ext uri="{FF2B5EF4-FFF2-40B4-BE49-F238E27FC236}">
                <a16:creationId xmlns="" xmlns:a16="http://schemas.microsoft.com/office/drawing/2014/main" id="{E2F592BD-6420-45E3-8F05-06C11D001F75}"/>
              </a:ext>
            </a:extLst>
          </p:cNvPr>
          <p:cNvGraphicFramePr>
            <a:graphicFrameLocks/>
          </p:cNvGraphicFramePr>
          <p:nvPr>
            <p:extLst>
              <p:ext uri="{D42A27DB-BD31-4B8C-83A1-F6EECF244321}">
                <p14:modId xmlns:p14="http://schemas.microsoft.com/office/powerpoint/2010/main" val="614268823"/>
              </p:ext>
            </p:extLst>
          </p:nvPr>
        </p:nvGraphicFramePr>
        <p:xfrm>
          <a:off x="60622" y="1109836"/>
          <a:ext cx="4727402" cy="29022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aphique 21">
            <a:extLst>
              <a:ext uri="{FF2B5EF4-FFF2-40B4-BE49-F238E27FC236}">
                <a16:creationId xmlns="" xmlns:a16="http://schemas.microsoft.com/office/drawing/2014/main" id="{0C214CD5-077D-4837-8179-A5747A0A6184}"/>
              </a:ext>
            </a:extLst>
          </p:cNvPr>
          <p:cNvGraphicFramePr/>
          <p:nvPr>
            <p:extLst>
              <p:ext uri="{D42A27DB-BD31-4B8C-83A1-F6EECF244321}">
                <p14:modId xmlns:p14="http://schemas.microsoft.com/office/powerpoint/2010/main" val="1990230166"/>
              </p:ext>
            </p:extLst>
          </p:nvPr>
        </p:nvGraphicFramePr>
        <p:xfrm>
          <a:off x="4295450" y="712242"/>
          <a:ext cx="4654827" cy="3146392"/>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 Box 4">
            <a:extLst>
              <a:ext uri="{FF2B5EF4-FFF2-40B4-BE49-F238E27FC236}">
                <a16:creationId xmlns="" xmlns:a16="http://schemas.microsoft.com/office/drawing/2014/main" id="{BFCCEE79-60D2-409E-8654-FF523F409CBC}"/>
              </a:ext>
            </a:extLst>
          </p:cNvPr>
          <p:cNvSpPr txBox="1">
            <a:spLocks noChangeArrowheads="1"/>
          </p:cNvSpPr>
          <p:nvPr/>
        </p:nvSpPr>
        <p:spPr bwMode="auto">
          <a:xfrm>
            <a:off x="2627784" y="974343"/>
            <a:ext cx="1170985" cy="373271"/>
          </a:xfrm>
          <a:prstGeom prst="rect">
            <a:avLst/>
          </a:prstGeom>
          <a:solidFill>
            <a:srgbClr val="FFFFFF"/>
          </a:solidFill>
          <a:ln w="25400" cap="flat" cmpd="sng" algn="ctr">
            <a:solidFill>
              <a:srgbClr val="1B4A62"/>
            </a:solidFill>
            <a:prstDash val="solid"/>
            <a:headEnd/>
            <a:tailEnd/>
          </a:ln>
          <a:effectLst/>
          <a:extLst/>
        </p:spPr>
        <p:txBody>
          <a:bodyPr lIns="98755" tIns="49378" rIns="98755" bIns="49378">
            <a:spAutoFit/>
          </a:bodyPr>
          <a:lstStyle>
            <a:defPPr>
              <a:defRPr lang="fr-FR"/>
            </a:defPPr>
            <a:lvl1pPr algn="ctr" eaLnBrk="0" hangingPunct="0">
              <a:spcBef>
                <a:spcPct val="50000"/>
              </a:spcBef>
              <a:defRPr sz="1400" b="1">
                <a:solidFill>
                  <a:srgbClr val="000000"/>
                </a:solidFill>
                <a:latin typeface="Verdana" pitchFamily="34" charset="0"/>
                <a:ea typeface="ＭＳ Ｐゴシック"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marL="0" marR="0" lvl="0" indent="0" algn="ctr" defTabSz="987552" eaLnBrk="0" fontAlgn="auto" latinLnBrk="0" hangingPunct="0">
              <a:lnSpc>
                <a:spcPct val="100000"/>
              </a:lnSpc>
              <a:spcBef>
                <a:spcPct val="50000"/>
              </a:spcBef>
              <a:spcAft>
                <a:spcPts val="0"/>
              </a:spcAft>
              <a:buClrTx/>
              <a:buSzTx/>
              <a:buFontTx/>
              <a:buNone/>
              <a:tabLst/>
              <a:defRPr/>
            </a:pPr>
            <a:r>
              <a:rPr kumimoji="0" lang="en-US" sz="1700" b="1" i="0" u="none" strike="noStrike" kern="0" cap="none" spc="0" normalizeH="0" baseline="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19 888</a:t>
            </a:r>
            <a:endParaRPr kumimoji="0" lang="en-US" sz="1700" b="1" i="0" u="none" strike="noStrike" kern="0" cap="none" spc="0" normalizeH="0" baseline="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0" name="Text Box 4">
            <a:extLst>
              <a:ext uri="{FF2B5EF4-FFF2-40B4-BE49-F238E27FC236}">
                <a16:creationId xmlns="" xmlns:a16="http://schemas.microsoft.com/office/drawing/2014/main" id="{BAEC894E-5F0B-4F0E-A245-1C90070B9D6A}"/>
              </a:ext>
            </a:extLst>
          </p:cNvPr>
          <p:cNvSpPr txBox="1">
            <a:spLocks noChangeArrowheads="1"/>
          </p:cNvSpPr>
          <p:nvPr/>
        </p:nvSpPr>
        <p:spPr bwMode="auto">
          <a:xfrm>
            <a:off x="1029280" y="974343"/>
            <a:ext cx="1170985" cy="373271"/>
          </a:xfrm>
          <a:prstGeom prst="rect">
            <a:avLst/>
          </a:prstGeom>
          <a:solidFill>
            <a:srgbClr val="FFFFFF"/>
          </a:solidFill>
          <a:ln w="25400" cap="flat" cmpd="sng" algn="ctr">
            <a:solidFill>
              <a:srgbClr val="1B4A62"/>
            </a:solidFill>
            <a:prstDash val="solid"/>
            <a:headEnd/>
            <a:tailEnd/>
          </a:ln>
          <a:effectLst/>
          <a:extLst/>
        </p:spPr>
        <p:txBody>
          <a:bodyPr lIns="98755" tIns="49378" rIns="98755" bIns="4937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87552" eaLnBrk="0" fontAlgn="auto" latinLnBrk="0" hangingPunct="0">
              <a:lnSpc>
                <a:spcPct val="100000"/>
              </a:lnSpc>
              <a:spcBef>
                <a:spcPct val="50000"/>
              </a:spcBef>
              <a:spcAft>
                <a:spcPts val="0"/>
              </a:spcAft>
              <a:buClrTx/>
              <a:buSzTx/>
              <a:buFontTx/>
              <a:buNone/>
              <a:tabLst/>
              <a:defRPr/>
            </a:pPr>
            <a:r>
              <a:rPr kumimoji="0" lang="en-US" sz="1700" b="1" i="0" u="none" strike="noStrike" kern="0" cap="none" spc="0" normalizeH="0" baseline="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19 </a:t>
            </a:r>
            <a:r>
              <a:rPr lang="en-US" sz="1700" b="1" kern="0" dirty="0" smtClean="0">
                <a:solidFill>
                  <a:srgbClr val="000000"/>
                </a:solidFill>
                <a:latin typeface="Arial" panose="020B0604020202020204" pitchFamily="34" charset="0"/>
                <a:ea typeface="ＭＳ Ｐゴシック" pitchFamily="34" charset="-128"/>
                <a:cs typeface="Arial" panose="020B0604020202020204" pitchFamily="34" charset="0"/>
              </a:rPr>
              <a:t>145</a:t>
            </a:r>
            <a:endParaRPr kumimoji="0" lang="en-US" sz="1700" b="1" i="0" u="none" strike="noStrike" kern="0" cap="none" spc="0" normalizeH="0" baseline="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1" name="Text Box 4">
            <a:extLst>
              <a:ext uri="{FF2B5EF4-FFF2-40B4-BE49-F238E27FC236}">
                <a16:creationId xmlns="" xmlns:a16="http://schemas.microsoft.com/office/drawing/2014/main" id="{32CFFC33-8178-4DDB-A472-EEA819717866}"/>
              </a:ext>
            </a:extLst>
          </p:cNvPr>
          <p:cNvSpPr txBox="1">
            <a:spLocks noChangeArrowheads="1"/>
          </p:cNvSpPr>
          <p:nvPr/>
        </p:nvSpPr>
        <p:spPr bwMode="auto">
          <a:xfrm>
            <a:off x="7001415" y="614303"/>
            <a:ext cx="1170985" cy="373271"/>
          </a:xfrm>
          <a:prstGeom prst="rect">
            <a:avLst/>
          </a:prstGeom>
          <a:solidFill>
            <a:srgbClr val="FFFFFF"/>
          </a:solidFill>
          <a:ln w="25400" cap="flat" cmpd="sng" algn="ctr">
            <a:solidFill>
              <a:srgbClr val="1B4A62"/>
            </a:solidFill>
            <a:prstDash val="solid"/>
            <a:headEnd/>
            <a:tailEnd/>
          </a:ln>
          <a:effectLst/>
          <a:extLst/>
        </p:spPr>
        <p:txBody>
          <a:bodyPr lIns="98755" tIns="49378" rIns="98755" bIns="49378">
            <a:spAutoFit/>
          </a:bodyPr>
          <a:lstStyle>
            <a:defPPr>
              <a:defRPr lang="fr-FR"/>
            </a:defPPr>
            <a:lvl1pPr algn="ctr" eaLnBrk="0" hangingPunct="0">
              <a:spcBef>
                <a:spcPct val="50000"/>
              </a:spcBef>
              <a:defRPr sz="1400" b="1">
                <a:solidFill>
                  <a:srgbClr val="000000"/>
                </a:solidFill>
                <a:latin typeface="Verdana" pitchFamily="34" charset="0"/>
                <a:ea typeface="ＭＳ Ｐゴシック"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marL="0" marR="0" lvl="0" indent="0" algn="ctr" defTabSz="987552" eaLnBrk="0" fontAlgn="auto" latinLnBrk="0" hangingPunct="0">
              <a:lnSpc>
                <a:spcPct val="100000"/>
              </a:lnSpc>
              <a:spcBef>
                <a:spcPct val="50000"/>
              </a:spcBef>
              <a:spcAft>
                <a:spcPts val="0"/>
              </a:spcAft>
              <a:buClrTx/>
              <a:buSzTx/>
              <a:buFontTx/>
              <a:buNone/>
              <a:tabLst/>
              <a:defRPr/>
            </a:pPr>
            <a:r>
              <a:rPr kumimoji="0" lang="en-US" sz="1700" b="1" i="0" u="none" strike="noStrike" kern="0" cap="none" spc="0" normalizeH="0" baseline="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19 888</a:t>
            </a:r>
            <a:endParaRPr kumimoji="0" lang="en-US" sz="1700" b="1" i="0" u="none" strike="noStrike" kern="0" cap="none" spc="0" normalizeH="0" baseline="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2" name="Text Box 4">
            <a:extLst>
              <a:ext uri="{FF2B5EF4-FFF2-40B4-BE49-F238E27FC236}">
                <a16:creationId xmlns="" xmlns:a16="http://schemas.microsoft.com/office/drawing/2014/main" id="{7F6CDA2E-B90B-42B9-987E-2F1BEAEA04B9}"/>
              </a:ext>
            </a:extLst>
          </p:cNvPr>
          <p:cNvSpPr txBox="1">
            <a:spLocks noChangeArrowheads="1"/>
          </p:cNvSpPr>
          <p:nvPr/>
        </p:nvSpPr>
        <p:spPr bwMode="auto">
          <a:xfrm>
            <a:off x="5243827" y="614303"/>
            <a:ext cx="1170985" cy="373271"/>
          </a:xfrm>
          <a:prstGeom prst="rect">
            <a:avLst/>
          </a:prstGeom>
          <a:solidFill>
            <a:srgbClr val="FFFFFF"/>
          </a:solidFill>
          <a:ln w="25400" cap="flat" cmpd="sng" algn="ctr">
            <a:solidFill>
              <a:srgbClr val="1B4A62"/>
            </a:solidFill>
            <a:prstDash val="solid"/>
            <a:headEnd/>
            <a:tailEnd/>
          </a:ln>
          <a:effectLst/>
          <a:extLst/>
        </p:spPr>
        <p:txBody>
          <a:bodyPr lIns="98755" tIns="49378" rIns="98755" bIns="4937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87552" eaLnBrk="0" fontAlgn="auto" latinLnBrk="0" hangingPunct="0">
              <a:lnSpc>
                <a:spcPct val="100000"/>
              </a:lnSpc>
              <a:spcBef>
                <a:spcPct val="50000"/>
              </a:spcBef>
              <a:spcAft>
                <a:spcPts val="0"/>
              </a:spcAft>
              <a:buClrTx/>
              <a:buSzTx/>
              <a:buFontTx/>
              <a:buNone/>
              <a:tabLst/>
              <a:defRPr/>
            </a:pPr>
            <a:r>
              <a:rPr kumimoji="0" lang="en-US" sz="1700" b="1" i="0" u="none" strike="noStrike" kern="0" cap="none" spc="0" normalizeH="0" baseline="0" dirty="0" smtClean="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19 </a:t>
            </a:r>
            <a:r>
              <a:rPr lang="en-US" sz="1700" b="1" kern="0" dirty="0" smtClean="0">
                <a:solidFill>
                  <a:srgbClr val="000000"/>
                </a:solidFill>
                <a:latin typeface="Arial" panose="020B0604020202020204" pitchFamily="34" charset="0"/>
                <a:ea typeface="ＭＳ Ｐゴシック" pitchFamily="34" charset="-128"/>
                <a:cs typeface="Arial" panose="020B0604020202020204" pitchFamily="34" charset="0"/>
              </a:rPr>
              <a:t>145</a:t>
            </a:r>
            <a:endParaRPr kumimoji="0" lang="en-US" sz="1700" b="1" i="0" u="none" strike="noStrike" kern="0" cap="none" spc="0" normalizeH="0" baseline="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3" name="AutoShape 5">
            <a:extLst>
              <a:ext uri="{FF2B5EF4-FFF2-40B4-BE49-F238E27FC236}">
                <a16:creationId xmlns="" xmlns:a16="http://schemas.microsoft.com/office/drawing/2014/main" id="{E73E8FAC-0159-4AE0-B8A5-D8A041EBE97B}"/>
              </a:ext>
            </a:extLst>
          </p:cNvPr>
          <p:cNvSpPr>
            <a:spLocks noChangeArrowheads="1"/>
          </p:cNvSpPr>
          <p:nvPr/>
        </p:nvSpPr>
        <p:spPr bwMode="auto">
          <a:xfrm>
            <a:off x="906265" y="4044528"/>
            <a:ext cx="7331470" cy="577294"/>
          </a:xfrm>
          <a:prstGeom prst="roundRect">
            <a:avLst>
              <a:gd name="adj" fmla="val 16667"/>
            </a:avLst>
          </a:prstGeom>
          <a:noFill/>
          <a:ln w="9525">
            <a:solidFill>
              <a:srgbClr val="FFFFFF">
                <a:lumMod val="75000"/>
              </a:srgbClr>
            </a:solidFill>
            <a:round/>
            <a:headEnd/>
            <a:tailEnd/>
          </a:ln>
          <a:effectLst>
            <a:outerShdw dist="107763" dir="2700000" algn="ctr" rotWithShape="0">
              <a:srgbClr val="FFFFFF">
                <a:alpha val="50000"/>
              </a:srgbClr>
            </a:outerShdw>
          </a:effectLst>
        </p:spPr>
        <p:txBody>
          <a:bodyPr wrap="none" lIns="98755" tIns="49378" rIns="98755" bIns="49378" anchor="ctr">
            <a:noAutofit/>
          </a:bodyPr>
          <a:lstStyle/>
          <a:p>
            <a:pPr marL="0" marR="0" lvl="0" indent="0" defTabSz="987552" eaLnBrk="1" fontAlgn="auto" latinLnBrk="0" hangingPunct="1">
              <a:lnSpc>
                <a:spcPct val="100000"/>
              </a:lnSpc>
              <a:spcBef>
                <a:spcPts val="0"/>
              </a:spcBef>
              <a:spcAft>
                <a:spcPts val="0"/>
              </a:spcAft>
              <a:buClrTx/>
              <a:buSzTx/>
              <a:buFontTx/>
              <a:buNone/>
              <a:tabLst/>
              <a:defRPr/>
            </a:pPr>
            <a:r>
              <a:rPr kumimoji="0" lang="en-US" sz="1600" b="0" i="0" u="none" kern="0" cap="none" spc="0" normalizeH="0" baseline="0" dirty="0" smtClean="0">
                <a:ln>
                  <a:noFill/>
                </a:ln>
                <a:solidFill>
                  <a:srgbClr val="1B4A62"/>
                </a:solidFill>
                <a:effectLst/>
                <a:uLnTx/>
                <a:uFillTx/>
                <a:latin typeface="Arial" charset="0"/>
              </a:rPr>
              <a:t>Conso scope impact (Russia, South Korea, USA)</a:t>
            </a:r>
          </a:p>
          <a:p>
            <a:pPr marL="0" marR="0" lvl="0" indent="0" defTabSz="987552" eaLnBrk="1" fontAlgn="auto" latinLnBrk="0" hangingPunct="1">
              <a:lnSpc>
                <a:spcPct val="100000"/>
              </a:lnSpc>
              <a:spcBef>
                <a:spcPts val="0"/>
              </a:spcBef>
              <a:spcAft>
                <a:spcPts val="0"/>
              </a:spcAft>
              <a:buClrTx/>
              <a:buSzTx/>
              <a:buFontTx/>
              <a:buNone/>
              <a:tabLst/>
              <a:defRPr/>
            </a:pPr>
            <a:r>
              <a:rPr lang="en-US" sz="1600" kern="0" dirty="0" smtClean="0">
                <a:solidFill>
                  <a:srgbClr val="1B4A62"/>
                </a:solidFill>
                <a:latin typeface="Arial" charset="0"/>
              </a:rPr>
              <a:t>Adaptation of structures to levels of activity in all geographical zones</a:t>
            </a:r>
            <a:endParaRPr kumimoji="0" lang="en-US" sz="1600" b="0" i="0" u="none" kern="0" cap="none" spc="0" normalizeH="0" baseline="0" dirty="0">
              <a:ln>
                <a:noFill/>
              </a:ln>
              <a:solidFill>
                <a:srgbClr val="1B4A62"/>
              </a:solidFill>
              <a:effectLst/>
              <a:uLnTx/>
              <a:uFillTx/>
              <a:latin typeface="Arial" charset="0"/>
            </a:endParaRPr>
          </a:p>
        </p:txBody>
      </p:sp>
      <p:sp>
        <p:nvSpPr>
          <p:cNvPr id="34" name="Text Box 4">
            <a:extLst>
              <a:ext uri="{FF2B5EF4-FFF2-40B4-BE49-F238E27FC236}">
                <a16:creationId xmlns="" xmlns:a16="http://schemas.microsoft.com/office/drawing/2014/main" id="{4793790E-780B-4DCD-8E39-FAEC1B485C59}"/>
              </a:ext>
            </a:extLst>
          </p:cNvPr>
          <p:cNvSpPr txBox="1">
            <a:spLocks noChangeArrowheads="1"/>
          </p:cNvSpPr>
          <p:nvPr/>
        </p:nvSpPr>
        <p:spPr bwMode="auto">
          <a:xfrm>
            <a:off x="4085891" y="339502"/>
            <a:ext cx="901412" cy="376719"/>
          </a:xfrm>
          <a:prstGeom prst="rect">
            <a:avLst/>
          </a:prstGeom>
          <a:solidFill>
            <a:srgbClr val="FFFFFF">
              <a:lumMod val="85000"/>
            </a:srgbClr>
          </a:solidFill>
          <a:ln w="25400" cap="flat" cmpd="sng" algn="ctr">
            <a:noFill/>
            <a:prstDash val="solid"/>
            <a:headEnd/>
            <a:tailEnd/>
          </a:ln>
          <a:effectLst/>
          <a:extLst/>
        </p:spPr>
        <p:txBody>
          <a:bodyPr wrap="square" lIns="98755" tIns="49378" rIns="98755" bIns="49378">
            <a:spAutoFit/>
          </a:bodyPr>
          <a:lstStyle>
            <a:defPPr>
              <a:defRPr lang="fr-FR"/>
            </a:defPPr>
            <a:lvl1pPr algn="ctr" eaLnBrk="0" hangingPunct="0">
              <a:spcBef>
                <a:spcPct val="50000"/>
              </a:spcBef>
              <a:defRPr sz="1400" b="1">
                <a:solidFill>
                  <a:srgbClr val="000000"/>
                </a:solidFill>
                <a:latin typeface="Verdana" pitchFamily="34" charset="0"/>
                <a:ea typeface="ＭＳ Ｐゴシック" pitchFamily="34" charset="-128"/>
              </a:defRPr>
            </a:lvl1pPr>
            <a:lvl2pPr marL="742950" indent="-285750" eaLnBrk="0" hangingPunct="0">
              <a:defRPr sz="2400">
                <a:latin typeface="Times New Roman" pitchFamily="18" charset="0"/>
              </a:defRPr>
            </a:lvl2pPr>
            <a:lvl3pPr marL="1143000" indent="-228600" eaLnBrk="0" hangingPunct="0">
              <a:defRPr sz="2400">
                <a:latin typeface="Times New Roman" pitchFamily="18" charset="0"/>
              </a:defRPr>
            </a:lvl3pPr>
            <a:lvl4pPr marL="1600200" indent="-228600" eaLnBrk="0" hangingPunct="0">
              <a:defRPr sz="2400">
                <a:latin typeface="Times New Roman" pitchFamily="18" charset="0"/>
              </a:defRPr>
            </a:lvl4pPr>
            <a:lvl5pPr marL="2057400" indent="-228600" eaLnBrk="0" hangingPunct="0">
              <a:defRPr sz="2400">
                <a:latin typeface="Times New Roman" pitchFamily="18" charset="0"/>
              </a:defRPr>
            </a:lvl5pPr>
            <a:lvl6pPr marL="2514600" indent="-228600" eaLnBrk="0" fontAlgn="base" hangingPunct="0">
              <a:spcBef>
                <a:spcPct val="0"/>
              </a:spcBef>
              <a:spcAft>
                <a:spcPct val="0"/>
              </a:spcAft>
              <a:defRPr sz="2400">
                <a:latin typeface="Times New Roman" pitchFamily="18" charset="0"/>
              </a:defRPr>
            </a:lvl6pPr>
            <a:lvl7pPr marL="2971800" indent="-228600" eaLnBrk="0" fontAlgn="base" hangingPunct="0">
              <a:spcBef>
                <a:spcPct val="0"/>
              </a:spcBef>
              <a:spcAft>
                <a:spcPct val="0"/>
              </a:spcAft>
              <a:defRPr sz="2400">
                <a:latin typeface="Times New Roman" pitchFamily="18" charset="0"/>
              </a:defRPr>
            </a:lvl7pPr>
            <a:lvl8pPr marL="3429000" indent="-228600" eaLnBrk="0" fontAlgn="base" hangingPunct="0">
              <a:spcBef>
                <a:spcPct val="0"/>
              </a:spcBef>
              <a:spcAft>
                <a:spcPct val="0"/>
              </a:spcAft>
              <a:defRPr sz="2400">
                <a:latin typeface="Times New Roman" pitchFamily="18" charset="0"/>
              </a:defRPr>
            </a:lvl8pPr>
            <a:lvl9pPr marL="3886200" indent="-228600" eaLnBrk="0" fontAlgn="base" hangingPunct="0">
              <a:spcBef>
                <a:spcPct val="0"/>
              </a:spcBef>
              <a:spcAft>
                <a:spcPct val="0"/>
              </a:spcAft>
              <a:defRPr sz="2400">
                <a:latin typeface="Times New Roman" pitchFamily="18" charset="0"/>
              </a:defRPr>
            </a:lvl9pPr>
          </a:lstStyle>
          <a:p>
            <a:pPr marL="0" marR="0" lvl="0" indent="0" algn="ctr" defTabSz="987552" eaLnBrk="0" fontAlgn="auto" latinLnBrk="0" hangingPunct="0">
              <a:lnSpc>
                <a:spcPct val="100000"/>
              </a:lnSpc>
              <a:spcBef>
                <a:spcPct val="50000"/>
              </a:spcBef>
              <a:spcAft>
                <a:spcPts val="0"/>
              </a:spcAft>
              <a:buClrTx/>
              <a:buSzTx/>
              <a:buFontTx/>
              <a:buNone/>
              <a:tabLst/>
              <a:defRPr/>
            </a:pPr>
            <a:r>
              <a:rPr kumimoji="0" lang="en-US" sz="1800" b="1" i="0" u="none" strike="noStrike" kern="0" cap="none" spc="0" normalizeH="0" baseline="0" dirty="0" smtClean="0">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rPr>
              <a:t>+3.9%</a:t>
            </a:r>
            <a:endParaRPr kumimoji="0" lang="en-US" sz="1800" b="1" i="0" u="none" strike="noStrike" kern="0" cap="none" spc="0" normalizeH="0" baseline="0" dirty="0">
              <a:ln>
                <a:noFill/>
              </a:ln>
              <a:solidFill>
                <a:schemeClr val="tx1"/>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2" name="Espace réservé du numéro de diapositive 7">
            <a:extLst>
              <a:ext uri="{FF2B5EF4-FFF2-40B4-BE49-F238E27FC236}">
                <a16:creationId xmlns="" xmlns:a16="http://schemas.microsoft.com/office/drawing/2014/main" id="{957BDE46-0F1E-4512-BE7D-FECB80602120}"/>
              </a:ext>
            </a:extLst>
          </p:cNvPr>
          <p:cNvSpPr txBox="1">
            <a:spLocks/>
          </p:cNvSpPr>
          <p:nvPr/>
        </p:nvSpPr>
        <p:spPr>
          <a:xfrm>
            <a:off x="3798769" y="4861462"/>
            <a:ext cx="1475656" cy="2738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9916ABB-5C93-447D-9875-807AA2D5C92C}" type="slidenum">
              <a:rPr lang="en-US" sz="900" smtClean="0">
                <a:solidFill>
                  <a:srgbClr val="004B62"/>
                </a:solidFill>
                <a:latin typeface="Arial" panose="020B0604020202020204" pitchFamily="34" charset="0"/>
                <a:cs typeface="Arial" panose="020B0604020202020204" pitchFamily="34" charset="0"/>
              </a:rPr>
              <a:pPr algn="ctr"/>
              <a:t>74</a:t>
            </a:fld>
            <a:endParaRPr lang="en-US" sz="900" dirty="0">
              <a:solidFill>
                <a:srgbClr val="004B62"/>
              </a:solidFill>
              <a:latin typeface="Arial" panose="020B0604020202020204" pitchFamily="34" charset="0"/>
              <a:cs typeface="Arial" panose="020B0604020202020204" pitchFamily="34" charset="0"/>
            </a:endParaRPr>
          </a:p>
        </p:txBody>
      </p:sp>
      <p:sp>
        <p:nvSpPr>
          <p:cNvPr id="4" name="ZoneTexte 3">
            <a:extLst>
              <a:ext uri="{FF2B5EF4-FFF2-40B4-BE49-F238E27FC236}">
                <a16:creationId xmlns="" xmlns:a16="http://schemas.microsoft.com/office/drawing/2014/main" id="{6E521196-5816-4752-9A8A-2B2D1859696C}"/>
              </a:ext>
            </a:extLst>
          </p:cNvPr>
          <p:cNvSpPr txBox="1"/>
          <p:nvPr/>
        </p:nvSpPr>
        <p:spPr>
          <a:xfrm>
            <a:off x="6622863" y="3559166"/>
            <a:ext cx="2377629" cy="261610"/>
          </a:xfrm>
          <a:prstGeom prst="rect">
            <a:avLst/>
          </a:prstGeom>
          <a:noFill/>
        </p:spPr>
        <p:txBody>
          <a:bodyPr wrap="square" rtlCol="0">
            <a:spAutoFit/>
          </a:bodyPr>
          <a:lstStyle/>
          <a:p>
            <a:r>
              <a:rPr lang="en-US" sz="1100" i="1" dirty="0" smtClean="0"/>
              <a:t>NB: like-for-like</a:t>
            </a:r>
            <a:endParaRPr lang="en-US" sz="1100" i="1" dirty="0"/>
          </a:p>
        </p:txBody>
      </p:sp>
      <p:pic>
        <p:nvPicPr>
          <p:cNvPr id="14" name="Image 13">
            <a:extLst>
              <a:ext uri="{FF2B5EF4-FFF2-40B4-BE49-F238E27FC236}">
                <a16:creationId xmlns="" xmlns:a16="http://schemas.microsoft.com/office/drawing/2014/main" id="{CAF824C6-F688-410C-AA1E-FBB4525DA3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4731825"/>
            <a:ext cx="1042818" cy="288197"/>
          </a:xfrm>
          <a:prstGeom prst="rect">
            <a:avLst/>
          </a:prstGeom>
        </p:spPr>
      </p:pic>
    </p:spTree>
    <p:extLst>
      <p:ext uri="{BB962C8B-B14F-4D97-AF65-F5344CB8AC3E}">
        <p14:creationId xmlns:p14="http://schemas.microsoft.com/office/powerpoint/2010/main" val="3468046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a:t>Other operating income &amp; expense</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75</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2169000274"/>
              </p:ext>
            </p:extLst>
          </p:nvPr>
        </p:nvGraphicFramePr>
        <p:xfrm>
          <a:off x="457201" y="1203598"/>
          <a:ext cx="7876569" cy="2824770"/>
        </p:xfrm>
        <a:graphic>
          <a:graphicData uri="http://schemas.openxmlformats.org/drawingml/2006/table">
            <a:tbl>
              <a:tblPr firstRow="1" bandRow="1"/>
              <a:tblGrid>
                <a:gridCol w="366590">
                  <a:extLst>
                    <a:ext uri="{9D8B030D-6E8A-4147-A177-3AD203B41FA5}">
                      <a16:colId xmlns="" xmlns:a16="http://schemas.microsoft.com/office/drawing/2014/main" val="20000"/>
                    </a:ext>
                  </a:extLst>
                </a:gridCol>
                <a:gridCol w="4727101">
                  <a:extLst>
                    <a:ext uri="{9D8B030D-6E8A-4147-A177-3AD203B41FA5}">
                      <a16:colId xmlns="" xmlns:a16="http://schemas.microsoft.com/office/drawing/2014/main" val="20001"/>
                    </a:ext>
                  </a:extLst>
                </a:gridCol>
                <a:gridCol w="1391439">
                  <a:extLst>
                    <a:ext uri="{9D8B030D-6E8A-4147-A177-3AD203B41FA5}">
                      <a16:colId xmlns="" xmlns:a16="http://schemas.microsoft.com/office/drawing/2014/main" val="20002"/>
                    </a:ext>
                  </a:extLst>
                </a:gridCol>
                <a:gridCol w="1391439">
                  <a:extLst>
                    <a:ext uri="{9D8B030D-6E8A-4147-A177-3AD203B41FA5}">
                      <a16:colId xmlns="" xmlns:a16="http://schemas.microsoft.com/office/drawing/2014/main" val="20003"/>
                    </a:ext>
                  </a:extLst>
                </a:gridCol>
              </a:tblGrid>
              <a:tr h="538182">
                <a:tc gridSpan="2">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marL="0" marR="0" indent="0" algn="r" defTabSz="987552" rtl="0" eaLnBrk="1" fontAlgn="auto" latinLnBrk="0" hangingPunct="1">
                        <a:lnSpc>
                          <a:spcPct val="100000"/>
                        </a:lnSpc>
                        <a:spcBef>
                          <a:spcPts val="0"/>
                        </a:spcBef>
                        <a:spcAft>
                          <a:spcPts val="0"/>
                        </a:spcAft>
                        <a:buClrTx/>
                        <a:buSzTx/>
                        <a:buFontTx/>
                        <a:buNone/>
                        <a:tabLst/>
                        <a:defRPr/>
                      </a:pPr>
                      <a:r>
                        <a:rPr lang="en-US" sz="2000" b="1" noProof="0" dirty="0" smtClean="0">
                          <a:solidFill>
                            <a:srgbClr val="004B62"/>
                          </a:solidFill>
                          <a:latin typeface="Arial" panose="020B0604020202020204" pitchFamily="34" charset="0"/>
                          <a:cs typeface="Arial" panose="020B0604020202020204" pitchFamily="34" charset="0"/>
                        </a:rPr>
                        <a:t>€m</a:t>
                      </a:r>
                      <a:endParaRPr lang="en-US" sz="2000" b="1" noProof="0"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87552" rtl="0" eaLnBrk="1" fontAlgn="auto" latinLnBrk="0" hangingPunct="1">
                        <a:lnSpc>
                          <a:spcPct val="100000"/>
                        </a:lnSpc>
                        <a:spcBef>
                          <a:spcPts val="0"/>
                        </a:spcBef>
                        <a:spcAft>
                          <a:spcPts val="0"/>
                        </a:spcAft>
                        <a:buClrTx/>
                        <a:buSzTx/>
                        <a:buFontTx/>
                        <a:buNone/>
                        <a:tabLst/>
                        <a:defRPr/>
                      </a:pPr>
                      <a:endParaRPr lang="en-US" sz="2400" b="1" dirty="0">
                        <a:latin typeface="Arial" panose="020B0604020202020204" pitchFamily="34" charset="0"/>
                        <a:cs typeface="Arial" panose="020B0604020202020204" pitchFamily="34" charset="0"/>
                      </a:endParaRPr>
                    </a:p>
                  </a:txBody>
                  <a:tcPr marL="104410" marR="104410"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b="1" noProof="0" dirty="0" smtClean="0">
                          <a:solidFill>
                            <a:srgbClr val="004B62"/>
                          </a:solidFill>
                          <a:latin typeface="Arial" panose="020B0604020202020204" pitchFamily="34" charset="0"/>
                          <a:cs typeface="Arial" panose="020B0604020202020204" pitchFamily="34" charset="0"/>
                        </a:rPr>
                        <a:t>2017</a:t>
                      </a:r>
                      <a:endParaRPr lang="en-US" sz="2000" b="1"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b="1" noProof="0" dirty="0" smtClean="0">
                          <a:solidFill>
                            <a:srgbClr val="004B62"/>
                          </a:solidFill>
                          <a:latin typeface="Arial" panose="020B0604020202020204" pitchFamily="34" charset="0"/>
                          <a:cs typeface="Arial" panose="020B0604020202020204" pitchFamily="34" charset="0"/>
                        </a:rPr>
                        <a:t>2018</a:t>
                      </a:r>
                      <a:endParaRPr lang="en-US" sz="2000" b="1"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614999">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r>
                        <a:rPr lang="en-US" sz="2000" b="1" noProof="0" dirty="0" smtClean="0">
                          <a:solidFill>
                            <a:srgbClr val="004B62"/>
                          </a:solidFill>
                          <a:latin typeface="Arial" panose="020B0604020202020204" pitchFamily="34" charset="0"/>
                          <a:cs typeface="Arial" panose="020B0604020202020204" pitchFamily="34" charset="0"/>
                        </a:rPr>
                        <a:t>Reorganization</a:t>
                      </a:r>
                      <a:endParaRPr lang="en-US" sz="2000" b="1" noProof="0"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-5.3</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-46.3</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585926">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r>
                        <a:rPr lang="en-US" sz="2000" b="1" noProof="0" dirty="0" smtClean="0">
                          <a:solidFill>
                            <a:srgbClr val="004B62"/>
                          </a:solidFill>
                          <a:latin typeface="Arial" panose="020B0604020202020204" pitchFamily="34" charset="0"/>
                          <a:cs typeface="Arial" panose="020B0604020202020204" pitchFamily="34" charset="0"/>
                        </a:rPr>
                        <a:t>Impairment</a:t>
                      </a:r>
                      <a:r>
                        <a:rPr lang="en-US" sz="2000" b="1" baseline="0" noProof="0" dirty="0" smtClean="0">
                          <a:solidFill>
                            <a:srgbClr val="004B62"/>
                          </a:solidFill>
                          <a:latin typeface="Arial" panose="020B0604020202020204" pitchFamily="34" charset="0"/>
                          <a:cs typeface="Arial" panose="020B0604020202020204" pitchFamily="34" charset="0"/>
                        </a:rPr>
                        <a:t> of assets</a:t>
                      </a:r>
                      <a:endParaRPr lang="en-US" sz="2000" b="1" noProof="0"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-12.5</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-6.0</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600217">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r>
                        <a:rPr lang="en-US" sz="2000" b="1" noProof="0" dirty="0" smtClean="0">
                          <a:solidFill>
                            <a:srgbClr val="004B62"/>
                          </a:solidFill>
                          <a:latin typeface="Arial" panose="020B0604020202020204" pitchFamily="34" charset="0"/>
                          <a:cs typeface="Arial" panose="020B0604020202020204" pitchFamily="34" charset="0"/>
                        </a:rPr>
                        <a:t>Litigation etc.</a:t>
                      </a:r>
                      <a:endParaRPr lang="en-US" sz="2000" b="1" noProof="0"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-1.7</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noProof="0" dirty="0" smtClean="0">
                          <a:solidFill>
                            <a:srgbClr val="004B62"/>
                          </a:solidFill>
                          <a:latin typeface="Arial" panose="020B0604020202020204" pitchFamily="34" charset="0"/>
                          <a:cs typeface="Arial" panose="020B0604020202020204" pitchFamily="34" charset="0"/>
                        </a:rPr>
                        <a:t>-9.4</a:t>
                      </a:r>
                      <a:endParaRPr lang="en-US" sz="2000" noProof="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485446">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en-US" sz="2000" noProof="0" dirty="0">
                        <a:solidFill>
                          <a:srgbClr val="000000"/>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b="1" noProof="0" dirty="0" smtClean="0">
                          <a:solidFill>
                            <a:schemeClr val="bg1"/>
                          </a:solidFill>
                          <a:latin typeface="Arial" panose="020B0604020202020204" pitchFamily="34" charset="0"/>
                          <a:cs typeface="Arial" panose="020B0604020202020204" pitchFamily="34" charset="0"/>
                        </a:rPr>
                        <a:t>-19.5</a:t>
                      </a:r>
                      <a:endParaRPr lang="en-US" sz="2000" b="1" noProof="0" dirty="0">
                        <a:solidFill>
                          <a:schemeClr val="bg1"/>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en-US" sz="2000" b="1" noProof="0" dirty="0" smtClean="0">
                          <a:solidFill>
                            <a:schemeClr val="bg1"/>
                          </a:solidFill>
                          <a:latin typeface="Arial" panose="020B0604020202020204" pitchFamily="34" charset="0"/>
                          <a:cs typeface="Arial" panose="020B0604020202020204" pitchFamily="34" charset="0"/>
                        </a:rPr>
                        <a:t>-61.7</a:t>
                      </a:r>
                      <a:endParaRPr lang="en-US" sz="2000" b="1" noProof="0" dirty="0">
                        <a:solidFill>
                          <a:schemeClr val="bg1"/>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89284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a:t>Net financial expense</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76</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graphicFrame>
        <p:nvGraphicFramePr>
          <p:cNvPr id="6" name="Tableau 5"/>
          <p:cNvGraphicFramePr>
            <a:graphicFrameLocks noGrp="1"/>
          </p:cNvGraphicFramePr>
          <p:nvPr>
            <p:extLst>
              <p:ext uri="{D42A27DB-BD31-4B8C-83A1-F6EECF244321}">
                <p14:modId xmlns:p14="http://schemas.microsoft.com/office/powerpoint/2010/main" val="1841747779"/>
              </p:ext>
            </p:extLst>
          </p:nvPr>
        </p:nvGraphicFramePr>
        <p:xfrm>
          <a:off x="755576" y="771550"/>
          <a:ext cx="7739439" cy="3842207"/>
        </p:xfrm>
        <a:graphic>
          <a:graphicData uri="http://schemas.openxmlformats.org/drawingml/2006/table">
            <a:tbl>
              <a:tblPr firstRow="1" bandRow="1"/>
              <a:tblGrid>
                <a:gridCol w="4350339">
                  <a:extLst>
                    <a:ext uri="{9D8B030D-6E8A-4147-A177-3AD203B41FA5}">
                      <a16:colId xmlns="" xmlns:a16="http://schemas.microsoft.com/office/drawing/2014/main" val="20000"/>
                    </a:ext>
                  </a:extLst>
                </a:gridCol>
                <a:gridCol w="219664">
                  <a:extLst>
                    <a:ext uri="{9D8B030D-6E8A-4147-A177-3AD203B41FA5}">
                      <a16:colId xmlns="" xmlns:a16="http://schemas.microsoft.com/office/drawing/2014/main" val="20001"/>
                    </a:ext>
                  </a:extLst>
                </a:gridCol>
                <a:gridCol w="910036">
                  <a:extLst>
                    <a:ext uri="{9D8B030D-6E8A-4147-A177-3AD203B41FA5}">
                      <a16:colId xmlns="" xmlns:a16="http://schemas.microsoft.com/office/drawing/2014/main" val="20002"/>
                    </a:ext>
                  </a:extLst>
                </a:gridCol>
                <a:gridCol w="219664">
                  <a:extLst>
                    <a:ext uri="{9D8B030D-6E8A-4147-A177-3AD203B41FA5}">
                      <a16:colId xmlns="" xmlns:a16="http://schemas.microsoft.com/office/drawing/2014/main" val="20003"/>
                    </a:ext>
                  </a:extLst>
                </a:gridCol>
                <a:gridCol w="910036">
                  <a:extLst>
                    <a:ext uri="{9D8B030D-6E8A-4147-A177-3AD203B41FA5}">
                      <a16:colId xmlns="" xmlns:a16="http://schemas.microsoft.com/office/drawing/2014/main" val="20004"/>
                    </a:ext>
                  </a:extLst>
                </a:gridCol>
                <a:gridCol w="219664">
                  <a:extLst>
                    <a:ext uri="{9D8B030D-6E8A-4147-A177-3AD203B41FA5}">
                      <a16:colId xmlns="" xmlns:a16="http://schemas.microsoft.com/office/drawing/2014/main" val="20005"/>
                    </a:ext>
                  </a:extLst>
                </a:gridCol>
                <a:gridCol w="910036">
                  <a:extLst>
                    <a:ext uri="{9D8B030D-6E8A-4147-A177-3AD203B41FA5}">
                      <a16:colId xmlns="" xmlns:a16="http://schemas.microsoft.com/office/drawing/2014/main" val="20006"/>
                    </a:ext>
                  </a:extLst>
                </a:gridCol>
              </a:tblGrid>
              <a:tr h="557946">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r"/>
                      <a:r>
                        <a:rPr lang="en-US" sz="1600" noProof="0" dirty="0" smtClean="0">
                          <a:solidFill>
                            <a:schemeClr val="tx1"/>
                          </a:solidFill>
                        </a:rPr>
                        <a:t>€m</a:t>
                      </a:r>
                      <a:endParaRPr lang="en-US" sz="1600" noProof="0" dirty="0">
                        <a:solidFill>
                          <a:schemeClr val="tx1"/>
                        </a:solidFill>
                      </a:endParaRPr>
                    </a:p>
                  </a:txBody>
                  <a:tcPr marL="79707" marR="79707" marT="39853" marB="39853" anchor="ctr">
                    <a:lnL w="12700" cmpd="sng">
                      <a:solidFill>
                        <a:srgbClr val="FFFFFF"/>
                      </a:solidFill>
                    </a:lnL>
                    <a:lnR w="12700" cmpd="sng">
                      <a:solidFill>
                        <a:srgbClr val="FFFFFF"/>
                      </a:solidFill>
                    </a:lnR>
                    <a:lnT w="12700" cmpd="sng">
                      <a:solidFill>
                        <a:srgbClr val="FFFFFF"/>
                      </a:solidFill>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endParaRPr lang="en-US" sz="1600" noProof="0" dirty="0"/>
                    </a:p>
                  </a:txBody>
                  <a:tcPr marL="0" marR="0"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600" noProof="0" dirty="0" smtClean="0"/>
                        <a:t>2017</a:t>
                      </a:r>
                      <a:endParaRPr lang="en-US" sz="1600" noProof="0" dirty="0"/>
                    </a:p>
                  </a:txBody>
                  <a:tcPr marL="79707" marR="79707" marT="39853" marB="39853" anchor="ctr">
                    <a:lnL w="12700" cmpd="sng">
                      <a:solidFill>
                        <a:srgbClr val="FFFFFF"/>
                      </a:solidFill>
                    </a:lnL>
                    <a:lnR w="12700" cmpd="sng">
                      <a:solidFill>
                        <a:srgbClr val="FFFFFF"/>
                      </a:solidFill>
                    </a:lnR>
                    <a:lnT w="12700" cmpd="sng">
                      <a:solidFill>
                        <a:srgbClr val="FFFFFF"/>
                      </a:solidFill>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marL="0" algn="ctr" defTabSz="987552" rtl="0" eaLnBrk="1" latinLnBrk="0" hangingPunct="1"/>
                      <a:endParaRPr lang="en-US" sz="1600" kern="1200" noProof="0" dirty="0">
                        <a:solidFill>
                          <a:schemeClr val="dk1"/>
                        </a:solidFill>
                        <a:latin typeface="+mn-lt"/>
                        <a:ea typeface="+mn-ea"/>
                        <a:cs typeface="+mn-cs"/>
                      </a:endParaRPr>
                    </a:p>
                  </a:txBody>
                  <a:tcPr marL="79707" marR="79707" marT="39853" marB="39853"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600" noProof="0" dirty="0" smtClean="0"/>
                        <a:t>2018</a:t>
                      </a:r>
                      <a:endParaRPr lang="en-US" sz="1600" noProof="0" dirty="0"/>
                    </a:p>
                  </a:txBody>
                  <a:tcPr marL="79707" marR="79707" marT="39853" marB="39853" anchor="ctr">
                    <a:lnL w="12700" cmpd="sng">
                      <a:solidFill>
                        <a:srgbClr val="FFFFFF"/>
                      </a:solidFill>
                    </a:lnL>
                    <a:lnR w="12700" cmpd="sng">
                      <a:solidFill>
                        <a:srgbClr val="FFFFFF"/>
                      </a:solidFill>
                    </a:lnR>
                    <a:lnT w="12700" cmpd="sng">
                      <a:solidFill>
                        <a:srgbClr val="FFFFFF"/>
                      </a:solidFill>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marL="0" algn="ctr" defTabSz="987552" rtl="0" eaLnBrk="1" latinLnBrk="0" hangingPunct="1"/>
                      <a:endParaRPr lang="en-US" sz="1600" kern="1200" noProof="0" dirty="0">
                        <a:solidFill>
                          <a:schemeClr val="dk1"/>
                        </a:solidFill>
                        <a:latin typeface="+mn-lt"/>
                        <a:ea typeface="+mn-ea"/>
                        <a:cs typeface="+mn-cs"/>
                      </a:endParaRPr>
                    </a:p>
                  </a:txBody>
                  <a:tcPr marL="79707" marR="79707" marT="39853" marB="39853"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b="1" kern="1200">
                          <a:solidFill>
                            <a:schemeClr val="lt1"/>
                          </a:solidFill>
                          <a:latin typeface="Calibri"/>
                        </a:defRPr>
                      </a:lvl1pPr>
                      <a:lvl2pPr marL="456296" algn="l" defTabSz="912594" rtl="0" eaLnBrk="1" latinLnBrk="0" hangingPunct="1">
                        <a:defRPr sz="1800" b="1" kern="1200">
                          <a:solidFill>
                            <a:schemeClr val="lt1"/>
                          </a:solidFill>
                          <a:latin typeface="Calibri"/>
                        </a:defRPr>
                      </a:lvl2pPr>
                      <a:lvl3pPr marL="912594" algn="l" defTabSz="912594" rtl="0" eaLnBrk="1" latinLnBrk="0" hangingPunct="1">
                        <a:defRPr sz="1800" b="1" kern="1200">
                          <a:solidFill>
                            <a:schemeClr val="lt1"/>
                          </a:solidFill>
                          <a:latin typeface="Calibri"/>
                        </a:defRPr>
                      </a:lvl3pPr>
                      <a:lvl4pPr marL="1368877" algn="l" defTabSz="912594" rtl="0" eaLnBrk="1" latinLnBrk="0" hangingPunct="1">
                        <a:defRPr sz="1800" b="1" kern="1200">
                          <a:solidFill>
                            <a:schemeClr val="lt1"/>
                          </a:solidFill>
                          <a:latin typeface="Calibri"/>
                        </a:defRPr>
                      </a:lvl4pPr>
                      <a:lvl5pPr marL="1825175" algn="l" defTabSz="912594" rtl="0" eaLnBrk="1" latinLnBrk="0" hangingPunct="1">
                        <a:defRPr sz="1800" b="1" kern="1200">
                          <a:solidFill>
                            <a:schemeClr val="lt1"/>
                          </a:solidFill>
                          <a:latin typeface="Calibri"/>
                        </a:defRPr>
                      </a:lvl5pPr>
                      <a:lvl6pPr marL="2281472" algn="l" defTabSz="912594" rtl="0" eaLnBrk="1" latinLnBrk="0" hangingPunct="1">
                        <a:defRPr sz="1800" b="1" kern="1200">
                          <a:solidFill>
                            <a:schemeClr val="lt1"/>
                          </a:solidFill>
                          <a:latin typeface="Calibri"/>
                        </a:defRPr>
                      </a:lvl6pPr>
                      <a:lvl7pPr marL="2737764" algn="l" defTabSz="912594" rtl="0" eaLnBrk="1" latinLnBrk="0" hangingPunct="1">
                        <a:defRPr sz="1800" b="1" kern="1200">
                          <a:solidFill>
                            <a:schemeClr val="lt1"/>
                          </a:solidFill>
                          <a:latin typeface="Calibri"/>
                        </a:defRPr>
                      </a:lvl7pPr>
                      <a:lvl8pPr marL="3194061" algn="l" defTabSz="912594" rtl="0" eaLnBrk="1" latinLnBrk="0" hangingPunct="1">
                        <a:defRPr sz="1800" b="1" kern="1200">
                          <a:solidFill>
                            <a:schemeClr val="lt1"/>
                          </a:solidFill>
                          <a:latin typeface="Calibri"/>
                        </a:defRPr>
                      </a:lvl8pPr>
                      <a:lvl9pPr marL="3650350" algn="l" defTabSz="912594" rtl="0" eaLnBrk="1" latinLnBrk="0" hangingPunct="1">
                        <a:defRPr sz="1800" b="1" kern="1200">
                          <a:solidFill>
                            <a:schemeClr val="lt1"/>
                          </a:solidFill>
                          <a:latin typeface="Calibri"/>
                        </a:defRPr>
                      </a:lvl9pPr>
                    </a:lstStyle>
                    <a:p>
                      <a:pPr algn="ctr"/>
                      <a:r>
                        <a:rPr lang="en-US" sz="1600" noProof="0" dirty="0" smtClean="0"/>
                        <a:t>Change</a:t>
                      </a:r>
                      <a:endParaRPr lang="en-US" sz="1600" noProof="0" dirty="0"/>
                    </a:p>
                  </a:txBody>
                  <a:tcPr marL="79707" marR="79707" marT="39853" marB="39853" anchor="ctr">
                    <a:lnL w="12700" cmpd="sng">
                      <a:solidFill>
                        <a:srgbClr val="FFFFFF"/>
                      </a:solidFill>
                    </a:lnL>
                    <a:lnR w="12700" cmpd="sng">
                      <a:solidFill>
                        <a:srgbClr val="FFFFFF"/>
                      </a:solidFill>
                    </a:lnR>
                    <a:lnT w="12700" cmpd="sng">
                      <a:solidFill>
                        <a:srgbClr val="FFFFFF"/>
                      </a:solidFill>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0"/>
                  </a:ext>
                </a:extLst>
              </a:tr>
              <a:tr h="486543">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ctr"/>
                      <a:r>
                        <a:rPr lang="en-US" sz="1600" b="1" i="0" u="none" strike="noStrike" noProof="0" dirty="0" smtClean="0">
                          <a:solidFill>
                            <a:schemeClr val="tx2"/>
                          </a:solidFill>
                          <a:effectLst/>
                          <a:latin typeface="Arial"/>
                        </a:rPr>
                        <a:t>Interest</a:t>
                      </a:r>
                      <a:br>
                        <a:rPr lang="en-US" sz="1600" b="1" i="0" u="none" strike="noStrike" noProof="0" dirty="0" smtClean="0">
                          <a:solidFill>
                            <a:schemeClr val="tx2"/>
                          </a:solidFill>
                          <a:effectLst/>
                          <a:latin typeface="Arial"/>
                        </a:rPr>
                      </a:br>
                      <a:r>
                        <a:rPr lang="en-US" sz="1600" b="1" i="0" u="none" strike="noStrike" noProof="0" dirty="0" smtClean="0">
                          <a:solidFill>
                            <a:schemeClr val="tx2"/>
                          </a:solidFill>
                          <a:effectLst/>
                          <a:latin typeface="Arial"/>
                        </a:rPr>
                        <a:t>(except</a:t>
                      </a:r>
                      <a:r>
                        <a:rPr lang="en-US" sz="1600" b="1" i="0" u="none" strike="noStrike" baseline="0" noProof="0" dirty="0" smtClean="0">
                          <a:solidFill>
                            <a:schemeClr val="tx2"/>
                          </a:solidFill>
                          <a:effectLst/>
                          <a:latin typeface="Arial"/>
                        </a:rPr>
                        <a:t> interest rate hedging</a:t>
                      </a:r>
                      <a:r>
                        <a:rPr lang="en-US" sz="1600" b="1" i="0" u="none" strike="noStrike" noProof="0" dirty="0" smtClean="0">
                          <a:solidFill>
                            <a:schemeClr val="tx2"/>
                          </a:solidFill>
                          <a:effectLst/>
                          <a:latin typeface="Arial"/>
                        </a:rPr>
                        <a:t>)</a:t>
                      </a:r>
                      <a:endParaRPr lang="en-US" sz="1600" b="1" i="0" u="none" strike="noStrike" noProof="0" dirty="0">
                        <a:solidFill>
                          <a:schemeClr val="tx2"/>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ctr"/>
                      <a:r>
                        <a:rPr lang="en-US" sz="1600" b="0" i="0" u="none" strike="noStrike" noProof="0" dirty="0" smtClean="0">
                          <a:solidFill>
                            <a:schemeClr val="tx2"/>
                          </a:solidFill>
                          <a:effectLst/>
                          <a:latin typeface="Arial"/>
                        </a:rPr>
                        <a:t>-10.0</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b="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ctr"/>
                      <a:r>
                        <a:rPr lang="en-US" sz="1600" b="0" i="0" u="none" strike="noStrike" noProof="0" dirty="0" smtClean="0">
                          <a:solidFill>
                            <a:schemeClr val="tx2"/>
                          </a:solidFill>
                          <a:effectLst/>
                          <a:latin typeface="Arial"/>
                        </a:rPr>
                        <a:t>-8.5</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ctr"/>
                      <a:r>
                        <a:rPr lang="en-US" sz="1600" b="0" i="0" u="none" strike="noStrike" noProof="0" dirty="0" smtClean="0">
                          <a:solidFill>
                            <a:schemeClr val="tx2"/>
                          </a:solidFill>
                          <a:effectLst/>
                          <a:latin typeface="Arial"/>
                        </a:rPr>
                        <a:t>1.5</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1"/>
                  </a:ext>
                </a:extLst>
              </a:tr>
              <a:tr h="106276">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b="0" kern="1200" noProof="0" dirty="0">
                        <a:solidFill>
                          <a:schemeClr val="tx2"/>
                        </a:solidFill>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2"/>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r>
                        <a:rPr lang="en-US" sz="1600" b="1" i="0" u="none" strike="noStrike" baseline="0" noProof="0" dirty="0" smtClean="0">
                          <a:solidFill>
                            <a:schemeClr val="tx2"/>
                          </a:solidFill>
                          <a:effectLst/>
                          <a:latin typeface="Arial"/>
                        </a:rPr>
                        <a:t>Interest rate hedging</a:t>
                      </a:r>
                      <a:endParaRPr lang="en-US" sz="1600" b="1" i="0" u="none" strike="noStrike" noProof="0" dirty="0">
                        <a:solidFill>
                          <a:schemeClr val="tx2"/>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1.1</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b="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1.5</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0.4</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3"/>
                  </a:ext>
                </a:extLst>
              </a:tr>
              <a:tr h="106276">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b="0" kern="1200" noProof="0" dirty="0">
                        <a:solidFill>
                          <a:schemeClr val="tx2"/>
                        </a:solidFill>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4"/>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r>
                        <a:rPr lang="en-US" sz="1600" b="1" i="0" u="none" strike="noStrike" noProof="0" dirty="0" smtClean="0">
                          <a:solidFill>
                            <a:schemeClr val="tx2"/>
                          </a:solidFill>
                          <a:effectLst/>
                          <a:latin typeface="Arial"/>
                        </a:rPr>
                        <a:t>Commissions</a:t>
                      </a:r>
                      <a:endParaRPr lang="en-US" sz="1600" b="1" i="0" u="none" strike="noStrike" noProof="0" dirty="0">
                        <a:solidFill>
                          <a:schemeClr val="tx2"/>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-5.0</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b="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-4.7</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0.3</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5"/>
                  </a:ext>
                </a:extLst>
              </a:tr>
              <a:tr h="106276">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b="0" kern="1200" noProof="0" dirty="0">
                        <a:solidFill>
                          <a:schemeClr val="tx2"/>
                        </a:solidFill>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6"/>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r>
                        <a:rPr lang="en-US" sz="1600" b="1" i="0" u="none" strike="noStrike" noProof="0" dirty="0" smtClean="0">
                          <a:solidFill>
                            <a:schemeClr val="tx2"/>
                          </a:solidFill>
                          <a:effectLst/>
                          <a:latin typeface="Arial"/>
                        </a:rPr>
                        <a:t>Forex</a:t>
                      </a:r>
                      <a:endParaRPr lang="en-US" sz="1600" b="1" i="0" u="none" strike="noStrike" noProof="0" dirty="0">
                        <a:solidFill>
                          <a:schemeClr val="tx2"/>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-3.3</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b="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-3.7</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chemeClr val="tx2"/>
                          </a:solidFill>
                          <a:effectLst/>
                          <a:latin typeface="Arial"/>
                        </a:rPr>
                        <a:t>-0.4</a:t>
                      </a:r>
                      <a:endParaRPr lang="en-US" sz="1600" b="0" i="0"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7"/>
                  </a:ext>
                </a:extLst>
              </a:tr>
              <a:tr h="106276">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b="0" kern="1200" noProof="0" dirty="0">
                        <a:solidFill>
                          <a:schemeClr val="tx2"/>
                        </a:solidFill>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8"/>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r>
                        <a:rPr lang="en-US" sz="1600" b="1" i="0" u="none" strike="noStrike" noProof="0" dirty="0" smtClean="0">
                          <a:solidFill>
                            <a:schemeClr val="tx2"/>
                          </a:solidFill>
                          <a:effectLst/>
                          <a:latin typeface="Arial"/>
                        </a:rPr>
                        <a:t>Other items</a:t>
                      </a:r>
                      <a:endParaRPr lang="en-US" sz="1600" b="1" i="0" u="none" strike="noStrike" noProof="0" dirty="0">
                        <a:solidFill>
                          <a:schemeClr val="tx2"/>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rgbClr val="004C62"/>
                          </a:solidFill>
                          <a:effectLst/>
                          <a:latin typeface="Arial"/>
                        </a:rPr>
                        <a:t>1.1</a:t>
                      </a:r>
                      <a:endParaRPr lang="en-US" sz="1600" b="0" i="0" u="none" strike="noStrike" noProof="0" dirty="0">
                        <a:solidFill>
                          <a:srgbClr val="004C6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b="0" kern="1200" noProof="0" dirty="0">
                        <a:solidFill>
                          <a:srgbClr val="004C6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rgbClr val="004C62"/>
                          </a:solidFill>
                          <a:effectLst/>
                          <a:latin typeface="Arial"/>
                        </a:rPr>
                        <a:t>-3.0</a:t>
                      </a:r>
                      <a:endParaRPr lang="en-US" sz="1600" b="0" i="0" u="none" strike="noStrike" noProof="0" dirty="0">
                        <a:solidFill>
                          <a:srgbClr val="004C6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rgbClr val="004C6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0" i="0" u="none" strike="noStrike" noProof="0" dirty="0" smtClean="0">
                          <a:solidFill>
                            <a:srgbClr val="004C62"/>
                          </a:solidFill>
                          <a:effectLst/>
                          <a:latin typeface="Arial"/>
                        </a:rPr>
                        <a:t>-4.1</a:t>
                      </a:r>
                      <a:endParaRPr lang="en-US" sz="1600" b="0" i="0" u="none" strike="noStrike" noProof="0" dirty="0">
                        <a:solidFill>
                          <a:srgbClr val="004C6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09"/>
                  </a:ext>
                </a:extLst>
              </a:tr>
              <a:tr h="106276">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0"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0"/>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r>
                        <a:rPr lang="en-US" sz="1600" b="1" i="0" u="none" strike="noStrike" noProof="0" dirty="0" smtClean="0">
                          <a:solidFill>
                            <a:schemeClr val="bg1"/>
                          </a:solidFill>
                          <a:effectLst/>
                          <a:latin typeface="Arial"/>
                        </a:rPr>
                        <a:t>Total</a:t>
                      </a:r>
                      <a:endParaRPr lang="en-US" sz="1600" b="1" i="0" u="none" strike="noStrike" noProof="0" dirty="0">
                        <a:solidFill>
                          <a:schemeClr val="bg1"/>
                        </a:solidFill>
                        <a:effectLst/>
                        <a:latin typeface="Arial"/>
                      </a:endParaRPr>
                    </a:p>
                  </a:txBody>
                  <a:tcPr marL="8303" marR="830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600" noProof="0" dirty="0">
                        <a:solidFill>
                          <a:schemeClr val="bg1"/>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1" i="0" u="none" strike="noStrike" noProof="0" dirty="0" smtClean="0">
                          <a:solidFill>
                            <a:schemeClr val="bg1"/>
                          </a:solidFill>
                          <a:effectLst/>
                          <a:latin typeface="Arial"/>
                        </a:rPr>
                        <a:t>-16.1</a:t>
                      </a:r>
                      <a:endParaRPr lang="en-US" sz="1600" b="1" i="0" u="none" strike="noStrike" noProof="0" dirty="0">
                        <a:solidFill>
                          <a:schemeClr val="bg1"/>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bg1"/>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1" i="0" u="none" strike="noStrike" noProof="0" dirty="0" smtClean="0">
                          <a:solidFill>
                            <a:schemeClr val="bg1"/>
                          </a:solidFill>
                          <a:effectLst/>
                          <a:latin typeface="Arial"/>
                        </a:rPr>
                        <a:t>-18.4</a:t>
                      </a:r>
                      <a:endParaRPr lang="en-US" sz="1600" b="1" i="0" u="none" strike="noStrike" noProof="0" dirty="0">
                        <a:solidFill>
                          <a:schemeClr val="bg1"/>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600" kern="1200" noProof="0" dirty="0">
                        <a:solidFill>
                          <a:schemeClr val="bg1"/>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600" b="1" i="0" u="none" strike="noStrike" noProof="0" dirty="0" smtClean="0">
                          <a:solidFill>
                            <a:schemeClr val="bg1"/>
                          </a:solidFill>
                          <a:effectLst/>
                          <a:latin typeface="Arial"/>
                        </a:rPr>
                        <a:t>-2.3</a:t>
                      </a:r>
                      <a:endParaRPr lang="en-US" sz="1600" b="1" i="0" u="none" strike="noStrike" noProof="0" dirty="0">
                        <a:solidFill>
                          <a:schemeClr val="bg1"/>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11"/>
                  </a:ext>
                </a:extLst>
              </a:tr>
              <a:tr h="313893">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l"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700" noProof="0" dirty="0">
                        <a:solidFill>
                          <a:schemeClr val="tx2"/>
                        </a:solidFill>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700" kern="1200" noProof="0" dirty="0">
                        <a:solidFill>
                          <a:schemeClr val="tx2"/>
                        </a:solidFill>
                        <a:latin typeface="+mn-lt"/>
                        <a:ea typeface="+mn-ea"/>
                        <a:cs typeface="+mn-cs"/>
                      </a:endParaRPr>
                    </a:p>
                  </a:txBody>
                  <a:tcPr marL="0" marR="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endParaRPr lang="en-US" sz="700" b="1" i="0" u="none" strike="noStrike" noProof="0" dirty="0">
                        <a:solidFill>
                          <a:schemeClr val="tx2"/>
                        </a:solidFill>
                        <a:effectLst/>
                        <a:latin typeface="Arial"/>
                      </a:endParaRPr>
                    </a:p>
                  </a:txBody>
                  <a:tcPr marL="0" marR="0" marT="0" marB="0" anchor="ctr">
                    <a:lnL w="12700" cmpd="sng">
                      <a:solidFill>
                        <a:srgbClr val="FFFFFF"/>
                      </a:solidFill>
                    </a:lnL>
                    <a:lnR w="12700" cmpd="sng">
                      <a:solidFill>
                        <a:srgbClr val="FFFFFF"/>
                      </a:solidFill>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2"/>
                  </a:ext>
                </a:extLst>
              </a:tr>
              <a:tr h="323255">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200" b="0" i="1" u="none" strike="noStrike" noProof="0" dirty="0" smtClean="0">
                          <a:solidFill>
                            <a:schemeClr val="tx2"/>
                          </a:solidFill>
                          <a:effectLst/>
                          <a:latin typeface="Arial"/>
                        </a:rPr>
                        <a:t>IFRS latencies</a:t>
                      </a:r>
                      <a:endParaRPr lang="en-US" sz="1200" b="0" i="1" u="none" strike="noStrike" noProof="0" dirty="0">
                        <a:solidFill>
                          <a:schemeClr val="tx2"/>
                        </a:solidFill>
                        <a:effectLst/>
                        <a:latin typeface="Arial"/>
                      </a:endParaRPr>
                    </a:p>
                  </a:txBody>
                  <a:tcPr marL="8303" marR="72000"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endParaRPr lang="en-US" sz="1200" i="1" noProof="0" dirty="0">
                        <a:solidFill>
                          <a:schemeClr val="tx2"/>
                        </a:solidFill>
                      </a:endParaRPr>
                    </a:p>
                  </a:txBody>
                  <a:tcPr marL="0" marR="0" marT="0"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200" b="0" i="1" u="none" strike="noStrike" noProof="0" dirty="0" smtClean="0">
                          <a:solidFill>
                            <a:schemeClr val="tx2"/>
                          </a:solidFill>
                          <a:effectLst/>
                          <a:latin typeface="Arial"/>
                        </a:rPr>
                        <a:t>3.6</a:t>
                      </a:r>
                      <a:endParaRPr lang="en-US" sz="1200" b="0" i="1"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200" i="1"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200" b="0" i="1" u="none" strike="noStrike" noProof="0" dirty="0" smtClean="0">
                          <a:solidFill>
                            <a:schemeClr val="tx2"/>
                          </a:solidFill>
                          <a:effectLst/>
                          <a:latin typeface="Arial"/>
                        </a:rPr>
                        <a:t>1.8</a:t>
                      </a:r>
                      <a:endParaRPr lang="en-US" sz="1200" b="0" i="1"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marL="0" algn="l" defTabSz="987552" rtl="0" eaLnBrk="1" latinLnBrk="0" hangingPunct="1"/>
                      <a:endParaRPr lang="en-US" sz="1200" i="1" kern="1200" noProof="0" dirty="0">
                        <a:solidFill>
                          <a:schemeClr val="tx2"/>
                        </a:solidFill>
                        <a:latin typeface="+mn-lt"/>
                        <a:ea typeface="+mn-ea"/>
                        <a:cs typeface="+mn-cs"/>
                      </a:endParaRPr>
                    </a:p>
                  </a:txBody>
                  <a:tcPr marL="79707" marR="79707" marT="39853" marB="39853"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solidFill>
                  </a:tcPr>
                </a:tc>
                <a:tc>
                  <a:txBody>
                    <a:bodyPr/>
                    <a:lstStyle>
                      <a:lvl1pPr marL="0" algn="l" defTabSz="912594" rtl="0" eaLnBrk="1" latinLnBrk="0" hangingPunct="1">
                        <a:defRPr sz="1800" kern="1200">
                          <a:solidFill>
                            <a:schemeClr val="dk1"/>
                          </a:solidFill>
                          <a:latin typeface="Calibri"/>
                        </a:defRPr>
                      </a:lvl1pPr>
                      <a:lvl2pPr marL="456296" algn="l" defTabSz="912594" rtl="0" eaLnBrk="1" latinLnBrk="0" hangingPunct="1">
                        <a:defRPr sz="1800" kern="1200">
                          <a:solidFill>
                            <a:schemeClr val="dk1"/>
                          </a:solidFill>
                          <a:latin typeface="Calibri"/>
                        </a:defRPr>
                      </a:lvl2pPr>
                      <a:lvl3pPr marL="912594" algn="l" defTabSz="912594" rtl="0" eaLnBrk="1" latinLnBrk="0" hangingPunct="1">
                        <a:defRPr sz="1800" kern="1200">
                          <a:solidFill>
                            <a:schemeClr val="dk1"/>
                          </a:solidFill>
                          <a:latin typeface="Calibri"/>
                        </a:defRPr>
                      </a:lvl3pPr>
                      <a:lvl4pPr marL="1368877" algn="l" defTabSz="912594" rtl="0" eaLnBrk="1" latinLnBrk="0" hangingPunct="1">
                        <a:defRPr sz="1800" kern="1200">
                          <a:solidFill>
                            <a:schemeClr val="dk1"/>
                          </a:solidFill>
                          <a:latin typeface="Calibri"/>
                        </a:defRPr>
                      </a:lvl4pPr>
                      <a:lvl5pPr marL="1825175" algn="l" defTabSz="912594" rtl="0" eaLnBrk="1" latinLnBrk="0" hangingPunct="1">
                        <a:defRPr sz="1800" kern="1200">
                          <a:solidFill>
                            <a:schemeClr val="dk1"/>
                          </a:solidFill>
                          <a:latin typeface="Calibri"/>
                        </a:defRPr>
                      </a:lvl5pPr>
                      <a:lvl6pPr marL="2281472" algn="l" defTabSz="912594" rtl="0" eaLnBrk="1" latinLnBrk="0" hangingPunct="1">
                        <a:defRPr sz="1800" kern="1200">
                          <a:solidFill>
                            <a:schemeClr val="dk1"/>
                          </a:solidFill>
                          <a:latin typeface="Calibri"/>
                        </a:defRPr>
                      </a:lvl6pPr>
                      <a:lvl7pPr marL="2737764" algn="l" defTabSz="912594" rtl="0" eaLnBrk="1" latinLnBrk="0" hangingPunct="1">
                        <a:defRPr sz="1800" kern="1200">
                          <a:solidFill>
                            <a:schemeClr val="dk1"/>
                          </a:solidFill>
                          <a:latin typeface="Calibri"/>
                        </a:defRPr>
                      </a:lvl7pPr>
                      <a:lvl8pPr marL="3194061" algn="l" defTabSz="912594" rtl="0" eaLnBrk="1" latinLnBrk="0" hangingPunct="1">
                        <a:defRPr sz="1800" kern="1200">
                          <a:solidFill>
                            <a:schemeClr val="dk1"/>
                          </a:solidFill>
                          <a:latin typeface="Calibri"/>
                        </a:defRPr>
                      </a:lvl8pPr>
                      <a:lvl9pPr marL="3650350" algn="l" defTabSz="912594" rtl="0" eaLnBrk="1" latinLnBrk="0" hangingPunct="1">
                        <a:defRPr sz="1800" kern="1200">
                          <a:solidFill>
                            <a:schemeClr val="dk1"/>
                          </a:solidFill>
                          <a:latin typeface="Calibri"/>
                        </a:defRPr>
                      </a:lvl9pPr>
                    </a:lstStyle>
                    <a:p>
                      <a:pPr algn="r" fontAlgn="b"/>
                      <a:r>
                        <a:rPr lang="en-US" sz="1200" b="0" i="1" u="none" strike="noStrike" noProof="0" dirty="0" smtClean="0">
                          <a:solidFill>
                            <a:schemeClr val="tx2"/>
                          </a:solidFill>
                          <a:effectLst/>
                          <a:latin typeface="Arial"/>
                        </a:rPr>
                        <a:t>-1.8</a:t>
                      </a:r>
                      <a:endParaRPr lang="en-US" sz="1200" b="0" i="1" u="none" strike="noStrike" noProof="0" dirty="0">
                        <a:solidFill>
                          <a:schemeClr val="tx2"/>
                        </a:solidFill>
                        <a:effectLst/>
                        <a:latin typeface="Arial"/>
                      </a:endParaRPr>
                    </a:p>
                  </a:txBody>
                  <a:tcPr marL="8303" marR="99633" marT="8303" marB="0" anchor="ctr">
                    <a:lnL w="6350" cap="flat" cmpd="sng" algn="ctr">
                      <a:solidFill>
                        <a:srgbClr val="FFFFFF">
                          <a:lumMod val="75000"/>
                        </a:srgbClr>
                      </a:solidFill>
                      <a:prstDash val="solid"/>
                      <a:round/>
                      <a:headEnd type="none" w="med" len="med"/>
                      <a:tailEnd type="none" w="med" len="med"/>
                    </a:lnL>
                    <a:lnR w="6350" cap="flat" cmpd="sng" algn="ctr">
                      <a:solidFill>
                        <a:srgbClr val="FFFFFF">
                          <a:lumMod val="75000"/>
                        </a:srgbClr>
                      </a:solidFill>
                      <a:prstDash val="solid"/>
                      <a:round/>
                      <a:headEnd type="none" w="med" len="med"/>
                      <a:tailEnd type="none" w="med" len="med"/>
                    </a:lnR>
                    <a:lnT w="6350" cap="flat" cmpd="sng" algn="ctr">
                      <a:solidFill>
                        <a:srgbClr val="FFFFFF">
                          <a:lumMod val="75000"/>
                        </a:srgbClr>
                      </a:solidFill>
                      <a:prstDash val="solid"/>
                      <a:round/>
                      <a:headEnd type="none" w="med" len="med"/>
                      <a:tailEnd type="none" w="med" len="med"/>
                    </a:lnT>
                    <a:lnB w="6350" cap="flat" cmpd="sng" algn="ctr">
                      <a:solidFill>
                        <a:srgbClr val="FFFFFF">
                          <a:lumMod val="7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10013"/>
                  </a:ext>
                </a:extLst>
              </a:tr>
            </a:tbl>
          </a:graphicData>
        </a:graphic>
      </p:graphicFrame>
    </p:spTree>
    <p:extLst>
      <p:ext uri="{BB962C8B-B14F-4D97-AF65-F5344CB8AC3E}">
        <p14:creationId xmlns:p14="http://schemas.microsoft.com/office/powerpoint/2010/main" val="1407331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F174311F-F54D-4C71-899B-2BEB77941323}"/>
              </a:ext>
            </a:extLst>
          </p:cNvPr>
          <p:cNvSpPr>
            <a:spLocks noGrp="1"/>
          </p:cNvSpPr>
          <p:nvPr>
            <p:ph type="title"/>
          </p:nvPr>
        </p:nvSpPr>
        <p:spPr/>
        <p:txBody>
          <a:bodyPr/>
          <a:lstStyle/>
          <a:p>
            <a:r>
              <a:rPr lang="en-US" dirty="0" smtClean="0"/>
              <a:t>Result on monetary position for 2018</a:t>
            </a:r>
            <a:endParaRPr lang="en-US" dirty="0"/>
          </a:p>
        </p:txBody>
      </p:sp>
      <p:sp>
        <p:nvSpPr>
          <p:cNvPr id="3" name="Espace réservé du numéro de diapositive 2">
            <a:extLst>
              <a:ext uri="{FF2B5EF4-FFF2-40B4-BE49-F238E27FC236}">
                <a16:creationId xmlns="" xmlns:a16="http://schemas.microsoft.com/office/drawing/2014/main" id="{B41CAA8B-65AD-4670-B381-F56CD0ACEBAC}"/>
              </a:ext>
            </a:extLst>
          </p:cNvPr>
          <p:cNvSpPr>
            <a:spLocks noGrp="1"/>
          </p:cNvSpPr>
          <p:nvPr>
            <p:ph type="sldNum" sz="quarter" idx="12"/>
          </p:nvPr>
        </p:nvSpPr>
        <p:spPr/>
        <p:txBody>
          <a:bodyPr/>
          <a:lstStyle/>
          <a:p>
            <a:fld id="{89916ABB-5C93-447D-9875-807AA2D5C92C}" type="slidenum">
              <a:rPr lang="en-US" smtClean="0">
                <a:solidFill>
                  <a:srgbClr val="004B62"/>
                </a:solidFill>
              </a:rPr>
              <a:pPr/>
              <a:t>77</a:t>
            </a:fld>
            <a:endParaRPr lang="en-US" dirty="0">
              <a:solidFill>
                <a:srgbClr val="004B62"/>
              </a:solidFill>
            </a:endParaRPr>
          </a:p>
        </p:txBody>
      </p:sp>
      <p:sp>
        <p:nvSpPr>
          <p:cNvPr id="5" name="Espace réservé du contenu 4">
            <a:extLst>
              <a:ext uri="{FF2B5EF4-FFF2-40B4-BE49-F238E27FC236}">
                <a16:creationId xmlns="" xmlns:a16="http://schemas.microsoft.com/office/drawing/2014/main" id="{E567F426-C6C8-4C18-B658-9CF9955D0E8A}"/>
              </a:ext>
            </a:extLst>
          </p:cNvPr>
          <p:cNvSpPr>
            <a:spLocks noGrp="1"/>
          </p:cNvSpPr>
          <p:nvPr>
            <p:ph idx="4294967295"/>
          </p:nvPr>
        </p:nvSpPr>
        <p:spPr>
          <a:xfrm>
            <a:off x="0" y="3073400"/>
            <a:ext cx="9144000" cy="1316038"/>
          </a:xfrm>
          <a:prstGeom prst="rect">
            <a:avLst/>
          </a:prstGeom>
        </p:spPr>
        <p:txBody>
          <a:bodyPr>
            <a:normAutofit fontScale="70000" lnSpcReduction="20000"/>
          </a:bodyPr>
          <a:lstStyle/>
          <a:p>
            <a:pPr marL="0" indent="0" algn="ctr">
              <a:lnSpc>
                <a:spcPct val="100000"/>
              </a:lnSpc>
              <a:spcBef>
                <a:spcPts val="2400"/>
              </a:spcBef>
              <a:buNone/>
            </a:pPr>
            <a:r>
              <a:rPr lang="en-US" b="1" dirty="0" smtClean="0">
                <a:solidFill>
                  <a:srgbClr val="004C62"/>
                </a:solidFill>
              </a:rPr>
              <a:t>Recognition in the 2</a:t>
            </a:r>
            <a:r>
              <a:rPr lang="en-US" b="1" baseline="30000" dirty="0" smtClean="0">
                <a:solidFill>
                  <a:srgbClr val="004C62"/>
                </a:solidFill>
              </a:rPr>
              <a:t>nd</a:t>
            </a:r>
            <a:r>
              <a:rPr lang="en-US" b="1" dirty="0" smtClean="0">
                <a:solidFill>
                  <a:srgbClr val="004C62"/>
                </a:solidFill>
              </a:rPr>
              <a:t> half of 2018 of hyperinflation </a:t>
            </a:r>
            <a:r>
              <a:rPr lang="en-US" b="1" dirty="0">
                <a:solidFill>
                  <a:srgbClr val="004C62"/>
                </a:solidFill>
              </a:rPr>
              <a:t>i</a:t>
            </a:r>
            <a:r>
              <a:rPr lang="en-US" b="1" dirty="0" smtClean="0">
                <a:solidFill>
                  <a:srgbClr val="004C62"/>
                </a:solidFill>
              </a:rPr>
              <a:t>n Argentina</a:t>
            </a:r>
            <a:endParaRPr lang="en-US" b="1" i="1" dirty="0" smtClean="0">
              <a:solidFill>
                <a:srgbClr val="004C62"/>
              </a:solidFill>
            </a:endParaRPr>
          </a:p>
          <a:p>
            <a:pPr marL="0" indent="0" algn="ctr">
              <a:lnSpc>
                <a:spcPct val="100000"/>
              </a:lnSpc>
              <a:spcBef>
                <a:spcPts val="600"/>
              </a:spcBef>
              <a:buNone/>
            </a:pPr>
            <a:r>
              <a:rPr lang="en-US" b="0" i="1" dirty="0" smtClean="0">
                <a:solidFill>
                  <a:srgbClr val="004C62"/>
                </a:solidFill>
              </a:rPr>
              <a:t>(inflation &gt; 100% for 3 years with no short-term improvement expected)</a:t>
            </a:r>
          </a:p>
          <a:p>
            <a:pPr marL="0" indent="0" algn="ctr">
              <a:lnSpc>
                <a:spcPct val="150000"/>
              </a:lnSpc>
              <a:spcBef>
                <a:spcPts val="600"/>
              </a:spcBef>
              <a:buNone/>
            </a:pPr>
            <a:r>
              <a:rPr lang="en-US" b="1" i="1" dirty="0" smtClean="0">
                <a:solidFill>
                  <a:srgbClr val="004C62"/>
                </a:solidFill>
              </a:rPr>
              <a:t>Adjustment with no cash flow impact</a:t>
            </a:r>
            <a:endParaRPr lang="en-US" b="1" i="1" dirty="0">
              <a:solidFill>
                <a:srgbClr val="004C62"/>
              </a:solidFill>
            </a:endParaRPr>
          </a:p>
        </p:txBody>
      </p:sp>
      <p:graphicFrame>
        <p:nvGraphicFramePr>
          <p:cNvPr id="7" name="Tableau 6">
            <a:extLst>
              <a:ext uri="{FF2B5EF4-FFF2-40B4-BE49-F238E27FC236}">
                <a16:creationId xmlns="" xmlns:a16="http://schemas.microsoft.com/office/drawing/2014/main" id="{8A741123-86A6-486D-987C-5734564E36E4}"/>
              </a:ext>
            </a:extLst>
          </p:cNvPr>
          <p:cNvGraphicFramePr>
            <a:graphicFrameLocks noGrp="1"/>
          </p:cNvGraphicFramePr>
          <p:nvPr>
            <p:extLst>
              <p:ext uri="{D42A27DB-BD31-4B8C-83A1-F6EECF244321}">
                <p14:modId xmlns:p14="http://schemas.microsoft.com/office/powerpoint/2010/main" val="3345864763"/>
              </p:ext>
            </p:extLst>
          </p:nvPr>
        </p:nvGraphicFramePr>
        <p:xfrm>
          <a:off x="536515" y="1059582"/>
          <a:ext cx="8211949" cy="1635735"/>
        </p:xfrm>
        <a:graphic>
          <a:graphicData uri="http://schemas.openxmlformats.org/drawingml/2006/table">
            <a:tbl>
              <a:tblPr firstRow="1" bandRow="1"/>
              <a:tblGrid>
                <a:gridCol w="382199">
                  <a:extLst>
                    <a:ext uri="{9D8B030D-6E8A-4147-A177-3AD203B41FA5}">
                      <a16:colId xmlns="" xmlns:a16="http://schemas.microsoft.com/office/drawing/2014/main" val="20000"/>
                    </a:ext>
                  </a:extLst>
                </a:gridCol>
                <a:gridCol w="5401670">
                  <a:extLst>
                    <a:ext uri="{9D8B030D-6E8A-4147-A177-3AD203B41FA5}">
                      <a16:colId xmlns="" xmlns:a16="http://schemas.microsoft.com/office/drawing/2014/main" val="20001"/>
                    </a:ext>
                  </a:extLst>
                </a:gridCol>
                <a:gridCol w="1201185">
                  <a:extLst>
                    <a:ext uri="{9D8B030D-6E8A-4147-A177-3AD203B41FA5}">
                      <a16:colId xmlns="" xmlns:a16="http://schemas.microsoft.com/office/drawing/2014/main" val="20002"/>
                    </a:ext>
                  </a:extLst>
                </a:gridCol>
                <a:gridCol w="1226895">
                  <a:extLst>
                    <a:ext uri="{9D8B030D-6E8A-4147-A177-3AD203B41FA5}">
                      <a16:colId xmlns="" xmlns:a16="http://schemas.microsoft.com/office/drawing/2014/main" val="20003"/>
                    </a:ext>
                  </a:extLst>
                </a:gridCol>
              </a:tblGrid>
              <a:tr h="526168">
                <a:tc gridSpan="2">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marL="0" marR="0" indent="0" algn="r" defTabSz="987552" rtl="0" eaLnBrk="1" fontAlgn="auto" latinLnBrk="0" hangingPunct="1">
                        <a:lnSpc>
                          <a:spcPct val="100000"/>
                        </a:lnSpc>
                        <a:spcBef>
                          <a:spcPts val="0"/>
                        </a:spcBef>
                        <a:spcAft>
                          <a:spcPts val="0"/>
                        </a:spcAft>
                        <a:buClrTx/>
                        <a:buSzTx/>
                        <a:buFontTx/>
                        <a:buNone/>
                        <a:tabLst/>
                        <a:defRPr/>
                      </a:pPr>
                      <a:r>
                        <a:rPr lang="fr-FR" sz="2000" b="1" dirty="0" smtClean="0">
                          <a:solidFill>
                            <a:srgbClr val="004B62"/>
                          </a:solidFill>
                          <a:latin typeface="Arial" panose="020B0604020202020204" pitchFamily="34" charset="0"/>
                          <a:cs typeface="Arial" panose="020B0604020202020204" pitchFamily="34" charset="0"/>
                        </a:rPr>
                        <a:t>€m</a:t>
                      </a:r>
                      <a:endParaRPr lang="en-US" sz="2000" b="1"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87552" rtl="0" eaLnBrk="1" fontAlgn="auto" latinLnBrk="0" hangingPunct="1">
                        <a:lnSpc>
                          <a:spcPct val="100000"/>
                        </a:lnSpc>
                        <a:spcBef>
                          <a:spcPts val="0"/>
                        </a:spcBef>
                        <a:spcAft>
                          <a:spcPts val="0"/>
                        </a:spcAft>
                        <a:buClrTx/>
                        <a:buSzTx/>
                        <a:buFontTx/>
                        <a:buNone/>
                        <a:tabLst/>
                        <a:defRPr/>
                      </a:pPr>
                      <a:endParaRPr lang="en-US" sz="2400" b="1" dirty="0">
                        <a:latin typeface="Arial" panose="020B0604020202020204" pitchFamily="34" charset="0"/>
                        <a:cs typeface="Arial" panose="020B0604020202020204" pitchFamily="34" charset="0"/>
                      </a:endParaRPr>
                    </a:p>
                  </a:txBody>
                  <a:tcPr marL="104410" marR="104410"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fr-FR" sz="2000" b="1" dirty="0">
                          <a:solidFill>
                            <a:srgbClr val="004B62"/>
                          </a:solidFill>
                          <a:latin typeface="Arial" panose="020B0604020202020204" pitchFamily="34" charset="0"/>
                          <a:cs typeface="Arial" panose="020B0604020202020204" pitchFamily="34" charset="0"/>
                        </a:rPr>
                        <a:t>2017</a:t>
                      </a: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fr-FR" sz="2000" b="1" dirty="0">
                          <a:solidFill>
                            <a:srgbClr val="004B62"/>
                          </a:solidFill>
                          <a:latin typeface="Arial" panose="020B0604020202020204" pitchFamily="34" charset="0"/>
                          <a:cs typeface="Arial" panose="020B0604020202020204" pitchFamily="34" charset="0"/>
                        </a:rPr>
                        <a:t>2018</a:t>
                      </a: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B4A6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634958">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r>
                        <a:rPr lang="fr-FR" sz="1800" b="1" dirty="0">
                          <a:solidFill>
                            <a:srgbClr val="004B62"/>
                          </a:solidFill>
                          <a:latin typeface="Arial" panose="020B0604020202020204" pitchFamily="34" charset="0"/>
                          <a:cs typeface="Arial" panose="020B0604020202020204" pitchFamily="34" charset="0"/>
                        </a:rPr>
                        <a:t> Indexation </a:t>
                      </a:r>
                      <a:r>
                        <a:rPr lang="fr-FR" sz="1800" b="1" dirty="0" smtClean="0">
                          <a:solidFill>
                            <a:srgbClr val="004B62"/>
                          </a:solidFill>
                          <a:latin typeface="Arial" panose="020B0604020202020204" pitchFamily="34" charset="0"/>
                          <a:cs typeface="Arial" panose="020B0604020202020204" pitchFamily="34" charset="0"/>
                        </a:rPr>
                        <a:t>for 2018</a:t>
                      </a:r>
                      <a:endParaRPr lang="fr-FR" sz="1800" b="1"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fr-FR" sz="2000" dirty="0">
                          <a:solidFill>
                            <a:srgbClr val="004B62"/>
                          </a:solidFill>
                          <a:latin typeface="Arial" panose="020B0604020202020204" pitchFamily="34" charset="0"/>
                          <a:cs typeface="Arial" panose="020B0604020202020204" pitchFamily="34" charset="0"/>
                        </a:rPr>
                        <a:t>--- </a:t>
                      </a: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fr-FR" sz="2000" dirty="0">
                          <a:solidFill>
                            <a:srgbClr val="004B62"/>
                          </a:solidFill>
                          <a:latin typeface="Arial" panose="020B0604020202020204" pitchFamily="34" charset="0"/>
                          <a:cs typeface="Arial" panose="020B0604020202020204" pitchFamily="34" charset="0"/>
                        </a:rPr>
                        <a:t>-</a:t>
                      </a:r>
                      <a:r>
                        <a:rPr lang="fr-FR" sz="2000" dirty="0" smtClean="0">
                          <a:solidFill>
                            <a:srgbClr val="004B62"/>
                          </a:solidFill>
                          <a:latin typeface="Arial" panose="020B0604020202020204" pitchFamily="34" charset="0"/>
                          <a:cs typeface="Arial" panose="020B0604020202020204" pitchFamily="34" charset="0"/>
                        </a:rPr>
                        <a:t>14.6</a:t>
                      </a:r>
                      <a:endParaRPr lang="fr-FR" sz="2000" dirty="0">
                        <a:solidFill>
                          <a:srgbClr val="004B62"/>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olid"/>
                      <a:round/>
                      <a:headEnd type="none" w="med" len="med"/>
                      <a:tailEnd type="none" w="med" len="med"/>
                    </a:lnT>
                    <a:lnB w="12700" cap="flat" cmpd="sng" algn="ctr">
                      <a:solidFill>
                        <a:srgbClr val="1B4A6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74609">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endParaRPr lang="fr-FR" sz="2000" dirty="0">
                        <a:solidFill>
                          <a:srgbClr val="000000"/>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rgbClr val="1B4A62"/>
                      </a:solidFill>
                      <a:prstDash val="sysDot"/>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endParaRPr lang="fr-FR" sz="2000" b="1" dirty="0">
                        <a:solidFill>
                          <a:schemeClr val="bg1"/>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ysDot"/>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2594" rtl="0" eaLnBrk="1" latinLnBrk="0" hangingPunct="1">
                        <a:defRPr sz="1800" kern="1200">
                          <a:solidFill>
                            <a:schemeClr val="tx1"/>
                          </a:solidFill>
                          <a:latin typeface="Calibri"/>
                        </a:defRPr>
                      </a:lvl1pPr>
                      <a:lvl2pPr marL="456296" algn="l" defTabSz="912594" rtl="0" eaLnBrk="1" latinLnBrk="0" hangingPunct="1">
                        <a:defRPr sz="1800" kern="1200">
                          <a:solidFill>
                            <a:schemeClr val="tx1"/>
                          </a:solidFill>
                          <a:latin typeface="Calibri"/>
                        </a:defRPr>
                      </a:lvl2pPr>
                      <a:lvl3pPr marL="912594" algn="l" defTabSz="912594" rtl="0" eaLnBrk="1" latinLnBrk="0" hangingPunct="1">
                        <a:defRPr sz="1800" kern="1200">
                          <a:solidFill>
                            <a:schemeClr val="tx1"/>
                          </a:solidFill>
                          <a:latin typeface="Calibri"/>
                        </a:defRPr>
                      </a:lvl3pPr>
                      <a:lvl4pPr marL="1368877" algn="l" defTabSz="912594" rtl="0" eaLnBrk="1" latinLnBrk="0" hangingPunct="1">
                        <a:defRPr sz="1800" kern="1200">
                          <a:solidFill>
                            <a:schemeClr val="tx1"/>
                          </a:solidFill>
                          <a:latin typeface="Calibri"/>
                        </a:defRPr>
                      </a:lvl4pPr>
                      <a:lvl5pPr marL="1825175" algn="l" defTabSz="912594" rtl="0" eaLnBrk="1" latinLnBrk="0" hangingPunct="1">
                        <a:defRPr sz="1800" kern="1200">
                          <a:solidFill>
                            <a:schemeClr val="tx1"/>
                          </a:solidFill>
                          <a:latin typeface="Calibri"/>
                        </a:defRPr>
                      </a:lvl5pPr>
                      <a:lvl6pPr marL="2281472" algn="l" defTabSz="912594" rtl="0" eaLnBrk="1" latinLnBrk="0" hangingPunct="1">
                        <a:defRPr sz="1800" kern="1200">
                          <a:solidFill>
                            <a:schemeClr val="tx1"/>
                          </a:solidFill>
                          <a:latin typeface="Calibri"/>
                        </a:defRPr>
                      </a:lvl6pPr>
                      <a:lvl7pPr marL="2737764" algn="l" defTabSz="912594" rtl="0" eaLnBrk="1" latinLnBrk="0" hangingPunct="1">
                        <a:defRPr sz="1800" kern="1200">
                          <a:solidFill>
                            <a:schemeClr val="tx1"/>
                          </a:solidFill>
                          <a:latin typeface="Calibri"/>
                        </a:defRPr>
                      </a:lvl7pPr>
                      <a:lvl8pPr marL="3194061" algn="l" defTabSz="912594" rtl="0" eaLnBrk="1" latinLnBrk="0" hangingPunct="1">
                        <a:defRPr sz="1800" kern="1200">
                          <a:solidFill>
                            <a:schemeClr val="tx1"/>
                          </a:solidFill>
                          <a:latin typeface="Calibri"/>
                        </a:defRPr>
                      </a:lvl8pPr>
                      <a:lvl9pPr marL="3650350" algn="l" defTabSz="912594" rtl="0" eaLnBrk="1" latinLnBrk="0" hangingPunct="1">
                        <a:defRPr sz="1800" kern="1200">
                          <a:solidFill>
                            <a:schemeClr val="tx1"/>
                          </a:solidFill>
                          <a:latin typeface="Calibri"/>
                        </a:defRPr>
                      </a:lvl9pPr>
                    </a:lstStyle>
                    <a:p>
                      <a:pPr algn="r"/>
                      <a:r>
                        <a:rPr lang="fr-FR" sz="2000" b="1" dirty="0">
                          <a:solidFill>
                            <a:schemeClr val="bg1"/>
                          </a:solidFill>
                          <a:latin typeface="Arial" panose="020B0604020202020204" pitchFamily="34" charset="0"/>
                          <a:cs typeface="Arial" panose="020B0604020202020204" pitchFamily="34" charset="0"/>
                        </a:rPr>
                        <a:t>-</a:t>
                      </a:r>
                      <a:r>
                        <a:rPr lang="fr-FR" sz="2000" b="1" dirty="0" smtClean="0">
                          <a:solidFill>
                            <a:schemeClr val="bg1"/>
                          </a:solidFill>
                          <a:latin typeface="Arial" panose="020B0604020202020204" pitchFamily="34" charset="0"/>
                          <a:cs typeface="Arial" panose="020B0604020202020204" pitchFamily="34" charset="0"/>
                        </a:rPr>
                        <a:t>14.6</a:t>
                      </a:r>
                      <a:endParaRPr lang="fr-FR" sz="2000" b="1" dirty="0">
                        <a:solidFill>
                          <a:schemeClr val="bg1"/>
                        </a:solidFill>
                        <a:latin typeface="Arial" panose="020B0604020202020204" pitchFamily="34" charset="0"/>
                        <a:cs typeface="Arial" panose="020B0604020202020204" pitchFamily="34" charset="0"/>
                      </a:endParaRPr>
                    </a:p>
                  </a:txBody>
                  <a:tcPr marL="104410" marR="324000" marT="50408" marB="50408" anchor="ctr">
                    <a:lnL w="12700" cap="flat" cmpd="sng" algn="ctr">
                      <a:solidFill>
                        <a:srgbClr val="1B4A62"/>
                      </a:solidFill>
                      <a:prstDash val="solid"/>
                      <a:round/>
                      <a:headEnd type="none" w="med" len="med"/>
                      <a:tailEnd type="none" w="med" len="med"/>
                    </a:lnL>
                    <a:lnR w="12700" cap="flat" cmpd="sng" algn="ctr">
                      <a:solidFill>
                        <a:srgbClr val="1B4A62"/>
                      </a:solidFill>
                      <a:prstDash val="solid"/>
                      <a:round/>
                      <a:headEnd type="none" w="med" len="med"/>
                      <a:tailEnd type="none" w="med" len="med"/>
                    </a:lnR>
                    <a:lnT w="12700" cap="flat" cmpd="sng" algn="ctr">
                      <a:solidFill>
                        <a:srgbClr val="1B4A6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8333051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a:t>Taxes on income</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78</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graphicFrame>
        <p:nvGraphicFramePr>
          <p:cNvPr id="3" name="Tableau 2"/>
          <p:cNvGraphicFramePr>
            <a:graphicFrameLocks noGrp="1"/>
          </p:cNvGraphicFramePr>
          <p:nvPr>
            <p:extLst>
              <p:ext uri="{D42A27DB-BD31-4B8C-83A1-F6EECF244321}">
                <p14:modId xmlns:p14="http://schemas.microsoft.com/office/powerpoint/2010/main" val="1610405489"/>
              </p:ext>
            </p:extLst>
          </p:nvPr>
        </p:nvGraphicFramePr>
        <p:xfrm>
          <a:off x="982892" y="1275607"/>
          <a:ext cx="7420975" cy="1954238"/>
        </p:xfrm>
        <a:graphic>
          <a:graphicData uri="http://schemas.openxmlformats.org/drawingml/2006/table">
            <a:tbl>
              <a:tblPr firstRow="1" bandRow="1">
                <a:tableStyleId>{2D5ABB26-0587-4C30-8999-92F81FD0307C}</a:tableStyleId>
              </a:tblPr>
              <a:tblGrid>
                <a:gridCol w="307407">
                  <a:extLst>
                    <a:ext uri="{9D8B030D-6E8A-4147-A177-3AD203B41FA5}">
                      <a16:colId xmlns="" xmlns:a16="http://schemas.microsoft.com/office/drawing/2014/main" val="20000"/>
                    </a:ext>
                  </a:extLst>
                </a:gridCol>
                <a:gridCol w="4809568">
                  <a:extLst>
                    <a:ext uri="{9D8B030D-6E8A-4147-A177-3AD203B41FA5}">
                      <a16:colId xmlns="" xmlns:a16="http://schemas.microsoft.com/office/drawing/2014/main" val="20001"/>
                    </a:ext>
                  </a:extLst>
                </a:gridCol>
                <a:gridCol w="1152000">
                  <a:extLst>
                    <a:ext uri="{9D8B030D-6E8A-4147-A177-3AD203B41FA5}">
                      <a16:colId xmlns="" xmlns:a16="http://schemas.microsoft.com/office/drawing/2014/main" val="20002"/>
                    </a:ext>
                  </a:extLst>
                </a:gridCol>
                <a:gridCol w="1152000">
                  <a:extLst>
                    <a:ext uri="{9D8B030D-6E8A-4147-A177-3AD203B41FA5}">
                      <a16:colId xmlns="" xmlns:a16="http://schemas.microsoft.com/office/drawing/2014/main" val="20003"/>
                    </a:ext>
                  </a:extLst>
                </a:gridCol>
              </a:tblGrid>
              <a:tr h="467813">
                <a:tc gridSpan="2">
                  <a:txBody>
                    <a:bodyPr/>
                    <a:lstStyle/>
                    <a:p>
                      <a:pPr marL="0" marR="0" indent="0" algn="r" defTabSz="987552" rtl="0" eaLnBrk="1" fontAlgn="auto" latinLnBrk="0" hangingPunct="1">
                        <a:lnSpc>
                          <a:spcPct val="100000"/>
                        </a:lnSpc>
                        <a:spcBef>
                          <a:spcPts val="0"/>
                        </a:spcBef>
                        <a:spcAft>
                          <a:spcPts val="0"/>
                        </a:spcAft>
                        <a:buClrTx/>
                        <a:buSzTx/>
                        <a:buFontTx/>
                        <a:buNone/>
                        <a:tabLst/>
                        <a:defRPr/>
                      </a:pPr>
                      <a:endParaRPr lang="en-US" sz="2000" b="1" dirty="0">
                        <a:solidFill>
                          <a:srgbClr val="000000"/>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987552" rtl="0" eaLnBrk="1" fontAlgn="auto" latinLnBrk="0" hangingPunct="1">
                        <a:lnSpc>
                          <a:spcPct val="100000"/>
                        </a:lnSpc>
                        <a:spcBef>
                          <a:spcPts val="0"/>
                        </a:spcBef>
                        <a:spcAft>
                          <a:spcPts val="0"/>
                        </a:spcAft>
                        <a:buClrTx/>
                        <a:buSzTx/>
                        <a:buFontTx/>
                        <a:buNone/>
                        <a:tabLst/>
                        <a:defRPr/>
                      </a:pPr>
                      <a:endParaRPr lang="en-US" sz="2400" b="1" dirty="0">
                        <a:latin typeface="Arial" panose="020B0604020202020204" pitchFamily="34" charset="0"/>
                        <a:cs typeface="Arial" panose="020B0604020202020204" pitchFamily="34" charset="0"/>
                      </a:endParaRPr>
                    </a:p>
                  </a:txBody>
                  <a:tcPr marL="104410" marR="104410"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000" b="1" dirty="0">
                          <a:solidFill>
                            <a:schemeClr val="bg1"/>
                          </a:solidFill>
                          <a:latin typeface="Arial" panose="020B0604020202020204" pitchFamily="34" charset="0"/>
                          <a:cs typeface="Arial" panose="020B0604020202020204" pitchFamily="34" charset="0"/>
                        </a:rPr>
                        <a:t>2017</a:t>
                      </a:r>
                    </a:p>
                  </a:txBody>
                  <a:tcPr marL="0" marR="0" marT="50408" marB="504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fr-FR" sz="2000" b="1" dirty="0">
                          <a:solidFill>
                            <a:schemeClr val="bg1"/>
                          </a:solidFill>
                          <a:latin typeface="Arial" panose="020B0604020202020204" pitchFamily="34" charset="0"/>
                          <a:cs typeface="Arial" panose="020B0604020202020204" pitchFamily="34" charset="0"/>
                        </a:rPr>
                        <a:t>2018</a:t>
                      </a:r>
                    </a:p>
                  </a:txBody>
                  <a:tcPr marL="0" marR="0"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0000"/>
                  </a:ext>
                </a:extLst>
              </a:tr>
              <a:tr h="742860">
                <a:tc>
                  <a:txBody>
                    <a:body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b="1" noProof="0" dirty="0" smtClean="0">
                          <a:solidFill>
                            <a:srgbClr val="004B62"/>
                          </a:solidFill>
                          <a:latin typeface="Arial" panose="020B0604020202020204" pitchFamily="34" charset="0"/>
                          <a:cs typeface="Arial" panose="020B0604020202020204" pitchFamily="34" charset="0"/>
                        </a:rPr>
                        <a:t>Tax charge (€m)</a:t>
                      </a:r>
                    </a:p>
                  </a:txBody>
                  <a:tcPr marL="104410" marR="104410" marT="50408" marB="50408"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fr-FR" sz="2000" dirty="0">
                          <a:solidFill>
                            <a:srgbClr val="004B62"/>
                          </a:solidFill>
                          <a:latin typeface="Arial" panose="020B0604020202020204" pitchFamily="34" charset="0"/>
                          <a:cs typeface="Arial" panose="020B0604020202020204" pitchFamily="34" charset="0"/>
                        </a:rPr>
                        <a:t>-</a:t>
                      </a:r>
                      <a:r>
                        <a:rPr lang="fr-FR" sz="2000" dirty="0" smtClean="0">
                          <a:solidFill>
                            <a:srgbClr val="004B62"/>
                          </a:solidFill>
                          <a:latin typeface="Arial" panose="020B0604020202020204" pitchFamily="34" charset="0"/>
                          <a:cs typeface="Arial" panose="020B0604020202020204" pitchFamily="34" charset="0"/>
                        </a:rPr>
                        <a:t>46.1</a:t>
                      </a:r>
                      <a:endParaRPr lang="fr-FR" sz="2000" dirty="0">
                        <a:solidFill>
                          <a:srgbClr val="004B62"/>
                        </a:solidFill>
                        <a:latin typeface="Arial" panose="020B0604020202020204" pitchFamily="34" charset="0"/>
                        <a:cs typeface="Arial" panose="020B0604020202020204" pitchFamily="34" charset="0"/>
                      </a:endParaRPr>
                    </a:p>
                  </a:txBody>
                  <a:tcPr marL="104400" marR="216000" marT="50400" marB="5040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a:solidFill>
                            <a:srgbClr val="004B62"/>
                          </a:solidFill>
                          <a:latin typeface="Arial" panose="020B0604020202020204" pitchFamily="34" charset="0"/>
                          <a:cs typeface="Arial" panose="020B0604020202020204" pitchFamily="34" charset="0"/>
                        </a:rPr>
                        <a:t>-</a:t>
                      </a:r>
                      <a:r>
                        <a:rPr lang="fr-FR" sz="2000" dirty="0" smtClean="0">
                          <a:solidFill>
                            <a:srgbClr val="004B62"/>
                          </a:solidFill>
                          <a:latin typeface="Arial" panose="020B0604020202020204" pitchFamily="34" charset="0"/>
                          <a:cs typeface="Arial" panose="020B0604020202020204" pitchFamily="34" charset="0"/>
                        </a:rPr>
                        <a:t>28.4</a:t>
                      </a:r>
                      <a:endParaRPr lang="fr-FR" sz="2000" dirty="0">
                        <a:solidFill>
                          <a:srgbClr val="004B62"/>
                        </a:solidFill>
                        <a:latin typeface="Arial" panose="020B0604020202020204" pitchFamily="34" charset="0"/>
                        <a:cs typeface="Arial" panose="020B0604020202020204" pitchFamily="34" charset="0"/>
                      </a:endParaRPr>
                    </a:p>
                  </a:txBody>
                  <a:tcPr marL="104400" marR="216000" marT="50400" marB="50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743565">
                <a:tc>
                  <a:txBody>
                    <a:bodyPr/>
                    <a:lstStyle/>
                    <a:p>
                      <a:endParaRPr lang="fr-FR" sz="1600" dirty="0"/>
                    </a:p>
                  </a:txBody>
                  <a:tcPr marL="104410" marR="104410" marT="50408" marB="504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100" b="1" noProof="0" dirty="0" smtClean="0">
                          <a:solidFill>
                            <a:srgbClr val="004B62"/>
                          </a:solidFill>
                          <a:latin typeface="Arial" panose="020B0604020202020204" pitchFamily="34" charset="0"/>
                          <a:cs typeface="Arial" panose="020B0604020202020204" pitchFamily="34" charset="0"/>
                        </a:rPr>
                        <a:t>Effective rate</a:t>
                      </a:r>
                      <a:endParaRPr lang="en-US" sz="2100" b="1" noProof="0" dirty="0">
                        <a:solidFill>
                          <a:srgbClr val="004B62"/>
                        </a:solidFill>
                        <a:latin typeface="Arial" panose="020B0604020202020204" pitchFamily="34" charset="0"/>
                        <a:cs typeface="Arial" panose="020B0604020202020204" pitchFamily="34" charset="0"/>
                      </a:endParaRPr>
                    </a:p>
                  </a:txBody>
                  <a:tcPr marL="104410" marR="104410" marT="50408" marB="50408"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a:r>
                        <a:rPr lang="fr-FR" sz="2000" dirty="0" smtClean="0">
                          <a:solidFill>
                            <a:srgbClr val="004B62"/>
                          </a:solidFill>
                          <a:latin typeface="Arial" panose="020B0604020202020204" pitchFamily="34" charset="0"/>
                          <a:cs typeface="Arial" panose="020B0604020202020204" pitchFamily="34" charset="0"/>
                        </a:rPr>
                        <a:t>32.3</a:t>
                      </a:r>
                      <a:r>
                        <a:rPr lang="fr-FR" sz="2000" dirty="0">
                          <a:solidFill>
                            <a:srgbClr val="004B62"/>
                          </a:solidFill>
                          <a:latin typeface="Arial" panose="020B0604020202020204" pitchFamily="34" charset="0"/>
                          <a:cs typeface="Arial" panose="020B0604020202020204" pitchFamily="34" charset="0"/>
                        </a:rPr>
                        <a:t>%</a:t>
                      </a:r>
                    </a:p>
                  </a:txBody>
                  <a:tcPr marL="104410" marR="216000" marT="50408" marB="50408"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fr-FR" sz="2000" dirty="0" smtClean="0">
                          <a:solidFill>
                            <a:srgbClr val="004B62"/>
                          </a:solidFill>
                          <a:latin typeface="Arial" panose="020B0604020202020204" pitchFamily="34" charset="0"/>
                          <a:cs typeface="Arial" panose="020B0604020202020204" pitchFamily="34" charset="0"/>
                        </a:rPr>
                        <a:t>33.1</a:t>
                      </a:r>
                      <a:r>
                        <a:rPr lang="fr-FR" sz="2000" dirty="0">
                          <a:solidFill>
                            <a:srgbClr val="004B62"/>
                          </a:solidFill>
                          <a:latin typeface="Arial" panose="020B0604020202020204" pitchFamily="34" charset="0"/>
                          <a:cs typeface="Arial" panose="020B0604020202020204" pitchFamily="34" charset="0"/>
                        </a:rPr>
                        <a:t>%</a:t>
                      </a:r>
                    </a:p>
                  </a:txBody>
                  <a:tcPr marL="104410" marR="216000" marT="50408" marB="504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9479596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Income statement</a:t>
            </a:r>
          </a:p>
        </p:txBody>
      </p:sp>
      <p:sp>
        <p:nvSpPr>
          <p:cNvPr id="3" name="Espace réservé du numéro de diapositive 2"/>
          <p:cNvSpPr>
            <a:spLocks noGrp="1"/>
          </p:cNvSpPr>
          <p:nvPr>
            <p:ph type="sldNum" sz="quarter" idx="12"/>
          </p:nvPr>
        </p:nvSpPr>
        <p:spPr/>
        <p:txBody>
          <a:bodyPr/>
          <a:lstStyle/>
          <a:p>
            <a:fld id="{89916ABB-5C93-447D-9875-807AA2D5C92C}" type="slidenum">
              <a:rPr lang="en-US" smtClean="0">
                <a:solidFill>
                  <a:srgbClr val="004B62"/>
                </a:solidFill>
              </a:rPr>
              <a:pPr/>
              <a:t>79</a:t>
            </a:fld>
            <a:endParaRPr lang="en-US" dirty="0">
              <a:solidFill>
                <a:srgbClr val="004B62"/>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4074245402"/>
              </p:ext>
            </p:extLst>
          </p:nvPr>
        </p:nvGraphicFramePr>
        <p:xfrm>
          <a:off x="683568" y="555526"/>
          <a:ext cx="7582538" cy="4261026"/>
        </p:xfrm>
        <a:graphic>
          <a:graphicData uri="http://schemas.openxmlformats.org/drawingml/2006/table">
            <a:tbl>
              <a:tblPr firstRow="1"/>
              <a:tblGrid>
                <a:gridCol w="311846">
                  <a:extLst>
                    <a:ext uri="{9D8B030D-6E8A-4147-A177-3AD203B41FA5}">
                      <a16:colId xmlns="" xmlns:a16="http://schemas.microsoft.com/office/drawing/2014/main" val="20000"/>
                    </a:ext>
                  </a:extLst>
                </a:gridCol>
                <a:gridCol w="3576586">
                  <a:extLst>
                    <a:ext uri="{9D8B030D-6E8A-4147-A177-3AD203B41FA5}">
                      <a16:colId xmlns="" xmlns:a16="http://schemas.microsoft.com/office/drawing/2014/main" val="20001"/>
                    </a:ext>
                  </a:extLst>
                </a:gridCol>
                <a:gridCol w="1284762">
                  <a:extLst>
                    <a:ext uri="{9D8B030D-6E8A-4147-A177-3AD203B41FA5}">
                      <a16:colId xmlns="" xmlns:a16="http://schemas.microsoft.com/office/drawing/2014/main" val="20002"/>
                    </a:ext>
                  </a:extLst>
                </a:gridCol>
                <a:gridCol w="633872">
                  <a:extLst>
                    <a:ext uri="{9D8B030D-6E8A-4147-A177-3AD203B41FA5}">
                      <a16:colId xmlns="" xmlns:a16="http://schemas.microsoft.com/office/drawing/2014/main" val="20003"/>
                    </a:ext>
                  </a:extLst>
                </a:gridCol>
                <a:gridCol w="1161324">
                  <a:extLst>
                    <a:ext uri="{9D8B030D-6E8A-4147-A177-3AD203B41FA5}">
                      <a16:colId xmlns="" xmlns:a16="http://schemas.microsoft.com/office/drawing/2014/main" val="20004"/>
                    </a:ext>
                  </a:extLst>
                </a:gridCol>
                <a:gridCol w="614148">
                  <a:extLst>
                    <a:ext uri="{9D8B030D-6E8A-4147-A177-3AD203B41FA5}">
                      <a16:colId xmlns="" xmlns:a16="http://schemas.microsoft.com/office/drawing/2014/main" val="20005"/>
                    </a:ext>
                  </a:extLst>
                </a:gridCol>
              </a:tblGrid>
              <a:tr h="262826">
                <a:tc>
                  <a:txBody>
                    <a:bodyPr/>
                    <a:lstStyle/>
                    <a:p>
                      <a:pPr algn="l" fontAlgn="ctr"/>
                      <a:endParaRPr lang="en-US" sz="1200" b="0" i="0" u="none" strike="noStrike"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tcPr>
                </a:tc>
                <a:tc>
                  <a:txBody>
                    <a:bodyPr/>
                    <a:lstStyle/>
                    <a:p>
                      <a:pPr algn="l" fontAlgn="ctr"/>
                      <a:endParaRPr lang="en-US" sz="1200" b="0" i="0" u="none" strike="noStrike" noProof="0" dirty="0">
                        <a:solidFill>
                          <a:srgbClr val="004B62"/>
                        </a:solidFill>
                        <a:effectLst/>
                        <a:latin typeface="Arial"/>
                      </a:endParaRPr>
                    </a:p>
                  </a:txBody>
                  <a:tcPr marL="7751" marR="7751" marT="7750" marB="0" anchor="ctr">
                    <a:lnL>
                      <a:noFill/>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a:noFill/>
                    </a:lnB>
                  </a:tcPr>
                </a:tc>
                <a:tc gridSpan="2">
                  <a:txBody>
                    <a:bodyPr/>
                    <a:lstStyle/>
                    <a:p>
                      <a:pPr algn="ctr" fontAlgn="ctr"/>
                      <a:r>
                        <a:rPr lang="en-US" sz="1200" b="1" i="0" u="none" strike="noStrike" noProof="0" dirty="0">
                          <a:solidFill>
                            <a:schemeClr val="bg1"/>
                          </a:solidFill>
                          <a:effectLst/>
                          <a:latin typeface="Arial"/>
                        </a:rPr>
                        <a:t>2017</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pPr algn="ctr" fontAlgn="ctr"/>
                      <a:endParaRPr lang="en-US" sz="1200" b="1" i="0" u="none" strike="noStrike" dirty="0">
                        <a:solidFill>
                          <a:srgbClr val="000000"/>
                        </a:solidFill>
                        <a:effectLst/>
                        <a:latin typeface="Arial"/>
                      </a:endParaRPr>
                    </a:p>
                  </a:txBody>
                  <a:tcPr marL="7750" marR="7750" marT="7750" marB="0" anchor="ctr">
                    <a:lnL w="12700" cap="flat" cmpd="sng" algn="ctr">
                      <a:solidFill>
                        <a:schemeClr val="bg1">
                          <a:lumMod val="50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2">
                  <a:txBody>
                    <a:bodyPr/>
                    <a:lstStyle/>
                    <a:p>
                      <a:pPr algn="ctr" fontAlgn="ctr"/>
                      <a:r>
                        <a:rPr lang="en-US" sz="1200" b="1" i="0" u="none" strike="noStrike" noProof="0" dirty="0">
                          <a:solidFill>
                            <a:schemeClr val="bg1"/>
                          </a:solidFill>
                          <a:effectLst/>
                          <a:latin typeface="Arial"/>
                        </a:rPr>
                        <a:t>2018</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hMerge="1">
                  <a:txBody>
                    <a:bodyPr/>
                    <a:lstStyle/>
                    <a:p>
                      <a:pPr algn="ctr" fontAlgn="ctr"/>
                      <a:endParaRPr lang="en-US" sz="1200" b="1" i="0" u="none" strike="noStrike" dirty="0">
                        <a:solidFill>
                          <a:schemeClr val="bg1"/>
                        </a:solidFill>
                        <a:effectLst/>
                        <a:latin typeface="Arial"/>
                      </a:endParaRPr>
                    </a:p>
                  </a:txBody>
                  <a:tcPr marL="7751" marR="7751" marT="7750" marB="0" anchor="ctr">
                    <a:lnL w="12700" cmpd="sng">
                      <a:noFill/>
                      <a:prstDash val="solid"/>
                    </a:lnL>
                  </a:tcPr>
                </a:tc>
                <a:extLst>
                  <a:ext uri="{0D108BD9-81ED-4DB2-BD59-A6C34878D82A}">
                    <a16:rowId xmlns="" xmlns:a16="http://schemas.microsoft.com/office/drawing/2014/main" val="10000"/>
                  </a:ext>
                </a:extLst>
              </a:tr>
              <a:tr h="373739">
                <a:tc>
                  <a:txBody>
                    <a:bodyPr/>
                    <a:lstStyle/>
                    <a:p>
                      <a:pPr algn="l" fontAlgn="ctr"/>
                      <a:endParaRPr lang="en-US" sz="1200" b="0" i="0" u="none" strike="noStrike"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a:noFill/>
                    </a:lnR>
                    <a:lnT>
                      <a:noFill/>
                    </a:lnT>
                    <a:lnB w="12700" cap="flat" cmpd="sng" algn="ctr">
                      <a:solidFill>
                        <a:schemeClr val="bg1">
                          <a:lumMod val="50000"/>
                        </a:schemeClr>
                      </a:solidFill>
                      <a:prstDash val="solid"/>
                      <a:round/>
                      <a:headEnd type="none" w="med" len="med"/>
                      <a:tailEnd type="none" w="med" len="med"/>
                    </a:lnB>
                  </a:tcPr>
                </a:tc>
                <a:tc>
                  <a:txBody>
                    <a:bodyPr/>
                    <a:lstStyle/>
                    <a:p>
                      <a:pPr algn="l" fontAlgn="ctr"/>
                      <a:r>
                        <a:rPr lang="en-US" sz="1200" b="1" i="0" u="none" strike="noStrike" baseline="0" noProof="0" dirty="0" smtClean="0">
                          <a:solidFill>
                            <a:srgbClr val="004B62"/>
                          </a:solidFill>
                          <a:effectLst/>
                          <a:latin typeface="Arial"/>
                        </a:rPr>
                        <a:t>€m</a:t>
                      </a:r>
                      <a:endParaRPr lang="en-US" sz="1200" b="1" i="0" u="none" strike="noStrike" noProof="0" dirty="0">
                        <a:solidFill>
                          <a:srgbClr val="004B62"/>
                        </a:solidFill>
                        <a:effectLst/>
                        <a:latin typeface="Arial"/>
                      </a:endParaRPr>
                    </a:p>
                  </a:txBody>
                  <a:tcPr marL="7751" marR="7751" marT="7750" marB="0" anchor="ctr">
                    <a:lnL>
                      <a:noFill/>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tcPr>
                </a:tc>
                <a:tc>
                  <a:txBody>
                    <a:bodyPr/>
                    <a:lstStyle/>
                    <a:p>
                      <a:pPr algn="ctr" fontAlgn="ctr"/>
                      <a:r>
                        <a:rPr lang="en-US" sz="1200" b="1" i="0" u="none" strike="noStrike" noProof="0" dirty="0" smtClean="0">
                          <a:solidFill>
                            <a:schemeClr val="bg1"/>
                          </a:solidFill>
                          <a:effectLst/>
                          <a:latin typeface="Arial"/>
                        </a:rPr>
                        <a:t>Actual</a:t>
                      </a:r>
                      <a:endParaRPr lang="en-US" sz="1200" b="1" i="0" u="none" strike="noStrike" noProof="0" dirty="0">
                        <a:solidFill>
                          <a:schemeClr val="bg1"/>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a:txBody>
                    <a:bodyPr/>
                    <a:lstStyle/>
                    <a:p>
                      <a:pPr algn="ctr" fontAlgn="ctr"/>
                      <a:r>
                        <a:rPr lang="en-US" sz="1200" b="1" i="1" u="none" strike="noStrike" noProof="0" dirty="0">
                          <a:solidFill>
                            <a:schemeClr val="bg1"/>
                          </a:solidFill>
                          <a:effectLst/>
                          <a:latin typeface="Arial"/>
                        </a:rPr>
                        <a:t>%</a:t>
                      </a:r>
                    </a:p>
                    <a:p>
                      <a:pPr algn="ctr" fontAlgn="ctr"/>
                      <a:r>
                        <a:rPr lang="en-US" sz="1200" b="1" i="1" u="none" strike="noStrike" noProof="0" dirty="0" smtClean="0">
                          <a:solidFill>
                            <a:schemeClr val="bg1"/>
                          </a:solidFill>
                          <a:effectLst/>
                          <a:latin typeface="Arial"/>
                        </a:rPr>
                        <a:t>net sales</a:t>
                      </a:r>
                      <a:endParaRPr lang="en-US" sz="1200" b="1" i="1" u="none" strike="noStrike" noProof="0" dirty="0">
                        <a:solidFill>
                          <a:schemeClr val="bg1"/>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a:txBody>
                    <a:bodyPr/>
                    <a:lstStyle/>
                    <a:p>
                      <a:pPr algn="ctr" fontAlgn="ctr"/>
                      <a:r>
                        <a:rPr lang="en-US" sz="1200" b="1" i="0" u="none" strike="noStrike" noProof="0" dirty="0" smtClean="0">
                          <a:solidFill>
                            <a:schemeClr val="bg1"/>
                          </a:solidFill>
                          <a:effectLst/>
                          <a:latin typeface="Arial"/>
                        </a:rPr>
                        <a:t>Actual</a:t>
                      </a:r>
                      <a:endParaRPr lang="en-US" sz="1200" b="1" i="0" u="none" strike="noStrike" noProof="0" dirty="0">
                        <a:solidFill>
                          <a:schemeClr val="bg1"/>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a:txBody>
                    <a:bodyPr/>
                    <a:lstStyle/>
                    <a:p>
                      <a:pPr algn="ctr" fontAlgn="ctr"/>
                      <a:r>
                        <a:rPr lang="en-US" sz="1200" b="1" i="1" u="none" strike="noStrike" noProof="0" dirty="0">
                          <a:solidFill>
                            <a:schemeClr val="bg1"/>
                          </a:solidFill>
                          <a:effectLst/>
                          <a:latin typeface="Arial"/>
                        </a:rPr>
                        <a:t>%</a:t>
                      </a:r>
                    </a:p>
                    <a:p>
                      <a:pPr algn="ctr" fontAlgn="ctr"/>
                      <a:r>
                        <a:rPr lang="en-US" sz="1200" b="1" i="1" u="none" strike="noStrike" noProof="0" dirty="0" smtClean="0">
                          <a:solidFill>
                            <a:schemeClr val="bg1"/>
                          </a:solidFill>
                          <a:effectLst/>
                          <a:latin typeface="Arial"/>
                        </a:rPr>
                        <a:t>net sales</a:t>
                      </a:r>
                      <a:endParaRPr lang="en-US" sz="1200" b="1" i="1" u="none" strike="noStrike" noProof="0" dirty="0">
                        <a:solidFill>
                          <a:schemeClr val="bg1"/>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extLst>
                  <a:ext uri="{0D108BD9-81ED-4DB2-BD59-A6C34878D82A}">
                    <a16:rowId xmlns="" xmlns:a16="http://schemas.microsoft.com/office/drawing/2014/main" val="10001"/>
                  </a:ext>
                </a:extLst>
              </a:tr>
              <a:tr h="215343">
                <a:tc gridSpan="2">
                  <a:txBody>
                    <a:bodyPr/>
                    <a:lstStyle/>
                    <a:p>
                      <a:pPr algn="l" fontAlgn="ctr"/>
                      <a:r>
                        <a:rPr lang="en-US" sz="1200" b="1" i="0" u="none" strike="noStrike" noProof="0" dirty="0" smtClean="0">
                          <a:solidFill>
                            <a:srgbClr val="004B62"/>
                          </a:solidFill>
                          <a:effectLst/>
                          <a:latin typeface="Arial"/>
                        </a:rPr>
                        <a:t> Net sales </a:t>
                      </a:r>
                      <a:endParaRPr lang="en-US" sz="1200" b="1" i="0" u="none" strike="noStrike" noProof="0"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tcPr>
                </a:tc>
                <a:tc hMerge="1">
                  <a:txBody>
                    <a:bodyPr/>
                    <a:lstStyle/>
                    <a:p>
                      <a:endParaRPr lang="en-US"/>
                    </a:p>
                  </a:txBody>
                  <a:tcPr/>
                </a:tc>
                <a:tc>
                  <a:txBody>
                    <a:bodyPr/>
                    <a:lstStyle/>
                    <a:p>
                      <a:pPr algn="ctr" fontAlgn="ctr"/>
                      <a:r>
                        <a:rPr lang="en-US" sz="1200" b="1" i="0" u="none" strike="noStrike" noProof="0" dirty="0">
                          <a:solidFill>
                            <a:srgbClr val="004B62"/>
                          </a:solidFill>
                          <a:effectLst/>
                          <a:latin typeface="Arial"/>
                        </a:rPr>
                        <a:t>4 853</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tcPr>
                </a:tc>
                <a:tc>
                  <a:txBody>
                    <a:bodyPr/>
                    <a:lstStyle/>
                    <a:p>
                      <a:pPr algn="ctr" fontAlgn="ct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chemeClr val="bg1">
                        <a:lumMod val="85000"/>
                      </a:schemeClr>
                    </a:solidFill>
                  </a:tcPr>
                </a:tc>
                <a:tc>
                  <a:txBody>
                    <a:bodyPr/>
                    <a:lstStyle/>
                    <a:p>
                      <a:pPr algn="ctr" fontAlgn="ctr"/>
                      <a:r>
                        <a:rPr lang="en-US" sz="1200" b="1" i="0" u="none" strike="noStrike" noProof="0" dirty="0">
                          <a:solidFill>
                            <a:srgbClr val="004B62"/>
                          </a:solidFill>
                          <a:effectLst/>
                          <a:latin typeface="Arial"/>
                        </a:rPr>
                        <a:t>4 863</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tcPr>
                </a:tc>
                <a:tc>
                  <a:txBody>
                    <a:bodyPr/>
                    <a:lstStyle/>
                    <a:p>
                      <a:pPr algn="ctr" fontAlgn="ct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chemeClr val="bg1">
                        <a:lumMod val="85000"/>
                      </a:schemeClr>
                    </a:solidFill>
                  </a:tcPr>
                </a:tc>
                <a:extLst>
                  <a:ext uri="{0D108BD9-81ED-4DB2-BD59-A6C34878D82A}">
                    <a16:rowId xmlns="" xmlns:a16="http://schemas.microsoft.com/office/drawing/2014/main" val="10002"/>
                  </a:ext>
                </a:extLst>
              </a:tr>
              <a:tr h="190747">
                <a:tc>
                  <a:txBody>
                    <a:bodyPr/>
                    <a:lstStyle/>
                    <a:p>
                      <a:pPr algn="l" fontAlgn="ctr"/>
                      <a:r>
                        <a:rPr lang="en-US" sz="1200" b="0" i="1" u="none" strike="noStrike" dirty="0">
                          <a:solidFill>
                            <a:srgbClr val="004B62"/>
                          </a:solidFill>
                          <a:effectLst/>
                          <a:latin typeface="Arial"/>
                        </a:rPr>
                        <a:t> </a:t>
                      </a:r>
                    </a:p>
                  </a:txBody>
                  <a:tcPr marL="7751" marR="7751" marT="7750" marB="0" anchor="ctr">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r" fontAlgn="ctr"/>
                      <a:r>
                        <a:rPr lang="en-US" sz="1000" b="0" i="1" u="none" strike="noStrike" noProof="0" dirty="0" smtClean="0">
                          <a:solidFill>
                            <a:srgbClr val="004B62"/>
                          </a:solidFill>
                          <a:effectLst/>
                          <a:latin typeface="Arial"/>
                        </a:rPr>
                        <a:t>N/N-1</a:t>
                      </a:r>
                      <a:endParaRPr lang="en-US" sz="1000" b="0" i="1" u="none" strike="noStrike" noProof="0" dirty="0">
                        <a:solidFill>
                          <a:srgbClr val="004B62"/>
                        </a:solidFill>
                        <a:effectLst/>
                        <a:latin typeface="Arial"/>
                      </a:endParaRPr>
                    </a:p>
                  </a:txBody>
                  <a:tcPr marL="7200" marR="72000" marT="7200" marB="0" anchor="ctr">
                    <a:lnL>
                      <a:noFill/>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9.8%</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200" b="0" i="1" u="none" strike="noStrike" noProof="0" dirty="0">
                        <a:solidFill>
                          <a:srgbClr val="000000"/>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0.2</a:t>
                      </a:r>
                      <a:r>
                        <a:rPr lang="en-US" sz="1000" b="0" i="1" u="none" strike="noStrike" noProof="0" dirty="0">
                          <a:solidFill>
                            <a:srgbClr val="004B62"/>
                          </a:solidFill>
                          <a:effectLst/>
                          <a:latin typeface="Arial"/>
                        </a:rPr>
                        <a:t>%</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215343">
                <a:tc gridSpan="2">
                  <a:txBody>
                    <a:bodyPr/>
                    <a:lstStyle/>
                    <a:p>
                      <a:pPr algn="l" fontAlgn="ctr"/>
                      <a:r>
                        <a:rPr lang="en-US" sz="1200" b="1" i="0" u="none" strike="noStrike" noProof="0" dirty="0" smtClean="0">
                          <a:solidFill>
                            <a:srgbClr val="004B62"/>
                          </a:solidFill>
                          <a:effectLst/>
                          <a:latin typeface="Arial"/>
                        </a:rPr>
                        <a:t> Current operating profit</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C4F6"/>
                    </a:solidFill>
                  </a:tcPr>
                </a:tc>
                <a:tc hMerge="1">
                  <a:txBody>
                    <a:bodyPr/>
                    <a:lstStyle/>
                    <a:p>
                      <a:endParaRPr lang="en-US"/>
                    </a:p>
                  </a:txBody>
                  <a:tcPr/>
                </a:tc>
                <a:tc>
                  <a:txBody>
                    <a:bodyPr/>
                    <a:lstStyle/>
                    <a:p>
                      <a:pPr algn="ctr" fontAlgn="ctr"/>
                      <a:r>
                        <a:rPr lang="en-US" sz="1200" b="1" i="0" u="none" strike="noStrike" noProof="0" dirty="0" smtClean="0">
                          <a:solidFill>
                            <a:srgbClr val="004B62"/>
                          </a:solidFill>
                          <a:effectLst/>
                          <a:latin typeface="Arial"/>
                        </a:rPr>
                        <a:t>172.7</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2C4F6"/>
                    </a:solidFill>
                  </a:tcPr>
                </a:tc>
                <a:tc>
                  <a:txBody>
                    <a:bodyPr/>
                    <a:lstStyle/>
                    <a:p>
                      <a:pPr algn="ctr" fontAlgn="ctr"/>
                      <a:r>
                        <a:rPr lang="en-US" sz="1000" b="0" i="1" u="none" strike="noStrike" noProof="0" dirty="0" smtClean="0">
                          <a:solidFill>
                            <a:srgbClr val="004B62"/>
                          </a:solidFill>
                          <a:effectLst/>
                          <a:latin typeface="Arial"/>
                        </a:rPr>
                        <a:t>3.6</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200" b="1" i="0" u="none" strike="noStrike" noProof="0" dirty="0" smtClean="0">
                          <a:solidFill>
                            <a:srgbClr val="004B62"/>
                          </a:solidFill>
                          <a:effectLst/>
                          <a:latin typeface="Arial"/>
                        </a:rPr>
                        <a:t>177.6</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C4F6"/>
                    </a:solidFill>
                  </a:tcPr>
                </a:tc>
                <a:tc>
                  <a:txBody>
                    <a:bodyPr/>
                    <a:lstStyle/>
                    <a:p>
                      <a:pPr algn="ctr" fontAlgn="ctr"/>
                      <a:r>
                        <a:rPr lang="en-US" sz="1000" b="0" i="1" u="none" strike="noStrike" noProof="0" dirty="0" smtClean="0">
                          <a:solidFill>
                            <a:srgbClr val="004B62"/>
                          </a:solidFill>
                          <a:effectLst/>
                          <a:latin typeface="Arial"/>
                        </a:rPr>
                        <a:t>3.7</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4"/>
                  </a:ext>
                </a:extLst>
              </a:tr>
              <a:tr h="190747">
                <a:tc>
                  <a:txBody>
                    <a:bodyPr/>
                    <a:lstStyle/>
                    <a:p>
                      <a:pPr algn="l" fontAlgn="ctr"/>
                      <a:r>
                        <a:rPr lang="en-US" sz="1200" b="0" i="1" u="none" strike="noStrike" dirty="0">
                          <a:solidFill>
                            <a:srgbClr val="004B62"/>
                          </a:solidFill>
                          <a:effectLst/>
                          <a:latin typeface="Arial"/>
                        </a:rPr>
                        <a:t> </a:t>
                      </a:r>
                    </a:p>
                  </a:txBody>
                  <a:tcPr marL="7751" marR="7751" marT="775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noFill/>
                  </a:tcPr>
                </a:tc>
                <a:tc>
                  <a:txBody>
                    <a:bodyPr/>
                    <a:lstStyle/>
                    <a:p>
                      <a:pPr algn="r" fontAlgn="ctr"/>
                      <a:r>
                        <a:rPr lang="en-US" sz="1000" b="0" i="1" u="none" strike="noStrike" noProof="0" dirty="0" smtClean="0">
                          <a:solidFill>
                            <a:srgbClr val="004B62"/>
                          </a:solidFill>
                          <a:effectLst/>
                          <a:latin typeface="Arial"/>
                        </a:rPr>
                        <a:t>N/N-1</a:t>
                      </a:r>
                      <a:endParaRPr lang="en-US" sz="1000" b="0" i="1" u="none" strike="noStrike" noProof="0" dirty="0">
                        <a:solidFill>
                          <a:srgbClr val="004B62"/>
                        </a:solidFill>
                        <a:effectLst/>
                        <a:latin typeface="Arial"/>
                      </a:endParaRPr>
                    </a:p>
                  </a:txBody>
                  <a:tcPr marL="7200" marR="72000" marT="720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ctr"/>
                      <a:r>
                        <a:rPr lang="en-US" sz="1000" b="0" i="1" u="none" strike="noStrike" noProof="0" dirty="0">
                          <a:solidFill>
                            <a:srgbClr val="004B62"/>
                          </a:solidFill>
                          <a:effectLst/>
                          <a:latin typeface="Arial"/>
                        </a:rPr>
                        <a:t>-8%</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endParaRPr lang="en-US" sz="1200" b="0" i="1" u="none" strike="noStrike" noProof="0" dirty="0">
                        <a:solidFill>
                          <a:srgbClr val="000000"/>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2.9</a:t>
                      </a:r>
                      <a:r>
                        <a:rPr lang="en-US" sz="1000" b="0" i="1" u="none" strike="noStrike" noProof="0" dirty="0">
                          <a:solidFill>
                            <a:srgbClr val="004B62"/>
                          </a:solidFill>
                          <a:effectLst/>
                          <a:latin typeface="Arial"/>
                        </a:rPr>
                        <a:t>%</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extLst>
                  <a:ext uri="{0D108BD9-81ED-4DB2-BD59-A6C34878D82A}">
                    <a16:rowId xmlns="" xmlns:a16="http://schemas.microsoft.com/office/drawing/2014/main" val="10005"/>
                  </a:ext>
                </a:extLst>
              </a:tr>
              <a:tr h="215343">
                <a:tc gridSpan="2">
                  <a:txBody>
                    <a:bodyPr/>
                    <a:lstStyle/>
                    <a:p>
                      <a:pPr algn="l" fontAlgn="ctr"/>
                      <a:r>
                        <a:rPr lang="en-US" sz="1200" b="0" i="0" u="none" strike="noStrike" noProof="0" dirty="0" smtClean="0">
                          <a:solidFill>
                            <a:srgbClr val="004B62"/>
                          </a:solidFill>
                          <a:effectLst/>
                          <a:latin typeface="Arial"/>
                        </a:rPr>
                        <a:t> Non-recurring items</a:t>
                      </a: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19.5</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0.4</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61.8</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marL="0" algn="ctr" defTabSz="912594" rtl="0" eaLnBrk="1" fontAlgn="ctr" latinLnBrk="0" hangingPunct="1"/>
                      <a:r>
                        <a:rPr lang="en-US" sz="1000" b="0" i="1" u="none" strike="noStrike" kern="1200" noProof="0" dirty="0">
                          <a:solidFill>
                            <a:srgbClr val="004B62"/>
                          </a:solidFill>
                          <a:effectLst/>
                          <a:latin typeface="Arial"/>
                          <a:ea typeface="+mn-ea"/>
                          <a:cs typeface="+mn-cs"/>
                        </a:rPr>
                        <a:t>-</a:t>
                      </a:r>
                      <a:r>
                        <a:rPr lang="en-US" sz="1000" b="0" i="1" u="none" strike="noStrike" kern="1200" noProof="0" dirty="0" smtClean="0">
                          <a:solidFill>
                            <a:srgbClr val="004B62"/>
                          </a:solidFill>
                          <a:effectLst/>
                          <a:latin typeface="Arial"/>
                          <a:ea typeface="+mn-ea"/>
                          <a:cs typeface="+mn-cs"/>
                        </a:rPr>
                        <a:t>1.3</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6"/>
                  </a:ext>
                </a:extLst>
              </a:tr>
              <a:tr h="215343">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200" b="1" i="0" u="none" strike="noStrike" noProof="0" dirty="0" smtClean="0">
                          <a:solidFill>
                            <a:srgbClr val="004B62"/>
                          </a:solidFill>
                          <a:effectLst/>
                          <a:latin typeface="Arial"/>
                        </a:rPr>
                        <a:t> Operating profit</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ctr"/>
                      <a:r>
                        <a:rPr lang="en-US" sz="1200" b="1" i="0" u="none" strike="noStrike" noProof="0" dirty="0" smtClean="0">
                          <a:solidFill>
                            <a:srgbClr val="004B62"/>
                          </a:solidFill>
                          <a:effectLst/>
                          <a:latin typeface="Arial"/>
                        </a:rPr>
                        <a:t>153.3</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1" i="1" u="none" strike="noStrike" noProof="0" dirty="0" smtClean="0">
                          <a:solidFill>
                            <a:srgbClr val="004B62"/>
                          </a:solidFill>
                          <a:effectLst/>
                          <a:latin typeface="Arial"/>
                        </a:rPr>
                        <a:t>3.2</a:t>
                      </a:r>
                      <a:endParaRPr lang="en-US" sz="1000" b="1"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i="0" u="none" strike="noStrike" noProof="0" dirty="0" smtClean="0">
                          <a:solidFill>
                            <a:srgbClr val="004B62"/>
                          </a:solidFill>
                          <a:effectLst/>
                          <a:latin typeface="Arial"/>
                        </a:rPr>
                        <a:t>115.9</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2594" rtl="0" eaLnBrk="1" fontAlgn="ctr" latinLnBrk="0" hangingPunct="1"/>
                      <a:r>
                        <a:rPr lang="en-US" sz="1000" b="1" i="1" u="none" strike="noStrike" kern="1200" noProof="0" dirty="0" smtClean="0">
                          <a:solidFill>
                            <a:srgbClr val="004B62"/>
                          </a:solidFill>
                          <a:effectLst/>
                          <a:latin typeface="Arial"/>
                          <a:ea typeface="+mn-ea"/>
                          <a:cs typeface="+mn-cs"/>
                        </a:rPr>
                        <a:t>2.4</a:t>
                      </a:r>
                      <a:endParaRPr lang="en-US" sz="1000" b="1"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8"/>
                  </a:ext>
                </a:extLst>
              </a:tr>
              <a:tr h="190747">
                <a:tc>
                  <a:txBody>
                    <a:bodyPr/>
                    <a:lstStyle/>
                    <a:p>
                      <a:pPr algn="l" fontAlgn="ctr"/>
                      <a:r>
                        <a:rPr lang="en-US" sz="1200" b="0" i="1" u="none" strike="noStrike" dirty="0">
                          <a:solidFill>
                            <a:srgbClr val="004B62"/>
                          </a:solidFill>
                          <a:effectLst/>
                          <a:latin typeface="Arial"/>
                        </a:rPr>
                        <a:t> </a:t>
                      </a:r>
                    </a:p>
                  </a:txBody>
                  <a:tcPr marL="7751" marR="7751" marT="775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r" fontAlgn="ctr"/>
                      <a:r>
                        <a:rPr lang="en-US" sz="1000" b="0" i="1" u="none" strike="noStrike" noProof="0" dirty="0" smtClean="0">
                          <a:solidFill>
                            <a:srgbClr val="004B62"/>
                          </a:solidFill>
                          <a:effectLst/>
                          <a:latin typeface="Arial"/>
                        </a:rPr>
                        <a:t>N/N-1</a:t>
                      </a:r>
                      <a:endParaRPr lang="en-US" sz="1000" b="0" i="1" u="none" strike="noStrike" noProof="0" dirty="0">
                        <a:solidFill>
                          <a:srgbClr val="004B62"/>
                        </a:solidFill>
                        <a:effectLst/>
                        <a:latin typeface="Arial"/>
                      </a:endParaRPr>
                    </a:p>
                  </a:txBody>
                  <a:tcPr marL="7200" marR="72000" marT="720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1" u="none" strike="noStrike" noProof="0" dirty="0">
                          <a:solidFill>
                            <a:srgbClr val="004B62"/>
                          </a:solidFill>
                          <a:effectLst/>
                          <a:latin typeface="Arial"/>
                        </a:rPr>
                        <a:t>-15%</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endParaRPr lang="en-US" sz="1200" b="0" i="1" u="none" strike="noStrike" noProof="0" dirty="0">
                        <a:solidFill>
                          <a:srgbClr val="000000"/>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24.4</a:t>
                      </a:r>
                      <a:r>
                        <a:rPr lang="en-US" sz="1000" b="0" i="1" u="none" strike="noStrike" noProof="0" dirty="0">
                          <a:solidFill>
                            <a:srgbClr val="004B62"/>
                          </a:solidFill>
                          <a:effectLst/>
                          <a:latin typeface="Arial"/>
                        </a:rPr>
                        <a:t>%</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extLst>
                  <a:ext uri="{0D108BD9-81ED-4DB2-BD59-A6C34878D82A}">
                    <a16:rowId xmlns="" xmlns:a16="http://schemas.microsoft.com/office/drawing/2014/main" val="10009"/>
                  </a:ext>
                </a:extLst>
              </a:tr>
              <a:tr h="215343">
                <a:tc gridSpan="2">
                  <a:txBody>
                    <a:bodyPr/>
                    <a:lstStyle/>
                    <a:p>
                      <a:pPr algn="l" fontAlgn="ctr"/>
                      <a:r>
                        <a:rPr lang="en-US" sz="1200" b="0" i="0" u="none" strike="noStrike" noProof="0" dirty="0" smtClean="0">
                          <a:solidFill>
                            <a:srgbClr val="004B62"/>
                          </a:solidFill>
                          <a:effectLst/>
                          <a:latin typeface="Arial"/>
                        </a:rPr>
                        <a:t> Net financial expense</a:t>
                      </a: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tcPr>
                </a:tc>
                <a:tc hMerge="1">
                  <a:txBody>
                    <a:bodyPr/>
                    <a:lstStyle/>
                    <a:p>
                      <a:endParaRPr lang="en-US"/>
                    </a:p>
                  </a:txBody>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16.1</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0.3</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18.4</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2594" rtl="0" eaLnBrk="1" fontAlgn="ctr" latinLnBrk="0" hangingPunct="1"/>
                      <a:r>
                        <a:rPr lang="en-US" sz="1000" b="0" i="1" u="none" strike="noStrike" kern="1200" noProof="0" dirty="0">
                          <a:solidFill>
                            <a:srgbClr val="004B62"/>
                          </a:solidFill>
                          <a:effectLst/>
                          <a:latin typeface="Arial"/>
                          <a:ea typeface="+mn-ea"/>
                          <a:cs typeface="+mn-cs"/>
                        </a:rPr>
                        <a:t>-</a:t>
                      </a:r>
                      <a:r>
                        <a:rPr lang="en-US" sz="1000" b="0" i="1" u="none" strike="noStrike" kern="1200" noProof="0" dirty="0" smtClean="0">
                          <a:solidFill>
                            <a:srgbClr val="004B62"/>
                          </a:solidFill>
                          <a:effectLst/>
                          <a:latin typeface="Arial"/>
                          <a:ea typeface="+mn-ea"/>
                          <a:cs typeface="+mn-cs"/>
                        </a:rPr>
                        <a:t>0.4</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a:noFill/>
                    </a:lnB>
                    <a:solidFill>
                      <a:schemeClr val="bg1">
                        <a:lumMod val="85000"/>
                      </a:schemeClr>
                    </a:solidFill>
                  </a:tcPr>
                </a:tc>
                <a:extLst>
                  <a:ext uri="{0D108BD9-81ED-4DB2-BD59-A6C34878D82A}">
                    <a16:rowId xmlns="" xmlns:a16="http://schemas.microsoft.com/office/drawing/2014/main" val="10010"/>
                  </a:ext>
                </a:extLst>
              </a:tr>
              <a:tr h="215343">
                <a:tc gridSpan="2">
                  <a:txBody>
                    <a:bodyPr/>
                    <a:lstStyle/>
                    <a:p>
                      <a:pPr algn="l" fontAlgn="ctr"/>
                      <a:r>
                        <a:rPr lang="en-US" sz="1200" b="0" i="0" u="none" strike="noStrike" noProof="0" dirty="0" smtClean="0">
                          <a:solidFill>
                            <a:srgbClr val="004B62"/>
                          </a:solidFill>
                          <a:effectLst/>
                          <a:latin typeface="Arial"/>
                        </a:rPr>
                        <a:t> Result on monetary position</a:t>
                      </a:r>
                      <a:endParaRPr lang="en-US" sz="1200" b="0" i="0" u="none" strike="noStrike" noProof="0"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tcPr>
                </a:tc>
                <a:tc hMerge="1">
                  <a:txBody>
                    <a:bodyPr/>
                    <a:lstStyle/>
                    <a:p>
                      <a:endParaRPr lang="fr-FR"/>
                    </a:p>
                  </a:txBody>
                  <a:tcPr/>
                </a:tc>
                <a:tc>
                  <a:txBody>
                    <a:bodyPr/>
                    <a:lstStyle/>
                    <a:p>
                      <a:pPr algn="ctr" fontAlgn="ctr"/>
                      <a:r>
                        <a:rPr lang="en-US" sz="1200" b="0" i="0" u="none" strike="noStrike" noProof="0" dirty="0">
                          <a:solidFill>
                            <a:srgbClr val="004B62"/>
                          </a:solidFill>
                          <a:effectLst/>
                          <a:latin typeface="Arial"/>
                        </a:rPr>
                        <a:t>/</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1" u="none" strike="noStrike" noProof="0" dirty="0">
                          <a:solidFill>
                            <a:srgbClr val="004B62"/>
                          </a:solidFill>
                          <a:effectLst/>
                          <a:latin typeface="Arial"/>
                        </a:rPr>
                        <a:t>/</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14.6</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2594" rtl="0" eaLnBrk="1" fontAlgn="ctr" latinLnBrk="0" hangingPunct="1"/>
                      <a:r>
                        <a:rPr lang="en-US" sz="1000" b="0" i="1" u="none" strike="noStrike" kern="1200" noProof="0" dirty="0">
                          <a:solidFill>
                            <a:srgbClr val="004B62"/>
                          </a:solidFill>
                          <a:effectLst/>
                          <a:latin typeface="Arial"/>
                          <a:ea typeface="+mn-ea"/>
                          <a:cs typeface="+mn-cs"/>
                        </a:rPr>
                        <a:t>-</a:t>
                      </a:r>
                      <a:r>
                        <a:rPr lang="en-US" sz="1000" b="0" i="1" u="none" strike="noStrike" kern="1200" noProof="0" dirty="0" smtClean="0">
                          <a:solidFill>
                            <a:srgbClr val="004B62"/>
                          </a:solidFill>
                          <a:effectLst/>
                          <a:latin typeface="Arial"/>
                          <a:ea typeface="+mn-ea"/>
                          <a:cs typeface="+mn-cs"/>
                        </a:rPr>
                        <a:t>0.3</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extLst>
                  <a:ext uri="{0D108BD9-81ED-4DB2-BD59-A6C34878D82A}">
                    <a16:rowId xmlns="" xmlns:a16="http://schemas.microsoft.com/office/drawing/2014/main" val="2264146310"/>
                  </a:ext>
                </a:extLst>
              </a:tr>
              <a:tr h="215343">
                <a:tc gridSpan="2">
                  <a:txBody>
                    <a:bodyPr/>
                    <a:lstStyle/>
                    <a:p>
                      <a:pPr algn="l" fontAlgn="ctr"/>
                      <a:r>
                        <a:rPr lang="en-US" sz="1200" b="0" i="0" u="none" strike="noStrike" noProof="0" dirty="0" smtClean="0">
                          <a:solidFill>
                            <a:srgbClr val="004B62"/>
                          </a:solidFill>
                          <a:effectLst/>
                          <a:latin typeface="Arial"/>
                        </a:rPr>
                        <a:t> Group share of results of associates</a:t>
                      </a:r>
                      <a:endParaRPr lang="en-US" sz="1200" b="0" i="0" u="none" strike="noStrike" noProof="0"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ctr"/>
                      <a:r>
                        <a:rPr lang="en-US" sz="1200" b="0" i="0" u="none" strike="noStrike" noProof="0" dirty="0" smtClean="0">
                          <a:solidFill>
                            <a:srgbClr val="004B62"/>
                          </a:solidFill>
                          <a:effectLst/>
                          <a:latin typeface="Arial"/>
                        </a:rPr>
                        <a:t>5.4</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ctr"/>
                      <a:r>
                        <a:rPr lang="en-US" sz="1000" b="0" i="1" u="none" strike="noStrike" noProof="0" dirty="0" smtClean="0">
                          <a:solidFill>
                            <a:srgbClr val="004B62"/>
                          </a:solidFill>
                          <a:effectLst/>
                          <a:latin typeface="Arial"/>
                        </a:rPr>
                        <a:t>0.1</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noProof="0" dirty="0" smtClean="0">
                          <a:solidFill>
                            <a:srgbClr val="004B62"/>
                          </a:solidFill>
                          <a:effectLst/>
                          <a:latin typeface="Arial"/>
                        </a:rPr>
                        <a:t>2.9</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marL="0" algn="ctr" defTabSz="912594" rtl="0" eaLnBrk="1" fontAlgn="ctr" latinLnBrk="0" hangingPunct="1"/>
                      <a:r>
                        <a:rPr lang="en-US" sz="1000" b="0" i="1" u="none" strike="noStrike" kern="1200" noProof="0" dirty="0" smtClean="0">
                          <a:solidFill>
                            <a:srgbClr val="004B62"/>
                          </a:solidFill>
                          <a:effectLst/>
                          <a:latin typeface="Arial"/>
                          <a:ea typeface="+mn-ea"/>
                          <a:cs typeface="+mn-cs"/>
                        </a:rPr>
                        <a:t>0.1</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3900049491"/>
                  </a:ext>
                </a:extLst>
              </a:tr>
              <a:tr h="215343">
                <a:tc gridSpan="2">
                  <a:txBody>
                    <a:bodyPr/>
                    <a:lstStyle/>
                    <a:p>
                      <a:pPr algn="l" fontAlgn="ctr"/>
                      <a:r>
                        <a:rPr lang="en-US" sz="1200" b="1" i="0" u="none" strike="noStrike" noProof="0" dirty="0" smtClean="0">
                          <a:solidFill>
                            <a:srgbClr val="004B62"/>
                          </a:solidFill>
                          <a:effectLst/>
                          <a:latin typeface="Arial"/>
                        </a:rPr>
                        <a:t> Profit before tax</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ctr"/>
                      <a:r>
                        <a:rPr lang="en-US" sz="1200" b="1" i="0" u="none" strike="noStrike" noProof="0" dirty="0" smtClean="0">
                          <a:solidFill>
                            <a:srgbClr val="004B62"/>
                          </a:solidFill>
                          <a:effectLst/>
                          <a:latin typeface="Arial"/>
                        </a:rPr>
                        <a:t>142.6</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1" u="none" strike="noStrike" noProof="0" dirty="0" smtClean="0">
                          <a:solidFill>
                            <a:srgbClr val="004B62"/>
                          </a:solidFill>
                          <a:effectLst/>
                          <a:latin typeface="Arial"/>
                        </a:rPr>
                        <a:t>2.9</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i="0" u="none" strike="noStrike" noProof="0" dirty="0" smtClean="0">
                          <a:solidFill>
                            <a:srgbClr val="004B62"/>
                          </a:solidFill>
                          <a:effectLst/>
                          <a:latin typeface="Arial"/>
                        </a:rPr>
                        <a:t>85.7</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2594" rtl="0" eaLnBrk="1" fontAlgn="ctr" latinLnBrk="0" hangingPunct="1"/>
                      <a:r>
                        <a:rPr lang="en-US" sz="1000" b="0" i="1" u="none" strike="noStrike" kern="1200" noProof="0" dirty="0" smtClean="0">
                          <a:solidFill>
                            <a:srgbClr val="004B62"/>
                          </a:solidFill>
                          <a:effectLst/>
                          <a:latin typeface="Arial"/>
                          <a:ea typeface="+mn-ea"/>
                          <a:cs typeface="+mn-cs"/>
                        </a:rPr>
                        <a:t>1.8</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12"/>
                  </a:ext>
                </a:extLst>
              </a:tr>
              <a:tr h="190747">
                <a:tc>
                  <a:txBody>
                    <a:bodyPr/>
                    <a:lstStyle/>
                    <a:p>
                      <a:pPr algn="l" fontAlgn="ctr"/>
                      <a:r>
                        <a:rPr lang="en-US" sz="1200" b="0" i="1" u="none" strike="noStrike" dirty="0">
                          <a:solidFill>
                            <a:srgbClr val="004B62"/>
                          </a:solidFill>
                          <a:effectLst/>
                          <a:latin typeface="Arial"/>
                        </a:rPr>
                        <a:t> </a:t>
                      </a:r>
                    </a:p>
                  </a:txBody>
                  <a:tcPr marL="7751" marR="7751" marT="775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r" fontAlgn="ctr"/>
                      <a:r>
                        <a:rPr lang="en-US" sz="1000" b="0" i="1" u="none" strike="noStrike" noProof="0" dirty="0" smtClean="0">
                          <a:solidFill>
                            <a:srgbClr val="004B62"/>
                          </a:solidFill>
                          <a:effectLst/>
                          <a:latin typeface="Arial"/>
                        </a:rPr>
                        <a:t>N/N-1</a:t>
                      </a:r>
                      <a:endParaRPr lang="en-US" sz="1000" b="0" i="1" u="none" strike="noStrike" noProof="0" dirty="0">
                        <a:solidFill>
                          <a:srgbClr val="004B62"/>
                        </a:solidFill>
                        <a:effectLst/>
                        <a:latin typeface="Arial"/>
                      </a:endParaRPr>
                    </a:p>
                  </a:txBody>
                  <a:tcPr marL="7200" marR="72000" marT="720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000" b="0" i="1" u="none" strike="noStrike" noProof="0" dirty="0">
                          <a:solidFill>
                            <a:srgbClr val="004B62"/>
                          </a:solidFill>
                          <a:effectLst/>
                          <a:latin typeface="Arial"/>
                        </a:rPr>
                        <a:t>-11%</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endParaRPr lang="en-US" sz="1200" b="0" i="1" u="none" strike="noStrike" noProof="0" dirty="0">
                        <a:solidFill>
                          <a:srgbClr val="000000"/>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r>
                        <a:rPr lang="en-US" sz="1000" b="0" i="1" u="none" strike="noStrike" noProof="0" dirty="0">
                          <a:solidFill>
                            <a:srgbClr val="004B62"/>
                          </a:solidFill>
                          <a:effectLst/>
                          <a:latin typeface="Arial"/>
                        </a:rPr>
                        <a:t>-40%</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tc>
                  <a:txBody>
                    <a:bodyPr/>
                    <a:lstStyle/>
                    <a:p>
                      <a:pPr algn="ctr" fontAlgn="ct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85000"/>
                      </a:schemeClr>
                    </a:solidFill>
                  </a:tcPr>
                </a:tc>
                <a:extLst>
                  <a:ext uri="{0D108BD9-81ED-4DB2-BD59-A6C34878D82A}">
                    <a16:rowId xmlns="" xmlns:a16="http://schemas.microsoft.com/office/drawing/2014/main" val="10013"/>
                  </a:ext>
                </a:extLst>
              </a:tr>
              <a:tr h="274994">
                <a:tc gridSpan="2">
                  <a:txBody>
                    <a:bodyPr/>
                    <a:lstStyle/>
                    <a:p>
                      <a:pPr algn="l" fontAlgn="ctr"/>
                      <a:r>
                        <a:rPr lang="en-US" sz="1200" b="0" i="0" u="none" strike="noStrike" noProof="0" dirty="0" smtClean="0">
                          <a:solidFill>
                            <a:srgbClr val="004B62"/>
                          </a:solidFill>
                          <a:effectLst/>
                          <a:latin typeface="Arial"/>
                        </a:rPr>
                        <a:t> Taxes on income</a:t>
                      </a: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tcPr>
                </a:tc>
                <a:tc hMerge="1">
                  <a:txBody>
                    <a:bodyPr/>
                    <a:lstStyle/>
                    <a:p>
                      <a:endParaRPr lang="en-US"/>
                    </a:p>
                  </a:txBody>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46.1</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0.9</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85000"/>
                      </a:schemeClr>
                    </a:solidFill>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28.4</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marL="0" algn="ctr" defTabSz="912594" rtl="0" eaLnBrk="1" fontAlgn="ctr" latinLnBrk="0" hangingPunct="1"/>
                      <a:r>
                        <a:rPr lang="en-US" sz="1000" b="0" i="1" u="none" strike="noStrike" kern="1200" noProof="0" dirty="0">
                          <a:solidFill>
                            <a:srgbClr val="004B62"/>
                          </a:solidFill>
                          <a:effectLst/>
                          <a:latin typeface="Arial"/>
                          <a:ea typeface="+mn-ea"/>
                          <a:cs typeface="+mn-cs"/>
                        </a:rPr>
                        <a:t>-</a:t>
                      </a:r>
                      <a:r>
                        <a:rPr lang="en-US" sz="1000" b="0" i="1" u="none" strike="noStrike" kern="1200" noProof="0" dirty="0" smtClean="0">
                          <a:solidFill>
                            <a:srgbClr val="004B62"/>
                          </a:solidFill>
                          <a:effectLst/>
                          <a:latin typeface="Arial"/>
                          <a:ea typeface="+mn-ea"/>
                          <a:cs typeface="+mn-cs"/>
                        </a:rPr>
                        <a:t>0.6</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a:noFill/>
                    </a:lnB>
                    <a:solidFill>
                      <a:schemeClr val="bg1">
                        <a:lumMod val="85000"/>
                      </a:schemeClr>
                    </a:solidFill>
                  </a:tcPr>
                </a:tc>
                <a:extLst>
                  <a:ext uri="{0D108BD9-81ED-4DB2-BD59-A6C34878D82A}">
                    <a16:rowId xmlns="" xmlns:a16="http://schemas.microsoft.com/office/drawing/2014/main" val="10014"/>
                  </a:ext>
                </a:extLst>
              </a:tr>
              <a:tr h="274994">
                <a:tc gridSpan="2">
                  <a:txBody>
                    <a:bodyPr/>
                    <a:lstStyle/>
                    <a:p>
                      <a:pPr algn="l" fontAlgn="ctr"/>
                      <a:r>
                        <a:rPr lang="en-US" sz="1200" b="0" i="0" u="none" strike="noStrike" noProof="0" dirty="0" smtClean="0">
                          <a:solidFill>
                            <a:srgbClr val="004B62"/>
                          </a:solidFill>
                          <a:effectLst/>
                          <a:latin typeface="Arial"/>
                        </a:rPr>
                        <a:t> Non-controlling</a:t>
                      </a:r>
                      <a:r>
                        <a:rPr lang="en-US" sz="1200" b="0" i="0" u="none" strike="noStrike" baseline="0" noProof="0" dirty="0" smtClean="0">
                          <a:solidFill>
                            <a:srgbClr val="004B62"/>
                          </a:solidFill>
                          <a:effectLst/>
                          <a:latin typeface="Arial"/>
                        </a:rPr>
                        <a:t> interests</a:t>
                      </a:r>
                      <a:endParaRPr lang="en-US" sz="1200" b="0" i="0" u="none" strike="noStrike" noProof="0" dirty="0">
                        <a:solidFill>
                          <a:srgbClr val="004B62"/>
                        </a:solidFill>
                        <a:effectLst/>
                        <a:latin typeface="Arial"/>
                      </a:endParaRPr>
                    </a:p>
                  </a:txBody>
                  <a:tcPr marL="7751" marR="7751" marT="775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3.5</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000" b="0" i="1" u="none" strike="noStrike" noProof="0" dirty="0">
                          <a:solidFill>
                            <a:srgbClr val="004B62"/>
                          </a:solidFill>
                          <a:effectLst/>
                          <a:latin typeface="Arial"/>
                        </a:rPr>
                        <a:t>-</a:t>
                      </a:r>
                      <a:r>
                        <a:rPr lang="en-US" sz="1000" b="0" i="1" u="none" strike="noStrike" noProof="0" dirty="0" smtClean="0">
                          <a:solidFill>
                            <a:srgbClr val="004B62"/>
                          </a:solidFill>
                          <a:effectLst/>
                          <a:latin typeface="Arial"/>
                        </a:rPr>
                        <a:t>0.1</a:t>
                      </a: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0" i="0" u="none" strike="noStrike" noProof="0" dirty="0">
                          <a:solidFill>
                            <a:srgbClr val="004B62"/>
                          </a:solidFill>
                          <a:effectLst/>
                          <a:latin typeface="Arial"/>
                        </a:rPr>
                        <a:t>-</a:t>
                      </a:r>
                      <a:r>
                        <a:rPr lang="en-US" sz="1200" b="0" i="0" u="none" strike="noStrike" noProof="0" dirty="0" smtClean="0">
                          <a:solidFill>
                            <a:srgbClr val="004B62"/>
                          </a:solidFill>
                          <a:effectLst/>
                          <a:latin typeface="Arial"/>
                        </a:rPr>
                        <a:t>2.5</a:t>
                      </a:r>
                      <a:endParaRPr lang="en-US" sz="1200" b="0"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marL="0" algn="ctr" defTabSz="912594" rtl="0" eaLnBrk="1" fontAlgn="ctr" latinLnBrk="0" hangingPunct="1"/>
                      <a:r>
                        <a:rPr lang="en-US" sz="1000" b="0" i="1" u="none" strike="noStrike" kern="1200" noProof="0" dirty="0">
                          <a:solidFill>
                            <a:srgbClr val="004B62"/>
                          </a:solidFill>
                          <a:effectLst/>
                          <a:latin typeface="Arial"/>
                          <a:ea typeface="+mn-ea"/>
                          <a:cs typeface="+mn-cs"/>
                        </a:rPr>
                        <a:t>-</a:t>
                      </a:r>
                      <a:r>
                        <a:rPr lang="en-US" sz="1000" b="0" i="1" u="none" strike="noStrike" kern="1200" noProof="0" dirty="0" smtClean="0">
                          <a:solidFill>
                            <a:srgbClr val="004B62"/>
                          </a:solidFill>
                          <a:effectLst/>
                          <a:latin typeface="Arial"/>
                          <a:ea typeface="+mn-ea"/>
                          <a:cs typeface="+mn-cs"/>
                        </a:rPr>
                        <a:t>0.1</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4001838823"/>
                  </a:ext>
                </a:extLst>
              </a:tr>
              <a:tr h="215343">
                <a:tc gridSpan="2">
                  <a:txBody>
                    <a:bodyPr/>
                    <a:lstStyle/>
                    <a:p>
                      <a:pPr algn="l" fontAlgn="ctr"/>
                      <a:r>
                        <a:rPr lang="en-US" sz="1200" b="1" i="0" u="none" strike="noStrike" noProof="0" dirty="0" smtClean="0">
                          <a:solidFill>
                            <a:srgbClr val="004B62"/>
                          </a:solidFill>
                          <a:effectLst/>
                          <a:latin typeface="Arial"/>
                        </a:rPr>
                        <a:t> Group</a:t>
                      </a:r>
                      <a:r>
                        <a:rPr lang="en-US" sz="1200" b="1" i="0" u="none" strike="noStrike" baseline="0" noProof="0" dirty="0" smtClean="0">
                          <a:solidFill>
                            <a:srgbClr val="004B62"/>
                          </a:solidFill>
                          <a:effectLst/>
                          <a:latin typeface="Arial"/>
                        </a:rPr>
                        <a:t> share of net income</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C4F6"/>
                    </a:solidFill>
                  </a:tcPr>
                </a:tc>
                <a:tc hMerge="1">
                  <a:txBody>
                    <a:bodyPr/>
                    <a:lstStyle/>
                    <a:p>
                      <a:endParaRPr lang="en-US"/>
                    </a:p>
                  </a:txBody>
                  <a:tcPr/>
                </a:tc>
                <a:tc>
                  <a:txBody>
                    <a:bodyPr/>
                    <a:lstStyle/>
                    <a:p>
                      <a:pPr algn="ctr" fontAlgn="ctr"/>
                      <a:r>
                        <a:rPr lang="en-US" sz="1200" b="1" i="0" u="none" strike="noStrike" noProof="0" dirty="0" smtClean="0">
                          <a:solidFill>
                            <a:srgbClr val="004B62"/>
                          </a:solidFill>
                          <a:effectLst/>
                          <a:latin typeface="Arial"/>
                        </a:rPr>
                        <a:t>92.9</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C4F6"/>
                    </a:solidFill>
                  </a:tcPr>
                </a:tc>
                <a:tc>
                  <a:txBody>
                    <a:bodyPr/>
                    <a:lstStyle/>
                    <a:p>
                      <a:pPr marL="0" algn="ctr" defTabSz="912594" rtl="0" eaLnBrk="1" fontAlgn="ctr" latinLnBrk="0" hangingPunct="1"/>
                      <a:r>
                        <a:rPr lang="en-US" sz="1000" b="0" i="1" u="none" strike="noStrike" kern="1200" noProof="0" dirty="0" smtClean="0">
                          <a:solidFill>
                            <a:srgbClr val="004B62"/>
                          </a:solidFill>
                          <a:effectLst/>
                          <a:latin typeface="Arial"/>
                          <a:ea typeface="+mn-ea"/>
                          <a:cs typeface="+mn-cs"/>
                        </a:rPr>
                        <a:t>1.9</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200" b="1" i="0" u="none" strike="noStrike" noProof="0" dirty="0" smtClean="0">
                          <a:solidFill>
                            <a:srgbClr val="004B62"/>
                          </a:solidFill>
                          <a:effectLst/>
                          <a:latin typeface="Arial"/>
                        </a:rPr>
                        <a:t>54.8</a:t>
                      </a:r>
                      <a:endParaRPr lang="en-US" sz="1200" b="1" i="0"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2C4F6"/>
                    </a:solidFill>
                  </a:tcPr>
                </a:tc>
                <a:tc>
                  <a:txBody>
                    <a:bodyPr/>
                    <a:lstStyle/>
                    <a:p>
                      <a:pPr marL="0" algn="ctr" defTabSz="912594" rtl="0" eaLnBrk="1" fontAlgn="ctr" latinLnBrk="0" hangingPunct="1"/>
                      <a:r>
                        <a:rPr lang="en-US" sz="1000" b="0" i="1" u="none" strike="noStrike" kern="1200" noProof="0" dirty="0" smtClean="0">
                          <a:solidFill>
                            <a:srgbClr val="004B62"/>
                          </a:solidFill>
                          <a:effectLst/>
                          <a:latin typeface="Arial"/>
                          <a:ea typeface="+mn-ea"/>
                          <a:cs typeface="+mn-cs"/>
                        </a:rPr>
                        <a:t>1.1</a:t>
                      </a:r>
                      <a:endParaRPr lang="en-US" sz="1000" b="0" i="1" u="none" strike="noStrike" kern="1200" noProof="0" dirty="0">
                        <a:solidFill>
                          <a:srgbClr val="004B62"/>
                        </a:solidFill>
                        <a:effectLst/>
                        <a:latin typeface="Arial"/>
                        <a:ea typeface="+mn-ea"/>
                        <a:cs typeface="+mn-cs"/>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16"/>
                  </a:ext>
                </a:extLst>
              </a:tr>
              <a:tr h="190747">
                <a:tc>
                  <a:txBody>
                    <a:bodyPr/>
                    <a:lstStyle/>
                    <a:p>
                      <a:pPr algn="l" fontAlgn="ctr"/>
                      <a:r>
                        <a:rPr lang="en-US" sz="1200" b="0" i="1" u="none" strike="noStrike" dirty="0">
                          <a:solidFill>
                            <a:srgbClr val="004B62"/>
                          </a:solidFill>
                          <a:effectLst/>
                          <a:latin typeface="Arial"/>
                        </a:rPr>
                        <a:t> </a:t>
                      </a:r>
                    </a:p>
                  </a:txBody>
                  <a:tcPr marL="7751" marR="7751" marT="775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ctr"/>
                      <a:r>
                        <a:rPr lang="en-US" sz="1000" b="0" i="1" u="none" strike="noStrike" noProof="0" dirty="0" smtClean="0">
                          <a:solidFill>
                            <a:srgbClr val="004B62"/>
                          </a:solidFill>
                          <a:effectLst/>
                          <a:latin typeface="Arial"/>
                        </a:rPr>
                        <a:t>N/N-1</a:t>
                      </a:r>
                      <a:endParaRPr lang="en-US" sz="1000" b="0" i="1" u="none" strike="noStrike" noProof="0" dirty="0">
                        <a:solidFill>
                          <a:srgbClr val="004B62"/>
                        </a:solidFill>
                        <a:effectLst/>
                        <a:latin typeface="Arial"/>
                      </a:endParaRPr>
                    </a:p>
                  </a:txBody>
                  <a:tcPr marL="7200" marR="72000" marT="7200"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sz="1000" b="0" i="1" u="none" strike="noStrike" noProof="0" dirty="0">
                          <a:solidFill>
                            <a:srgbClr val="004B62"/>
                          </a:solidFill>
                          <a:effectLst/>
                          <a:latin typeface="Arial"/>
                        </a:rPr>
                        <a:t>-11%</a:t>
                      </a:r>
                    </a:p>
                  </a:txBody>
                  <a:tcPr marL="7751" marR="7751" marT="7750" marB="0" anchor="ctr">
                    <a:lnL w="127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fontAlgn="ctr"/>
                      <a:endParaRPr lang="en-US" sz="1200" b="0" i="1" u="none" strike="noStrike" noProof="0" dirty="0">
                        <a:solidFill>
                          <a:srgbClr val="000000"/>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0" i="1" u="none" strike="noStrike" noProof="0" dirty="0">
                          <a:solidFill>
                            <a:srgbClr val="004B62"/>
                          </a:solidFill>
                          <a:effectLst/>
                          <a:latin typeface="Arial"/>
                        </a:rPr>
                        <a:t>-41%</a:t>
                      </a: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fontAlgn="ctr"/>
                      <a:endParaRPr lang="en-US" sz="1000" b="0" i="1" u="none" strike="noStrike" noProof="0" dirty="0">
                        <a:solidFill>
                          <a:srgbClr val="004B62"/>
                        </a:solidFill>
                        <a:effectLst/>
                        <a:latin typeface="Arial"/>
                      </a:endParaRPr>
                    </a:p>
                  </a:txBody>
                  <a:tcPr marL="7751" marR="7751" marT="77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17"/>
                  </a:ext>
                </a:extLst>
              </a:tr>
            </a:tbl>
          </a:graphicData>
        </a:graphic>
      </p:graphicFrame>
    </p:spTree>
    <p:extLst>
      <p:ext uri="{BB962C8B-B14F-4D97-AF65-F5344CB8AC3E}">
        <p14:creationId xmlns:p14="http://schemas.microsoft.com/office/powerpoint/2010/main" val="91789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3" name="Espace réservé du contenu 2">
            <a:extLst>
              <a:ext uri="{FF2B5EF4-FFF2-40B4-BE49-F238E27FC236}">
                <a16:creationId xmlns="" xmlns:a16="http://schemas.microsoft.com/office/drawing/2014/main" id="{19542C24-C91B-45D6-AD3E-E1B143200D80}"/>
              </a:ext>
            </a:extLst>
          </p:cNvPr>
          <p:cNvSpPr>
            <a:spLocks noGrp="1"/>
          </p:cNvSpPr>
          <p:nvPr>
            <p:ph idx="1"/>
          </p:nvPr>
        </p:nvSpPr>
        <p:spPr>
          <a:xfrm>
            <a:off x="503592" y="1563638"/>
            <a:ext cx="8086008" cy="1872208"/>
          </a:xfrm>
        </p:spPr>
        <p:txBody>
          <a:bodyPr/>
          <a:lstStyle/>
          <a:p>
            <a:pPr marL="449263" indent="-449263"/>
            <a:r>
              <a:rPr lang="en-US" sz="3200" dirty="0"/>
              <a:t>Milk’s two </a:t>
            </a:r>
            <a:r>
              <a:rPr lang="en-US" sz="3200" dirty="0" smtClean="0"/>
              <a:t>components:</a:t>
            </a:r>
          </a:p>
          <a:p>
            <a:pPr marL="2693988" lvl="1" indent="-381000"/>
            <a:r>
              <a:rPr lang="en-US" sz="2400" b="1" dirty="0" smtClean="0"/>
              <a:t>Protein</a:t>
            </a:r>
          </a:p>
          <a:p>
            <a:pPr marL="2693988" lvl="1" indent="-381000"/>
            <a:r>
              <a:rPr lang="en-US" sz="2400" b="1" dirty="0" smtClean="0"/>
              <a:t>Fat</a:t>
            </a:r>
          </a:p>
          <a:p>
            <a:pPr marL="439738" lvl="1" indent="0">
              <a:buNone/>
            </a:pPr>
            <a:r>
              <a:rPr lang="en-GB" sz="3200" b="1" dirty="0">
                <a:solidFill>
                  <a:schemeClr val="tx2"/>
                </a:solidFill>
                <a:latin typeface="+mn-lt"/>
                <a:cs typeface="+mn-cs"/>
              </a:rPr>
              <a:t>h</a:t>
            </a:r>
            <a:r>
              <a:rPr lang="en-GB" sz="3200" b="1" dirty="0" smtClean="0">
                <a:solidFill>
                  <a:schemeClr val="tx2"/>
                </a:solidFill>
                <a:latin typeface="+mn-lt"/>
                <a:cs typeface="+mn-cs"/>
              </a:rPr>
              <a:t>ave continued to experience </a:t>
            </a:r>
            <a:r>
              <a:rPr lang="en-GB" sz="3200" b="1" dirty="0">
                <a:solidFill>
                  <a:schemeClr val="tx2"/>
                </a:solidFill>
                <a:latin typeface="+mn-lt"/>
                <a:cs typeface="+mn-cs"/>
              </a:rPr>
              <a:t>opposite pricing trends</a:t>
            </a:r>
          </a:p>
        </p:txBody>
      </p:sp>
      <p:sp>
        <p:nvSpPr>
          <p:cNvPr id="9" name="Titre 8">
            <a:extLst>
              <a:ext uri="{FF2B5EF4-FFF2-40B4-BE49-F238E27FC236}">
                <a16:creationId xmlns="" xmlns:a16="http://schemas.microsoft.com/office/drawing/2014/main" id="{7B9E4DCF-B59F-49C7-987A-C6430407128F}"/>
              </a:ext>
            </a:extLst>
          </p:cNvPr>
          <p:cNvSpPr>
            <a:spLocks noGrp="1"/>
          </p:cNvSpPr>
          <p:nvPr>
            <p:ph type="title"/>
          </p:nvPr>
        </p:nvSpPr>
        <p:spPr/>
        <p:txBody>
          <a:bodyPr/>
          <a:lstStyle/>
          <a:p>
            <a:r>
              <a:rPr lang="en-US" dirty="0" smtClean="0"/>
              <a:t>The dairy environment</a:t>
            </a:r>
            <a:r>
              <a:rPr lang="en-US" dirty="0" smtClean="0">
                <a:solidFill>
                  <a:schemeClr val="accent2"/>
                </a:solidFill>
              </a:rPr>
              <a:t> – the markets in 2018</a:t>
            </a:r>
            <a:endParaRPr lang="en-US" dirty="0"/>
          </a:p>
        </p:txBody>
      </p:sp>
      <p:sp>
        <p:nvSpPr>
          <p:cNvPr id="5" name="Espace réservé du numéro de diapositive 7">
            <a:extLst>
              <a:ext uri="{FF2B5EF4-FFF2-40B4-BE49-F238E27FC236}">
                <a16:creationId xmlns="" xmlns:a16="http://schemas.microsoft.com/office/drawing/2014/main" id="{3D99ADAC-D45C-40BC-A803-BA5048305BFA}"/>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8" name="ZoneTexte 7">
            <a:extLst>
              <a:ext uri="{FF2B5EF4-FFF2-40B4-BE49-F238E27FC236}">
                <a16:creationId xmlns="" xmlns:a16="http://schemas.microsoft.com/office/drawing/2014/main" id="{CD26D273-EBF4-46CA-8E9E-3C5A90E6E2DF}"/>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0" name="Freeform 5">
            <a:extLst>
              <a:ext uri="{FF2B5EF4-FFF2-40B4-BE49-F238E27FC236}">
                <a16:creationId xmlns="" xmlns:a16="http://schemas.microsoft.com/office/drawing/2014/main" id="{071ACBB0-EFDD-405E-A7FB-FE39489CED15}"/>
              </a:ext>
            </a:extLst>
          </p:cNvPr>
          <p:cNvSpPr>
            <a:spLocks/>
          </p:cNvSpPr>
          <p:nvPr/>
        </p:nvSpPr>
        <p:spPr bwMode="auto">
          <a:xfrm>
            <a:off x="1799965"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53493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en-US" dirty="0"/>
              <a:t>2018 </a:t>
            </a:r>
            <a:r>
              <a:rPr lang="en-US" dirty="0" smtClean="0"/>
              <a:t>cash flows</a:t>
            </a:r>
            <a:endParaRPr lang="en-US" dirty="0">
              <a:solidFill>
                <a:schemeClr val="accent5"/>
              </a:solidFill>
            </a:endParaRPr>
          </a:p>
        </p:txBody>
      </p:sp>
      <p:sp>
        <p:nvSpPr>
          <p:cNvPr id="8" name="Espace réservé du numéro de diapositive 7"/>
          <p:cNvSpPr>
            <a:spLocks noGrp="1"/>
          </p:cNvSpPr>
          <p:nvPr>
            <p:ph type="sldNum" sz="quarter" idx="12"/>
          </p:nvPr>
        </p:nvSpPr>
        <p:spPr/>
        <p:txBody>
          <a:bodyPr/>
          <a:lstStyle/>
          <a:p>
            <a:fld id="{89916ABB-5C93-447D-9875-807AA2D5C92C}" type="slidenum">
              <a:rPr lang="en-US" smtClean="0">
                <a:solidFill>
                  <a:srgbClr val="004B62"/>
                </a:solidFill>
              </a:rPr>
              <a:pPr/>
              <a:t>80</a:t>
            </a:fld>
            <a:endParaRPr lang="en-US" dirty="0">
              <a:solidFill>
                <a:srgbClr val="004B62"/>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710"/>
            <a:ext cx="1042818" cy="288197"/>
          </a:xfrm>
          <a:prstGeom prst="rect">
            <a:avLst/>
          </a:prstGeom>
        </p:spPr>
      </p:pic>
      <p:cxnSp>
        <p:nvCxnSpPr>
          <p:cNvPr id="6" name="Connecteur droit avec flèche 5"/>
          <p:cNvCxnSpPr>
            <a:cxnSpLocks/>
          </p:cNvCxnSpPr>
          <p:nvPr/>
        </p:nvCxnSpPr>
        <p:spPr>
          <a:xfrm>
            <a:off x="6651653" y="3297589"/>
            <a:ext cx="0" cy="606251"/>
          </a:xfrm>
          <a:prstGeom prst="straightConnector1">
            <a:avLst/>
          </a:prstGeom>
          <a:ln w="12700">
            <a:solidFill>
              <a:srgbClr val="00B0F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 xmlns:a16="http://schemas.microsoft.com/office/drawing/2014/main" id="{D6C03B46-540D-47D9-B5BC-ADD2804D55FB}"/>
              </a:ext>
            </a:extLst>
          </p:cNvPr>
          <p:cNvSpPr/>
          <p:nvPr/>
        </p:nvSpPr>
        <p:spPr>
          <a:xfrm>
            <a:off x="514212" y="1082175"/>
            <a:ext cx="1512168" cy="2211176"/>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224 M€</a:t>
            </a:r>
            <a:endParaRPr lang="en-US" dirty="0"/>
          </a:p>
        </p:txBody>
      </p:sp>
      <p:sp>
        <p:nvSpPr>
          <p:cNvPr id="15" name="Rectangle 14">
            <a:extLst>
              <a:ext uri="{FF2B5EF4-FFF2-40B4-BE49-F238E27FC236}">
                <a16:creationId xmlns="" xmlns:a16="http://schemas.microsoft.com/office/drawing/2014/main" id="{77703BC1-1676-48BA-83E4-477105613FE5}"/>
              </a:ext>
            </a:extLst>
          </p:cNvPr>
          <p:cNvSpPr/>
          <p:nvPr/>
        </p:nvSpPr>
        <p:spPr>
          <a:xfrm>
            <a:off x="2026380" y="1083680"/>
            <a:ext cx="1512168" cy="171816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-196 M€</a:t>
            </a:r>
            <a:endParaRPr lang="en-US" dirty="0"/>
          </a:p>
        </p:txBody>
      </p:sp>
      <p:sp>
        <p:nvSpPr>
          <p:cNvPr id="16" name="Rectangle 15">
            <a:extLst>
              <a:ext uri="{FF2B5EF4-FFF2-40B4-BE49-F238E27FC236}">
                <a16:creationId xmlns="" xmlns:a16="http://schemas.microsoft.com/office/drawing/2014/main" id="{FBF04796-5A1E-4E22-8855-1CB83F759795}"/>
              </a:ext>
            </a:extLst>
          </p:cNvPr>
          <p:cNvSpPr/>
          <p:nvPr/>
        </p:nvSpPr>
        <p:spPr>
          <a:xfrm>
            <a:off x="3538548" y="2805994"/>
            <a:ext cx="1512168" cy="74942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 M€</a:t>
            </a:r>
            <a:endParaRPr lang="en-US" dirty="0"/>
          </a:p>
        </p:txBody>
      </p:sp>
      <p:sp>
        <p:nvSpPr>
          <p:cNvPr id="17" name="Rectangle 16">
            <a:extLst>
              <a:ext uri="{FF2B5EF4-FFF2-40B4-BE49-F238E27FC236}">
                <a16:creationId xmlns="" xmlns:a16="http://schemas.microsoft.com/office/drawing/2014/main" id="{8D6CA555-BFB0-41DC-A1C8-7D0DED5E703A}"/>
              </a:ext>
            </a:extLst>
          </p:cNvPr>
          <p:cNvSpPr/>
          <p:nvPr/>
        </p:nvSpPr>
        <p:spPr>
          <a:xfrm>
            <a:off x="5050716" y="3543683"/>
            <a:ext cx="1512168" cy="360157"/>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-28 M€</a:t>
            </a:r>
            <a:endParaRPr lang="en-US" dirty="0"/>
          </a:p>
        </p:txBody>
      </p:sp>
      <p:sp>
        <p:nvSpPr>
          <p:cNvPr id="3" name="ZoneTexte 2">
            <a:extLst>
              <a:ext uri="{FF2B5EF4-FFF2-40B4-BE49-F238E27FC236}">
                <a16:creationId xmlns="" xmlns:a16="http://schemas.microsoft.com/office/drawing/2014/main" id="{E3295918-AD6F-4246-A324-1A135A951493}"/>
              </a:ext>
            </a:extLst>
          </p:cNvPr>
          <p:cNvSpPr txBox="1"/>
          <p:nvPr/>
        </p:nvSpPr>
        <p:spPr>
          <a:xfrm>
            <a:off x="516800" y="3247637"/>
            <a:ext cx="905697" cy="307777"/>
          </a:xfrm>
          <a:prstGeom prst="rect">
            <a:avLst/>
          </a:prstGeom>
          <a:noFill/>
        </p:spPr>
        <p:txBody>
          <a:bodyPr wrap="none" rtlCol="0">
            <a:spAutoFit/>
          </a:bodyPr>
          <a:lstStyle/>
          <a:p>
            <a:r>
              <a:rPr lang="en-US" sz="1400" b="1" dirty="0" smtClean="0">
                <a:latin typeface="+mj-lt"/>
              </a:rPr>
              <a:t>Cash flow</a:t>
            </a:r>
            <a:endParaRPr lang="en-US" sz="1400" b="1" dirty="0">
              <a:latin typeface="+mj-lt"/>
            </a:endParaRPr>
          </a:p>
        </p:txBody>
      </p:sp>
      <p:sp>
        <p:nvSpPr>
          <p:cNvPr id="19" name="ZoneTexte 18">
            <a:extLst>
              <a:ext uri="{FF2B5EF4-FFF2-40B4-BE49-F238E27FC236}">
                <a16:creationId xmlns="" xmlns:a16="http://schemas.microsoft.com/office/drawing/2014/main" id="{00DFDBCB-6A09-40CA-BBDF-AAD2C079BA14}"/>
              </a:ext>
            </a:extLst>
          </p:cNvPr>
          <p:cNvSpPr txBox="1"/>
          <p:nvPr/>
        </p:nvSpPr>
        <p:spPr>
          <a:xfrm>
            <a:off x="3622589" y="3547821"/>
            <a:ext cx="1384098" cy="307777"/>
          </a:xfrm>
          <a:prstGeom prst="rect">
            <a:avLst/>
          </a:prstGeom>
          <a:noFill/>
        </p:spPr>
        <p:txBody>
          <a:bodyPr wrap="none" rtlCol="0">
            <a:spAutoFit/>
          </a:bodyPr>
          <a:lstStyle/>
          <a:p>
            <a:pPr algn="ctr"/>
            <a:r>
              <a:rPr lang="en-US" sz="1400" b="1" dirty="0" smtClean="0">
                <a:latin typeface="+mj-lt"/>
              </a:rPr>
              <a:t>Net acquisitions</a:t>
            </a:r>
            <a:endParaRPr lang="en-US" sz="1400" b="1" dirty="0">
              <a:latin typeface="+mj-lt"/>
            </a:endParaRPr>
          </a:p>
        </p:txBody>
      </p:sp>
      <p:cxnSp>
        <p:nvCxnSpPr>
          <p:cNvPr id="21" name="Connecteur droit 20">
            <a:extLst>
              <a:ext uri="{FF2B5EF4-FFF2-40B4-BE49-F238E27FC236}">
                <a16:creationId xmlns="" xmlns:a16="http://schemas.microsoft.com/office/drawing/2014/main" id="{28C88184-EC54-458F-9B0D-2F302467A40E}"/>
              </a:ext>
            </a:extLst>
          </p:cNvPr>
          <p:cNvCxnSpPr>
            <a:cxnSpLocks/>
          </p:cNvCxnSpPr>
          <p:nvPr/>
        </p:nvCxnSpPr>
        <p:spPr>
          <a:xfrm>
            <a:off x="371286" y="3291568"/>
            <a:ext cx="6376355"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 xmlns:a16="http://schemas.microsoft.com/office/drawing/2014/main" id="{8EBD42E7-07EC-4367-B845-2A795F82651D}"/>
              </a:ext>
            </a:extLst>
          </p:cNvPr>
          <p:cNvSpPr/>
          <p:nvPr/>
        </p:nvSpPr>
        <p:spPr>
          <a:xfrm>
            <a:off x="6484780" y="3393662"/>
            <a:ext cx="2370398" cy="276999"/>
          </a:xfrm>
          <a:prstGeom prst="rect">
            <a:avLst/>
          </a:prstGeom>
        </p:spPr>
        <p:txBody>
          <a:bodyPr wrap="square">
            <a:spAutoFit/>
          </a:bodyPr>
          <a:lstStyle/>
          <a:p>
            <a:pPr algn="ctr" defTabSz="912594"/>
            <a:r>
              <a:rPr lang="en-US" sz="1200" b="1" dirty="0" smtClean="0">
                <a:solidFill>
                  <a:srgbClr val="004B62"/>
                </a:solidFill>
                <a:latin typeface="Arial" charset="0"/>
              </a:rPr>
              <a:t>Change in net debt: -32 M€</a:t>
            </a:r>
            <a:endParaRPr lang="en-US" sz="1200" b="1" dirty="0">
              <a:solidFill>
                <a:srgbClr val="004B62"/>
              </a:solidFill>
              <a:latin typeface="Arial" charset="0"/>
            </a:endParaRPr>
          </a:p>
        </p:txBody>
      </p:sp>
      <p:sp>
        <p:nvSpPr>
          <p:cNvPr id="20" name="ZoneTexte 19">
            <a:extLst>
              <a:ext uri="{FF2B5EF4-FFF2-40B4-BE49-F238E27FC236}">
                <a16:creationId xmlns="" xmlns:a16="http://schemas.microsoft.com/office/drawing/2014/main" id="{0AA6F241-4762-47DF-ADEA-B472C1E91EBB}"/>
              </a:ext>
            </a:extLst>
          </p:cNvPr>
          <p:cNvSpPr txBox="1"/>
          <p:nvPr/>
        </p:nvSpPr>
        <p:spPr>
          <a:xfrm>
            <a:off x="5150218" y="3910017"/>
            <a:ext cx="1235852" cy="307777"/>
          </a:xfrm>
          <a:prstGeom prst="rect">
            <a:avLst/>
          </a:prstGeom>
          <a:solidFill>
            <a:schemeClr val="bg1"/>
          </a:solidFill>
        </p:spPr>
        <p:txBody>
          <a:bodyPr wrap="none" rtlCol="0">
            <a:spAutoFit/>
          </a:bodyPr>
          <a:lstStyle/>
          <a:p>
            <a:pPr algn="ctr"/>
            <a:r>
              <a:rPr lang="en-US" sz="1400" b="1" dirty="0" smtClean="0">
                <a:latin typeface="+mj-lt"/>
              </a:rPr>
              <a:t>Dividends etc.</a:t>
            </a:r>
            <a:endParaRPr lang="en-US" sz="1400" b="1" dirty="0">
              <a:latin typeface="+mj-lt"/>
            </a:endParaRPr>
          </a:p>
        </p:txBody>
      </p:sp>
      <p:sp>
        <p:nvSpPr>
          <p:cNvPr id="18" name="ZoneTexte 17">
            <a:extLst>
              <a:ext uri="{FF2B5EF4-FFF2-40B4-BE49-F238E27FC236}">
                <a16:creationId xmlns="" xmlns:a16="http://schemas.microsoft.com/office/drawing/2014/main" id="{A1AFD984-D7EF-4FAA-9057-D9492D83225B}"/>
              </a:ext>
            </a:extLst>
          </p:cNvPr>
          <p:cNvSpPr txBox="1"/>
          <p:nvPr/>
        </p:nvSpPr>
        <p:spPr>
          <a:xfrm>
            <a:off x="2067428" y="2814756"/>
            <a:ext cx="1363451" cy="307777"/>
          </a:xfrm>
          <a:prstGeom prst="rect">
            <a:avLst/>
          </a:prstGeom>
          <a:noFill/>
        </p:spPr>
        <p:txBody>
          <a:bodyPr wrap="none" rtlCol="0">
            <a:spAutoFit/>
          </a:bodyPr>
          <a:lstStyle/>
          <a:p>
            <a:pPr algn="ctr"/>
            <a:r>
              <a:rPr lang="en-US" sz="1400" b="1" dirty="0" smtClean="0">
                <a:latin typeface="+mj-lt"/>
              </a:rPr>
              <a:t>Industrial capex</a:t>
            </a:r>
            <a:endParaRPr lang="en-US" sz="1400" b="1" dirty="0">
              <a:latin typeface="+mj-lt"/>
            </a:endParaRPr>
          </a:p>
        </p:txBody>
      </p:sp>
    </p:spTree>
    <p:extLst>
      <p:ext uri="{BB962C8B-B14F-4D97-AF65-F5344CB8AC3E}">
        <p14:creationId xmlns:p14="http://schemas.microsoft.com/office/powerpoint/2010/main" val="3586474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2D762D8-2E17-4DC3-93DD-A13429392FC9}"/>
              </a:ext>
            </a:extLst>
          </p:cNvPr>
          <p:cNvSpPr>
            <a:spLocks noGrp="1"/>
          </p:cNvSpPr>
          <p:nvPr>
            <p:ph type="title"/>
          </p:nvPr>
        </p:nvSpPr>
        <p:spPr/>
        <p:txBody>
          <a:bodyPr/>
          <a:lstStyle/>
          <a:p>
            <a:r>
              <a:rPr lang="en-US" dirty="0" smtClean="0"/>
              <a:t>Statement of financial position (€m)</a:t>
            </a:r>
            <a:endParaRPr lang="en-US" dirty="0"/>
          </a:p>
        </p:txBody>
      </p:sp>
      <p:sp>
        <p:nvSpPr>
          <p:cNvPr id="3" name="Espace réservé du numéro de diapositive 2">
            <a:extLst>
              <a:ext uri="{FF2B5EF4-FFF2-40B4-BE49-F238E27FC236}">
                <a16:creationId xmlns="" xmlns:a16="http://schemas.microsoft.com/office/drawing/2014/main" id="{BDF7540E-7387-40E2-899F-6EB36956716D}"/>
              </a:ext>
            </a:extLst>
          </p:cNvPr>
          <p:cNvSpPr>
            <a:spLocks noGrp="1"/>
          </p:cNvSpPr>
          <p:nvPr>
            <p:ph type="sldNum" sz="quarter" idx="12"/>
          </p:nvPr>
        </p:nvSpPr>
        <p:spPr/>
        <p:txBody>
          <a:bodyPr/>
          <a:lstStyle/>
          <a:p>
            <a:fld id="{89916ABB-5C93-447D-9875-807AA2D5C92C}" type="slidenum">
              <a:rPr lang="en-US" smtClean="0">
                <a:solidFill>
                  <a:srgbClr val="004B62"/>
                </a:solidFill>
              </a:rPr>
              <a:pPr/>
              <a:t>81</a:t>
            </a:fld>
            <a:endParaRPr lang="en-US" dirty="0">
              <a:solidFill>
                <a:srgbClr val="004B62"/>
              </a:solidFill>
            </a:endParaRPr>
          </a:p>
        </p:txBody>
      </p:sp>
      <p:sp>
        <p:nvSpPr>
          <p:cNvPr id="6" name="Rectangle 5">
            <a:extLst>
              <a:ext uri="{FF2B5EF4-FFF2-40B4-BE49-F238E27FC236}">
                <a16:creationId xmlns="" xmlns:a16="http://schemas.microsoft.com/office/drawing/2014/main" id="{D31563CD-CEBE-4CC4-B73F-F03220141EC6}"/>
              </a:ext>
            </a:extLst>
          </p:cNvPr>
          <p:cNvSpPr/>
          <p:nvPr/>
        </p:nvSpPr>
        <p:spPr>
          <a:xfrm>
            <a:off x="879220" y="3769118"/>
            <a:ext cx="493330" cy="3175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2DBB275F-9944-41EF-A102-29106E0CF534}"/>
              </a:ext>
            </a:extLst>
          </p:cNvPr>
          <p:cNvSpPr/>
          <p:nvPr/>
        </p:nvSpPr>
        <p:spPr>
          <a:xfrm>
            <a:off x="6250695" y="3769118"/>
            <a:ext cx="493330" cy="3175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42087E28-C104-4EAC-B32B-F2A15202CE25}"/>
              </a:ext>
            </a:extLst>
          </p:cNvPr>
          <p:cNvSpPr/>
          <p:nvPr/>
        </p:nvSpPr>
        <p:spPr>
          <a:xfrm>
            <a:off x="879220" y="4161816"/>
            <a:ext cx="493330" cy="31756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 xmlns:a16="http://schemas.microsoft.com/office/drawing/2014/main" id="{A1718757-08CE-41A4-ABFD-D43DCA0DF55B}"/>
              </a:ext>
            </a:extLst>
          </p:cNvPr>
          <p:cNvSpPr/>
          <p:nvPr/>
        </p:nvSpPr>
        <p:spPr>
          <a:xfrm>
            <a:off x="3453991" y="3769118"/>
            <a:ext cx="499913" cy="3180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 xmlns:a16="http://schemas.microsoft.com/office/drawing/2014/main" id="{0320DCE8-CC9C-4BFE-A636-19CAA23D6E60}"/>
              </a:ext>
            </a:extLst>
          </p:cNvPr>
          <p:cNvSpPr/>
          <p:nvPr/>
        </p:nvSpPr>
        <p:spPr>
          <a:xfrm>
            <a:off x="6250695" y="4161816"/>
            <a:ext cx="493330" cy="3175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CDA5C7F4-3883-421A-B364-ECBEFF0D3191}"/>
              </a:ext>
            </a:extLst>
          </p:cNvPr>
          <p:cNvSpPr/>
          <p:nvPr/>
        </p:nvSpPr>
        <p:spPr>
          <a:xfrm>
            <a:off x="3453991" y="4161816"/>
            <a:ext cx="493330" cy="3175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755" tIns="49378" rIns="98755" bIns="49378" rtlCol="0" anchor="ctr"/>
          <a:lstStyle/>
          <a:p>
            <a:pPr algn="ctr" defTabSz="912594"/>
            <a:endParaRPr lang="en-US" dirty="0">
              <a:solidFill>
                <a:srgbClr val="FFFFFF"/>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 xmlns:a16="http://schemas.microsoft.com/office/drawing/2014/main" id="{69AA77D1-401F-4C01-BE65-47F68AE0D9C8}"/>
              </a:ext>
            </a:extLst>
          </p:cNvPr>
          <p:cNvSpPr txBox="1"/>
          <p:nvPr/>
        </p:nvSpPr>
        <p:spPr>
          <a:xfrm>
            <a:off x="1441623" y="3769118"/>
            <a:ext cx="2826712"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Fixed assets</a:t>
            </a:r>
            <a:endParaRPr lang="en-US" dirty="0">
              <a:solidFill>
                <a:srgbClr val="1B4A62"/>
              </a:solidFill>
              <a:latin typeface="Arial" panose="020B0604020202020204" pitchFamily="34" charset="0"/>
              <a:cs typeface="Arial" panose="020B0604020202020204" pitchFamily="34" charset="0"/>
            </a:endParaRPr>
          </a:p>
        </p:txBody>
      </p:sp>
      <p:sp>
        <p:nvSpPr>
          <p:cNvPr id="13" name="ZoneTexte 12">
            <a:extLst>
              <a:ext uri="{FF2B5EF4-FFF2-40B4-BE49-F238E27FC236}">
                <a16:creationId xmlns="" xmlns:a16="http://schemas.microsoft.com/office/drawing/2014/main" id="{F4BD4555-6ECE-45EC-8962-36CC3DEDF3FC}"/>
              </a:ext>
            </a:extLst>
          </p:cNvPr>
          <p:cNvSpPr txBox="1"/>
          <p:nvPr/>
        </p:nvSpPr>
        <p:spPr>
          <a:xfrm>
            <a:off x="6840901" y="3769118"/>
            <a:ext cx="2226899"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Financial assets</a:t>
            </a:r>
            <a:endParaRPr lang="en-US" dirty="0">
              <a:solidFill>
                <a:srgbClr val="1B4A62"/>
              </a:solidFill>
              <a:latin typeface="Arial" panose="020B0604020202020204" pitchFamily="34" charset="0"/>
              <a:cs typeface="Arial" panose="020B0604020202020204" pitchFamily="34" charset="0"/>
            </a:endParaRPr>
          </a:p>
        </p:txBody>
      </p:sp>
      <p:sp>
        <p:nvSpPr>
          <p:cNvPr id="14" name="ZoneTexte 13">
            <a:extLst>
              <a:ext uri="{FF2B5EF4-FFF2-40B4-BE49-F238E27FC236}">
                <a16:creationId xmlns="" xmlns:a16="http://schemas.microsoft.com/office/drawing/2014/main" id="{131E35EC-C33F-40E8-B206-A2E6CA5B723E}"/>
              </a:ext>
            </a:extLst>
          </p:cNvPr>
          <p:cNvSpPr txBox="1"/>
          <p:nvPr/>
        </p:nvSpPr>
        <p:spPr>
          <a:xfrm>
            <a:off x="1441623" y="4161816"/>
            <a:ext cx="2147104"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Working capital</a:t>
            </a:r>
            <a:endParaRPr lang="en-US" dirty="0">
              <a:solidFill>
                <a:srgbClr val="1B4A62"/>
              </a:solidFill>
              <a:latin typeface="Arial" panose="020B0604020202020204" pitchFamily="34" charset="0"/>
              <a:cs typeface="Arial" panose="020B0604020202020204" pitchFamily="34" charset="0"/>
            </a:endParaRPr>
          </a:p>
        </p:txBody>
      </p:sp>
      <p:sp>
        <p:nvSpPr>
          <p:cNvPr id="15" name="ZoneTexte 14">
            <a:extLst>
              <a:ext uri="{FF2B5EF4-FFF2-40B4-BE49-F238E27FC236}">
                <a16:creationId xmlns="" xmlns:a16="http://schemas.microsoft.com/office/drawing/2014/main" id="{0AE31F5C-35ED-4C64-9400-4DA6206410C2}"/>
              </a:ext>
            </a:extLst>
          </p:cNvPr>
          <p:cNvSpPr txBox="1"/>
          <p:nvPr/>
        </p:nvSpPr>
        <p:spPr>
          <a:xfrm>
            <a:off x="4057637" y="3769118"/>
            <a:ext cx="3436576"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Equity</a:t>
            </a:r>
            <a:endParaRPr lang="en-US" dirty="0">
              <a:solidFill>
                <a:srgbClr val="1B4A62"/>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 xmlns:a16="http://schemas.microsoft.com/office/drawing/2014/main" id="{17781D25-022E-46B7-9D99-0AFA018B3675}"/>
              </a:ext>
            </a:extLst>
          </p:cNvPr>
          <p:cNvSpPr txBox="1"/>
          <p:nvPr/>
        </p:nvSpPr>
        <p:spPr>
          <a:xfrm>
            <a:off x="4057637" y="4161816"/>
            <a:ext cx="3276805"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Financial liabilities</a:t>
            </a:r>
            <a:endParaRPr lang="en-US" dirty="0">
              <a:solidFill>
                <a:srgbClr val="1B4A62"/>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 xmlns:a16="http://schemas.microsoft.com/office/drawing/2014/main" id="{9F0F2A51-B4ED-4DA2-BAC0-76B256B78FBE}"/>
              </a:ext>
            </a:extLst>
          </p:cNvPr>
          <p:cNvSpPr txBox="1"/>
          <p:nvPr/>
        </p:nvSpPr>
        <p:spPr>
          <a:xfrm>
            <a:off x="6840901" y="4161816"/>
            <a:ext cx="2303099" cy="376719"/>
          </a:xfrm>
          <a:prstGeom prst="rect">
            <a:avLst/>
          </a:prstGeom>
          <a:noFill/>
        </p:spPr>
        <p:txBody>
          <a:bodyPr wrap="square" lIns="98755" tIns="49378" rIns="98755" bIns="49378" rtlCol="0">
            <a:spAutoFit/>
          </a:bodyPr>
          <a:lstStyle/>
          <a:p>
            <a:pPr defTabSz="912594"/>
            <a:r>
              <a:rPr lang="en-US" dirty="0" smtClean="0">
                <a:solidFill>
                  <a:srgbClr val="1B4A62"/>
                </a:solidFill>
                <a:latin typeface="Arial" panose="020B0604020202020204" pitchFamily="34" charset="0"/>
                <a:cs typeface="Arial" panose="020B0604020202020204" pitchFamily="34" charset="0"/>
              </a:rPr>
              <a:t>Other liabilities</a:t>
            </a:r>
            <a:endParaRPr lang="en-US" dirty="0">
              <a:solidFill>
                <a:srgbClr val="1B4A62"/>
              </a:solidFill>
              <a:latin typeface="Arial" panose="020B0604020202020204" pitchFamily="34" charset="0"/>
              <a:cs typeface="Arial" panose="020B0604020202020204" pitchFamily="34" charset="0"/>
            </a:endParaRPr>
          </a:p>
        </p:txBody>
      </p:sp>
      <p:sp>
        <p:nvSpPr>
          <p:cNvPr id="19" name="ZoneTexte 18">
            <a:extLst>
              <a:ext uri="{FF2B5EF4-FFF2-40B4-BE49-F238E27FC236}">
                <a16:creationId xmlns="" xmlns:a16="http://schemas.microsoft.com/office/drawing/2014/main" id="{E4F6FD75-633C-4D46-893F-1CD00A5B91E0}"/>
              </a:ext>
            </a:extLst>
          </p:cNvPr>
          <p:cNvSpPr txBox="1"/>
          <p:nvPr/>
        </p:nvSpPr>
        <p:spPr>
          <a:xfrm>
            <a:off x="998693" y="841564"/>
            <a:ext cx="2590486" cy="407497"/>
          </a:xfrm>
          <a:prstGeom prst="rect">
            <a:avLst/>
          </a:prstGeom>
          <a:noFill/>
        </p:spPr>
        <p:txBody>
          <a:bodyPr wrap="square" lIns="98755" tIns="49378" rIns="98755" bIns="49378" rtlCol="0">
            <a:spAutoFit/>
          </a:bodyPr>
          <a:lstStyle/>
          <a:p>
            <a:pPr algn="ctr" defTabSz="912594"/>
            <a:r>
              <a:rPr lang="en-US" sz="2000" b="1" dirty="0" smtClean="0">
                <a:solidFill>
                  <a:srgbClr val="004B62"/>
                </a:solidFill>
                <a:latin typeface="Arial" panose="020B0604020202020204" pitchFamily="34" charset="0"/>
                <a:cs typeface="Arial" panose="020B0604020202020204" pitchFamily="34" charset="0"/>
              </a:rPr>
              <a:t>2017: 3 478</a:t>
            </a:r>
            <a:endParaRPr lang="en-US" sz="2000" b="1" dirty="0">
              <a:solidFill>
                <a:srgbClr val="004B62"/>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 xmlns:a16="http://schemas.microsoft.com/office/drawing/2014/main" id="{7B19A672-3E2A-4F24-A382-C13D47FFFB2A}"/>
              </a:ext>
            </a:extLst>
          </p:cNvPr>
          <p:cNvSpPr txBox="1"/>
          <p:nvPr/>
        </p:nvSpPr>
        <p:spPr>
          <a:xfrm>
            <a:off x="5696039" y="822460"/>
            <a:ext cx="2590486" cy="407497"/>
          </a:xfrm>
          <a:prstGeom prst="rect">
            <a:avLst/>
          </a:prstGeom>
          <a:noFill/>
        </p:spPr>
        <p:txBody>
          <a:bodyPr wrap="square" lIns="98755" tIns="49378" rIns="98755" bIns="49378" rtlCol="0">
            <a:spAutoFit/>
          </a:bodyPr>
          <a:lstStyle/>
          <a:p>
            <a:pPr algn="ctr" defTabSz="912594"/>
            <a:r>
              <a:rPr lang="en-US" sz="2000" b="1" dirty="0" smtClean="0">
                <a:solidFill>
                  <a:srgbClr val="004B62"/>
                </a:solidFill>
                <a:latin typeface="Arial" panose="020B0604020202020204" pitchFamily="34" charset="0"/>
                <a:cs typeface="Arial" panose="020B0604020202020204" pitchFamily="34" charset="0"/>
              </a:rPr>
              <a:t>2018: 3 659</a:t>
            </a:r>
            <a:endParaRPr lang="en-US" sz="2000" b="1" dirty="0">
              <a:solidFill>
                <a:srgbClr val="004B62"/>
              </a:solidFill>
              <a:latin typeface="Arial" panose="020B0604020202020204" pitchFamily="34" charset="0"/>
              <a:cs typeface="Arial" panose="020B0604020202020204" pitchFamily="34" charset="0"/>
            </a:endParaRPr>
          </a:p>
        </p:txBody>
      </p:sp>
      <p:graphicFrame>
        <p:nvGraphicFramePr>
          <p:cNvPr id="21" name="Graphique 20">
            <a:extLst>
              <a:ext uri="{FF2B5EF4-FFF2-40B4-BE49-F238E27FC236}">
                <a16:creationId xmlns=""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27533020"/>
              </p:ext>
            </p:extLst>
          </p:nvPr>
        </p:nvGraphicFramePr>
        <p:xfrm>
          <a:off x="-60855" y="1200150"/>
          <a:ext cx="4709583" cy="25994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aphique 21">
            <a:extLst>
              <a:ext uri="{FF2B5EF4-FFF2-40B4-BE49-F238E27FC236}">
                <a16:creationId xmlns=""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474068320"/>
              </p:ext>
            </p:extLst>
          </p:nvPr>
        </p:nvGraphicFramePr>
        <p:xfrm>
          <a:off x="4564061" y="1200150"/>
          <a:ext cx="4640794" cy="25841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05271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D542EC0-5BF6-467F-A06D-62AB05DD6A92}"/>
              </a:ext>
            </a:extLst>
          </p:cNvPr>
          <p:cNvSpPr>
            <a:spLocks noGrp="1"/>
          </p:cNvSpPr>
          <p:nvPr>
            <p:ph type="title"/>
          </p:nvPr>
        </p:nvSpPr>
        <p:spPr>
          <a:xfrm>
            <a:off x="355898" y="185175"/>
            <a:ext cx="8229600" cy="720000"/>
          </a:xfrm>
        </p:spPr>
        <p:txBody>
          <a:bodyPr/>
          <a:lstStyle/>
          <a:p>
            <a:r>
              <a:rPr lang="en-US" dirty="0"/>
              <a:t>Stock price in 2018</a:t>
            </a:r>
          </a:p>
        </p:txBody>
      </p:sp>
      <p:sp>
        <p:nvSpPr>
          <p:cNvPr id="3" name="Espace réservé du numéro de diapositive 2">
            <a:extLst>
              <a:ext uri="{FF2B5EF4-FFF2-40B4-BE49-F238E27FC236}">
                <a16:creationId xmlns="" xmlns:a16="http://schemas.microsoft.com/office/drawing/2014/main" id="{3FEBD9D9-E2E5-47FD-B8F6-58B0943B84F9}"/>
              </a:ext>
            </a:extLst>
          </p:cNvPr>
          <p:cNvSpPr>
            <a:spLocks noGrp="1"/>
          </p:cNvSpPr>
          <p:nvPr>
            <p:ph type="sldNum" sz="quarter" idx="12"/>
          </p:nvPr>
        </p:nvSpPr>
        <p:spPr/>
        <p:txBody>
          <a:bodyPr/>
          <a:lstStyle/>
          <a:p>
            <a:fld id="{89916ABB-5C93-447D-9875-807AA2D5C92C}" type="slidenum">
              <a:rPr lang="en-US" smtClean="0">
                <a:solidFill>
                  <a:srgbClr val="004B62"/>
                </a:solidFill>
              </a:rPr>
              <a:pPr/>
              <a:t>82</a:t>
            </a:fld>
            <a:endParaRPr lang="en-US" dirty="0">
              <a:solidFill>
                <a:srgbClr val="004B62"/>
              </a:solidFill>
            </a:endParaRPr>
          </a:p>
        </p:txBody>
      </p:sp>
      <p:sp>
        <p:nvSpPr>
          <p:cNvPr id="4" name="Rectangle 3">
            <a:extLst>
              <a:ext uri="{FF2B5EF4-FFF2-40B4-BE49-F238E27FC236}">
                <a16:creationId xmlns="" xmlns:a16="http://schemas.microsoft.com/office/drawing/2014/main" id="{BA4957ED-043A-45DC-BFAD-B1B785713AA2}"/>
              </a:ext>
            </a:extLst>
          </p:cNvPr>
          <p:cNvSpPr/>
          <p:nvPr/>
        </p:nvSpPr>
        <p:spPr>
          <a:xfrm>
            <a:off x="2709478" y="3435846"/>
            <a:ext cx="3672408" cy="1200329"/>
          </a:xfrm>
          <a:prstGeom prst="rect">
            <a:avLst/>
          </a:prstGeom>
          <a:solidFill>
            <a:schemeClr val="bg1"/>
          </a:solidFill>
        </p:spPr>
        <p:txBody>
          <a:bodyPr wrap="square">
            <a:spAutoFit/>
          </a:bodyPr>
          <a:lstStyle/>
          <a:p>
            <a:pPr>
              <a:tabLst>
                <a:tab pos="1415654" algn="dec"/>
                <a:tab pos="1612106" algn="dec"/>
                <a:tab pos="1950244" algn="dec"/>
              </a:tabLst>
            </a:pPr>
            <a:r>
              <a:rPr lang="en-US" sz="1200" b="1" u="sng" dirty="0" err="1" smtClean="0"/>
              <a:t>Savencia</a:t>
            </a:r>
            <a:r>
              <a:rPr lang="en-US" sz="1200" b="1" u="sng" dirty="0" smtClean="0"/>
              <a:t> stock</a:t>
            </a:r>
          </a:p>
          <a:p>
            <a:pPr>
              <a:tabLst>
                <a:tab pos="1415654" algn="dec"/>
                <a:tab pos="1612106" algn="dec"/>
                <a:tab pos="1950244" algn="dec"/>
              </a:tabLst>
            </a:pPr>
            <a:r>
              <a:rPr lang="en-US" sz="1200" dirty="0" smtClean="0"/>
              <a:t>Low			 	55.40</a:t>
            </a:r>
          </a:p>
          <a:p>
            <a:pPr>
              <a:tabLst>
                <a:tab pos="1415654" algn="dec"/>
                <a:tab pos="1612106" algn="dec"/>
                <a:tab pos="1950244" algn="dec"/>
              </a:tabLst>
            </a:pPr>
            <a:r>
              <a:rPr lang="en-US" sz="1200" dirty="0" smtClean="0"/>
              <a:t>High	 			90.80 </a:t>
            </a:r>
          </a:p>
          <a:p>
            <a:pPr>
              <a:tabLst>
                <a:tab pos="1415654" algn="dec"/>
                <a:tab pos="1612106" algn="dec"/>
                <a:tab pos="1950244" algn="dec"/>
              </a:tabLst>
            </a:pPr>
            <a:r>
              <a:rPr lang="en-US" sz="1200" dirty="0" smtClean="0"/>
              <a:t>Average	 		 	75.57 </a:t>
            </a:r>
          </a:p>
          <a:p>
            <a:pPr>
              <a:tabLst>
                <a:tab pos="1415654" algn="dec"/>
                <a:tab pos="1612106" algn="dec"/>
                <a:tab pos="1950244" algn="dec"/>
              </a:tabLst>
            </a:pPr>
            <a:r>
              <a:rPr lang="en-US" sz="1200" dirty="0" smtClean="0"/>
              <a:t>Change in 2018				-30.8%</a:t>
            </a:r>
          </a:p>
          <a:p>
            <a:pPr>
              <a:tabLst>
                <a:tab pos="1415654" algn="dec"/>
                <a:tab pos="1612106" algn="dec"/>
                <a:tab pos="1950244" algn="dec"/>
              </a:tabLst>
            </a:pPr>
            <a:r>
              <a:rPr lang="en-US" sz="1200" dirty="0"/>
              <a:t>Capitalization as of </a:t>
            </a:r>
            <a:r>
              <a:rPr lang="en-US" sz="1200" dirty="0" smtClean="0"/>
              <a:t> 12/31/2018	783 M€</a:t>
            </a:r>
            <a:endParaRPr lang="en-US" sz="1200" dirty="0"/>
          </a:p>
        </p:txBody>
      </p:sp>
      <p:graphicFrame>
        <p:nvGraphicFramePr>
          <p:cNvPr id="6" name="Graphique 5">
            <a:extLst>
              <a:ext uri="{FF2B5EF4-FFF2-40B4-BE49-F238E27FC236}">
                <a16:creationId xmlns="" xmlns:a16="http://schemas.microsoft.com/office/drawing/2014/main" id="{4926D915-B1B1-4186-9544-12F2EA771EE0}"/>
              </a:ext>
            </a:extLst>
          </p:cNvPr>
          <p:cNvGraphicFramePr>
            <a:graphicFrameLocks/>
          </p:cNvGraphicFramePr>
          <p:nvPr>
            <p:extLst>
              <p:ext uri="{D42A27DB-BD31-4B8C-83A1-F6EECF244321}">
                <p14:modId xmlns:p14="http://schemas.microsoft.com/office/powerpoint/2010/main" val="1960593442"/>
              </p:ext>
            </p:extLst>
          </p:nvPr>
        </p:nvGraphicFramePr>
        <p:xfrm>
          <a:off x="342900" y="638500"/>
          <a:ext cx="8405564" cy="31573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6396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9D4264C1-058B-4BC4-B84B-622C3911B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Tree>
    <p:extLst>
      <p:ext uri="{BB962C8B-B14F-4D97-AF65-F5344CB8AC3E}">
        <p14:creationId xmlns:p14="http://schemas.microsoft.com/office/powerpoint/2010/main" val="517621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1186" r="10511" b="21698"/>
          <a:stretch/>
        </p:blipFill>
        <p:spPr/>
      </p:pic>
      <p:grpSp>
        <p:nvGrpSpPr>
          <p:cNvPr id="5" name="Group 4"/>
          <p:cNvGrpSpPr>
            <a:grpSpLocks noChangeAspect="1"/>
          </p:cNvGrpSpPr>
          <p:nvPr/>
        </p:nvGrpSpPr>
        <p:grpSpPr bwMode="auto">
          <a:xfrm>
            <a:off x="-12700" y="-3175"/>
            <a:ext cx="6832600" cy="5146675"/>
            <a:chOff x="-8" y="-2"/>
            <a:chExt cx="4304" cy="3242"/>
          </a:xfrm>
        </p:grpSpPr>
        <p:sp>
          <p:nvSpPr>
            <p:cNvPr id="6" name="AutoShape 3"/>
            <p:cNvSpPr>
              <a:spLocks noChangeAspect="1" noChangeArrowheads="1" noTextEdit="1"/>
            </p:cNvSpPr>
            <p:nvPr/>
          </p:nvSpPr>
          <p:spPr bwMode="auto">
            <a:xfrm>
              <a:off x="1464" y="0"/>
              <a:ext cx="2832"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8"/>
              <a:endParaRPr lang="en-US" dirty="0">
                <a:solidFill>
                  <a:prstClr val="black"/>
                </a:solidFill>
                <a:latin typeface="Calibri"/>
              </a:endParaRPr>
            </a:p>
          </p:txBody>
        </p:sp>
        <p:sp>
          <p:nvSpPr>
            <p:cNvPr id="7" name="Freeform 5"/>
            <p:cNvSpPr>
              <a:spLocks/>
            </p:cNvSpPr>
            <p:nvPr/>
          </p:nvSpPr>
          <p:spPr bwMode="auto">
            <a:xfrm>
              <a:off x="-8" y="-2"/>
              <a:ext cx="2888" cy="3242"/>
            </a:xfrm>
            <a:custGeom>
              <a:avLst/>
              <a:gdLst>
                <a:gd name="T0" fmla="*/ 1412 w 1444"/>
                <a:gd name="T1" fmla="*/ 805 h 1621"/>
                <a:gd name="T2" fmla="*/ 992 w 1444"/>
                <a:gd name="T3" fmla="*/ 0 h 1621"/>
                <a:gd name="T4" fmla="*/ 413 w 1444"/>
                <a:gd name="T5" fmla="*/ 0 h 1621"/>
                <a:gd name="T6" fmla="*/ 0 w 1444"/>
                <a:gd name="T7" fmla="*/ 392 h 1621"/>
                <a:gd name="T8" fmla="*/ 0 w 1444"/>
                <a:gd name="T9" fmla="*/ 1621 h 1621"/>
                <a:gd name="T10" fmla="*/ 819 w 1444"/>
                <a:gd name="T11" fmla="*/ 1621 h 1621"/>
                <a:gd name="T12" fmla="*/ 1412 w 1444"/>
                <a:gd name="T13" fmla="*/ 805 h 1621"/>
              </a:gdLst>
              <a:ahLst/>
              <a:cxnLst>
                <a:cxn ang="0">
                  <a:pos x="T0" y="T1"/>
                </a:cxn>
                <a:cxn ang="0">
                  <a:pos x="T2" y="T3"/>
                </a:cxn>
                <a:cxn ang="0">
                  <a:pos x="T4" y="T5"/>
                </a:cxn>
                <a:cxn ang="0">
                  <a:pos x="T6" y="T7"/>
                </a:cxn>
                <a:cxn ang="0">
                  <a:pos x="T8" y="T9"/>
                </a:cxn>
                <a:cxn ang="0">
                  <a:pos x="T10" y="T11"/>
                </a:cxn>
                <a:cxn ang="0">
                  <a:pos x="T12" y="T13"/>
                </a:cxn>
              </a:cxnLst>
              <a:rect l="0" t="0" r="r" b="b"/>
              <a:pathLst>
                <a:path w="1444" h="1621">
                  <a:moveTo>
                    <a:pt x="1412" y="805"/>
                  </a:moveTo>
                  <a:cubicBezTo>
                    <a:pt x="1444" y="540"/>
                    <a:pt x="1328" y="140"/>
                    <a:pt x="992" y="0"/>
                  </a:cubicBezTo>
                  <a:cubicBezTo>
                    <a:pt x="413" y="0"/>
                    <a:pt x="413" y="0"/>
                    <a:pt x="413" y="0"/>
                  </a:cubicBezTo>
                  <a:cubicBezTo>
                    <a:pt x="198" y="74"/>
                    <a:pt x="89" y="221"/>
                    <a:pt x="0" y="392"/>
                  </a:cubicBezTo>
                  <a:cubicBezTo>
                    <a:pt x="0" y="1621"/>
                    <a:pt x="0" y="1621"/>
                    <a:pt x="0" y="1621"/>
                  </a:cubicBezTo>
                  <a:cubicBezTo>
                    <a:pt x="819" y="1621"/>
                    <a:pt x="819" y="1621"/>
                    <a:pt x="819" y="1621"/>
                  </a:cubicBezTo>
                  <a:cubicBezTo>
                    <a:pt x="1136" y="1433"/>
                    <a:pt x="1372" y="1134"/>
                    <a:pt x="1412" y="805"/>
                  </a:cubicBezTo>
                </a:path>
              </a:pathLst>
            </a:custGeom>
            <a:solidFill>
              <a:srgbClr val="A6C8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dirty="0">
                <a:solidFill>
                  <a:prstClr val="black"/>
                </a:solidFill>
                <a:latin typeface="Calibri"/>
              </a:endParaRPr>
            </a:p>
          </p:txBody>
        </p:sp>
      </p:grpSp>
      <p:sp>
        <p:nvSpPr>
          <p:cNvPr id="11" name="Titre 10"/>
          <p:cNvSpPr>
            <a:spLocks noGrp="1"/>
          </p:cNvSpPr>
          <p:nvPr>
            <p:ph type="ctrTitle"/>
          </p:nvPr>
        </p:nvSpPr>
        <p:spPr/>
        <p:txBody>
          <a:bodyPr/>
          <a:lstStyle/>
          <a:p>
            <a:r>
              <a:rPr lang="en-US" dirty="0">
                <a:solidFill>
                  <a:schemeClr val="bg1"/>
                </a:solidFill>
              </a:rPr>
              <a:t>Financial Analysts’ Meeting</a:t>
            </a:r>
          </a:p>
        </p:txBody>
      </p:sp>
      <p:sp>
        <p:nvSpPr>
          <p:cNvPr id="12" name="Sous-titre 11"/>
          <p:cNvSpPr>
            <a:spLocks noGrp="1"/>
          </p:cNvSpPr>
          <p:nvPr>
            <p:ph type="subTitle" idx="1"/>
          </p:nvPr>
        </p:nvSpPr>
        <p:spPr>
          <a:xfrm>
            <a:off x="648000" y="3924000"/>
            <a:ext cx="2051792" cy="303934"/>
          </a:xfrm>
        </p:spPr>
        <p:txBody>
          <a:bodyPr/>
          <a:lstStyle/>
          <a:p>
            <a:r>
              <a:rPr lang="en-US" dirty="0" err="1" smtClean="0">
                <a:solidFill>
                  <a:schemeClr val="bg1"/>
                </a:solidFill>
              </a:rPr>
              <a:t>Viroflay</a:t>
            </a:r>
            <a:r>
              <a:rPr lang="en-US" dirty="0" smtClean="0">
                <a:solidFill>
                  <a:schemeClr val="bg1"/>
                </a:solidFill>
              </a:rPr>
              <a:t>, March 14, 2019</a:t>
            </a:r>
            <a:endParaRPr lang="en-US" dirty="0">
              <a:solidFill>
                <a:schemeClr val="bg1"/>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99" y="612000"/>
            <a:ext cx="2289942" cy="643524"/>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213" y="3969092"/>
            <a:ext cx="270000" cy="213750"/>
          </a:xfrm>
          <a:prstGeom prst="rect">
            <a:avLst/>
          </a:prstGeom>
        </p:spPr>
      </p:pic>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2807803" y="3971000"/>
            <a:ext cx="270000" cy="213750"/>
          </a:xfrm>
          <a:prstGeom prst="rect">
            <a:avLst/>
          </a:prstGeom>
        </p:spPr>
      </p:pic>
    </p:spTree>
    <p:extLst>
      <p:ext uri="{BB962C8B-B14F-4D97-AF65-F5344CB8AC3E}">
        <p14:creationId xmlns:p14="http://schemas.microsoft.com/office/powerpoint/2010/main" val="420692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659679"/>
            <a:ext cx="1042818" cy="288197"/>
          </a:xfrm>
          <a:prstGeom prst="rect">
            <a:avLst/>
          </a:prstGeom>
        </p:spPr>
      </p:pic>
      <p:sp>
        <p:nvSpPr>
          <p:cNvPr id="5" name="Titre 2">
            <a:extLst>
              <a:ext uri="{FF2B5EF4-FFF2-40B4-BE49-F238E27FC236}">
                <a16:creationId xmlns="" xmlns:a16="http://schemas.microsoft.com/office/drawing/2014/main" id="{3D9EA088-CE3D-4B7A-8F25-0275DD836521}"/>
              </a:ext>
            </a:extLst>
          </p:cNvPr>
          <p:cNvSpPr txBox="1">
            <a:spLocks/>
          </p:cNvSpPr>
          <p:nvPr/>
        </p:nvSpPr>
        <p:spPr>
          <a:xfrm>
            <a:off x="395536" y="267574"/>
            <a:ext cx="8229600" cy="72000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lvl="0">
              <a:defRPr/>
            </a:pPr>
            <a:r>
              <a:rPr kumimoji="0" lang="en-US" sz="3000" b="1" i="0" u="none" strike="noStrike" kern="1200" cap="none" spc="0" normalizeH="0" baseline="0" dirty="0" smtClean="0">
                <a:ln>
                  <a:noFill/>
                </a:ln>
                <a:solidFill>
                  <a:srgbClr val="004B62"/>
                </a:solidFill>
                <a:effectLst/>
                <a:uLnTx/>
                <a:uFillTx/>
                <a:latin typeface="Calibri"/>
                <a:ea typeface="+mj-ea"/>
                <a:cs typeface="+mj-cs"/>
              </a:rPr>
              <a:t>The dairy environment – </a:t>
            </a:r>
            <a:r>
              <a:rPr lang="en-US" dirty="0">
                <a:solidFill>
                  <a:srgbClr val="B1CA40"/>
                </a:solidFill>
              </a:rPr>
              <a:t>Skim milk powder</a:t>
            </a:r>
            <a:endParaRPr kumimoji="0" lang="en-US" sz="3000" b="1" i="0" u="none" strike="noStrike" kern="1200" cap="none" spc="0" normalizeH="0" baseline="0" dirty="0">
              <a:ln>
                <a:noFill/>
              </a:ln>
              <a:solidFill>
                <a:srgbClr val="004B62"/>
              </a:solidFill>
              <a:effectLst/>
              <a:uLnTx/>
              <a:uFillTx/>
              <a:latin typeface="Calibri"/>
              <a:ea typeface="+mj-ea"/>
              <a:cs typeface="+mj-cs"/>
            </a:endParaRPr>
          </a:p>
        </p:txBody>
      </p:sp>
      <p:sp>
        <p:nvSpPr>
          <p:cNvPr id="6" name="Titre 2">
            <a:extLst>
              <a:ext uri="{FF2B5EF4-FFF2-40B4-BE49-F238E27FC236}">
                <a16:creationId xmlns="" xmlns:a16="http://schemas.microsoft.com/office/drawing/2014/main" id="{E6E53BF0-938B-4807-BC60-07A41BE55654}"/>
              </a:ext>
            </a:extLst>
          </p:cNvPr>
          <p:cNvSpPr>
            <a:spLocks noGrp="1"/>
          </p:cNvSpPr>
          <p:nvPr>
            <p:ph type="title"/>
          </p:nvPr>
        </p:nvSpPr>
        <p:spPr>
          <a:xfrm>
            <a:off x="392217" y="771550"/>
            <a:ext cx="2880320" cy="359960"/>
          </a:xfrm>
        </p:spPr>
        <p:txBody>
          <a:bodyPr/>
          <a:lstStyle/>
          <a:p>
            <a:r>
              <a:rPr lang="en-US" sz="2800" dirty="0">
                <a:solidFill>
                  <a:srgbClr val="004C62"/>
                </a:solidFill>
              </a:rPr>
              <a:t>Price trend</a:t>
            </a:r>
            <a:endParaRPr lang="en-US" sz="2800" dirty="0">
              <a:solidFill>
                <a:srgbClr val="004C62"/>
              </a:solidFill>
              <a:latin typeface="+mn-lt"/>
              <a:ea typeface="+mn-ea"/>
              <a:cs typeface="+mn-cs"/>
            </a:endParaRPr>
          </a:p>
        </p:txBody>
      </p:sp>
      <p:sp>
        <p:nvSpPr>
          <p:cNvPr id="12" name="Titre 2">
            <a:extLst>
              <a:ext uri="{FF2B5EF4-FFF2-40B4-BE49-F238E27FC236}">
                <a16:creationId xmlns="" xmlns:a16="http://schemas.microsoft.com/office/drawing/2014/main" id="{940DD0DC-1A4C-4E17-B29A-3B3282E0D9FE}"/>
              </a:ext>
            </a:extLst>
          </p:cNvPr>
          <p:cNvSpPr txBox="1">
            <a:spLocks/>
          </p:cNvSpPr>
          <p:nvPr/>
        </p:nvSpPr>
        <p:spPr>
          <a:xfrm>
            <a:off x="5541147" y="3316862"/>
            <a:ext cx="3117032" cy="359960"/>
          </a:xfrm>
          <a:prstGeom prst="rect">
            <a:avLst/>
          </a:prstGeom>
        </p:spPr>
        <p:txBody>
          <a:bodyPr vert="horz" lIns="0" tIns="0" rIns="0" bIns="0" rtlCol="0" anchor="t" anchorCtr="0">
            <a:noAutofit/>
          </a:bodyPr>
          <a:lstStyle>
            <a:lvl1pPr algn="l" defTabSz="914400" rtl="0" eaLnBrk="1" latinLnBrk="0" hangingPunct="1">
              <a:spcBef>
                <a:spcPct val="0"/>
              </a:spcBef>
              <a:buNone/>
              <a:defRPr sz="3000" b="1" kern="1200">
                <a:solidFill>
                  <a:schemeClr val="tx2"/>
                </a:solidFill>
                <a:latin typeface="+mj-lt"/>
                <a:ea typeface="+mj-ea"/>
                <a:cs typeface="+mj-cs"/>
              </a:defRPr>
            </a:lvl1pPr>
          </a:lstStyle>
          <a:p>
            <a:pPr algn="ctr"/>
            <a:r>
              <a:rPr lang="en-US" sz="2000" dirty="0"/>
              <a:t>Average annual prices</a:t>
            </a:r>
          </a:p>
        </p:txBody>
      </p:sp>
      <p:graphicFrame>
        <p:nvGraphicFramePr>
          <p:cNvPr id="13" name="Graphique 12">
            <a:extLst>
              <a:ext uri="{FF2B5EF4-FFF2-40B4-BE49-F238E27FC236}">
                <a16:creationId xmlns="" xmlns:a16="http://schemas.microsoft.com/office/drawing/2014/main" id="{0F40D43B-1933-4A20-9C5F-3D52EB24D73C}"/>
              </a:ext>
            </a:extLst>
          </p:cNvPr>
          <p:cNvGraphicFramePr>
            <a:graphicFrameLocks/>
          </p:cNvGraphicFramePr>
          <p:nvPr>
            <p:extLst>
              <p:ext uri="{D42A27DB-BD31-4B8C-83A1-F6EECF244321}">
                <p14:modId xmlns:p14="http://schemas.microsoft.com/office/powerpoint/2010/main" val="2395714945"/>
              </p:ext>
            </p:extLst>
          </p:nvPr>
        </p:nvGraphicFramePr>
        <p:xfrm>
          <a:off x="5313158" y="843558"/>
          <a:ext cx="3542020" cy="23223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phique 13">
            <a:extLst>
              <a:ext uri="{FF2B5EF4-FFF2-40B4-BE49-F238E27FC236}">
                <a16:creationId xmlns="" xmlns:a16="http://schemas.microsoft.com/office/drawing/2014/main" id="{007B7604-F384-4D72-96EF-37A1983125CC}"/>
              </a:ext>
            </a:extLst>
          </p:cNvPr>
          <p:cNvGraphicFramePr>
            <a:graphicFrameLocks/>
          </p:cNvGraphicFramePr>
          <p:nvPr>
            <p:extLst>
              <p:ext uri="{D42A27DB-BD31-4B8C-83A1-F6EECF244321}">
                <p14:modId xmlns:p14="http://schemas.microsoft.com/office/powerpoint/2010/main" val="3184089052"/>
              </p:ext>
            </p:extLst>
          </p:nvPr>
        </p:nvGraphicFramePr>
        <p:xfrm>
          <a:off x="361615" y="1779662"/>
          <a:ext cx="4683839" cy="2699014"/>
        </p:xfrm>
        <a:graphic>
          <a:graphicData uri="http://schemas.openxmlformats.org/drawingml/2006/chart">
            <c:chart xmlns:c="http://schemas.openxmlformats.org/drawingml/2006/chart" xmlns:r="http://schemas.openxmlformats.org/officeDocument/2006/relationships" r:id="rId5"/>
          </a:graphicData>
        </a:graphic>
      </p:graphicFrame>
      <p:sp>
        <p:nvSpPr>
          <p:cNvPr id="8" name="ZoneTexte 7">
            <a:extLst>
              <a:ext uri="{FF2B5EF4-FFF2-40B4-BE49-F238E27FC236}">
                <a16:creationId xmlns="" xmlns:a16="http://schemas.microsoft.com/office/drawing/2014/main" id="{D3D3DD5C-241F-41D0-8AA1-720E45E2F65B}"/>
              </a:ext>
            </a:extLst>
          </p:cNvPr>
          <p:cNvSpPr txBox="1"/>
          <p:nvPr/>
        </p:nvSpPr>
        <p:spPr>
          <a:xfrm rot="18714993">
            <a:off x="871622" y="3949404"/>
            <a:ext cx="601340" cy="215444"/>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Feb</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9" name="ZoneTexte 8">
            <a:extLst>
              <a:ext uri="{FF2B5EF4-FFF2-40B4-BE49-F238E27FC236}">
                <a16:creationId xmlns="" xmlns:a16="http://schemas.microsoft.com/office/drawing/2014/main" id="{99763034-F3AB-4AB6-8FAB-4FD1CBDC8D9D}"/>
              </a:ext>
            </a:extLst>
          </p:cNvPr>
          <p:cNvSpPr txBox="1"/>
          <p:nvPr/>
        </p:nvSpPr>
        <p:spPr>
          <a:xfrm rot="18714993">
            <a:off x="1175593" y="3966481"/>
            <a:ext cx="555439" cy="215444"/>
          </a:xfrm>
          <a:prstGeom prst="rect">
            <a:avLst/>
          </a:prstGeom>
          <a:noFill/>
        </p:spPr>
        <p:txBody>
          <a:bodyPr wrap="square" rtlCol="0">
            <a:spAutoFit/>
          </a:bodyPr>
          <a:lstStyle/>
          <a:p>
            <a:pPr marL="92075" marR="0" lvl="0" indent="-9207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00" b="0" i="0" u="none" strike="noStrike" kern="1200" cap="none" spc="0" normalizeH="0" baseline="0" dirty="0" smtClean="0">
                <a:ln>
                  <a:noFill/>
                </a:ln>
                <a:solidFill>
                  <a:prstClr val="black"/>
                </a:solidFill>
                <a:effectLst/>
                <a:uLnTx/>
                <a:uFillTx/>
                <a:latin typeface="Calibri"/>
                <a:ea typeface="+mn-ea"/>
                <a:cs typeface="+mn-cs"/>
              </a:rPr>
              <a:t>March</a:t>
            </a:r>
            <a:endParaRPr kumimoji="0" lang="en-US" sz="800" b="0" i="0" u="none" strike="noStrike" kern="1200" cap="none" spc="0" normalizeH="0" baseline="0" dirty="0">
              <a:ln>
                <a:noFill/>
              </a:ln>
              <a:solidFill>
                <a:prstClr val="black"/>
              </a:solidFill>
              <a:effectLst/>
              <a:uLnTx/>
              <a:uFillTx/>
              <a:latin typeface="Calibri"/>
              <a:ea typeface="+mn-ea"/>
              <a:cs typeface="+mn-cs"/>
            </a:endParaRPr>
          </a:p>
        </p:txBody>
      </p:sp>
      <p:sp>
        <p:nvSpPr>
          <p:cNvPr id="10" name="Espace réservé du numéro de diapositive 7">
            <a:extLst>
              <a:ext uri="{FF2B5EF4-FFF2-40B4-BE49-F238E27FC236}">
                <a16:creationId xmlns="" xmlns:a16="http://schemas.microsoft.com/office/drawing/2014/main" id="{3EFFB7EE-8685-412E-833D-55507B6E6B09}"/>
              </a:ext>
            </a:extLst>
          </p:cNvPr>
          <p:cNvSpPr txBox="1">
            <a:spLocks/>
          </p:cNvSpPr>
          <p:nvPr/>
        </p:nvSpPr>
        <p:spPr>
          <a:xfrm>
            <a:off x="3834172" y="4820980"/>
            <a:ext cx="1475656" cy="27384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9916ABB-5C93-447D-9875-807AA2D5C92C}"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sp>
        <p:nvSpPr>
          <p:cNvPr id="11" name="ZoneTexte 10">
            <a:extLst>
              <a:ext uri="{FF2B5EF4-FFF2-40B4-BE49-F238E27FC236}">
                <a16:creationId xmlns="" xmlns:a16="http://schemas.microsoft.com/office/drawing/2014/main" id="{2CDBB6F7-3C5B-4B21-BB55-5AC73E8E2046}"/>
              </a:ext>
            </a:extLst>
          </p:cNvPr>
          <p:cNvSpPr txBox="1"/>
          <p:nvPr/>
        </p:nvSpPr>
        <p:spPr>
          <a:xfrm>
            <a:off x="323528" y="4789190"/>
            <a:ext cx="2808312" cy="230832"/>
          </a:xfrm>
          <a:prstGeom prst="rect">
            <a:avLst/>
          </a:prstGeom>
          <a:noFill/>
        </p:spPr>
        <p:txBody>
          <a:bodyPr wrap="square" lIns="0" rtlCol="0">
            <a:noAutofit/>
          </a:bodyPr>
          <a:lstStyle/>
          <a:p>
            <a:pPr>
              <a:defRPr/>
            </a:pPr>
            <a:r>
              <a:rPr lang="en-US" sz="900" dirty="0">
                <a:solidFill>
                  <a:schemeClr val="accent2"/>
                </a:solidFill>
                <a:latin typeface="Arial" panose="020B0604020202020204" pitchFamily="34" charset="0"/>
                <a:cs typeface="Arial" panose="020B0604020202020204" pitchFamily="34" charset="0"/>
              </a:rPr>
              <a:t>Financial Analysts’ Meeting      March 2019</a:t>
            </a:r>
          </a:p>
        </p:txBody>
      </p:sp>
      <p:sp>
        <p:nvSpPr>
          <p:cNvPr id="15" name="Freeform 5">
            <a:extLst>
              <a:ext uri="{FF2B5EF4-FFF2-40B4-BE49-F238E27FC236}">
                <a16:creationId xmlns="" xmlns:a16="http://schemas.microsoft.com/office/drawing/2014/main" id="{CCCA9799-F42D-4396-B6EB-AA539A7AA5E4}"/>
              </a:ext>
            </a:extLst>
          </p:cNvPr>
          <p:cNvSpPr>
            <a:spLocks/>
          </p:cNvSpPr>
          <p:nvPr/>
        </p:nvSpPr>
        <p:spPr bwMode="auto">
          <a:xfrm>
            <a:off x="1796275" y="4868606"/>
            <a:ext cx="93600" cy="72000"/>
          </a:xfrm>
          <a:custGeom>
            <a:avLst/>
            <a:gdLst>
              <a:gd name="T0" fmla="*/ 0 w 68"/>
              <a:gd name="T1" fmla="*/ 45 h 57"/>
              <a:gd name="T2" fmla="*/ 42 w 68"/>
              <a:gd name="T3" fmla="*/ 52 h 57"/>
              <a:gd name="T4" fmla="*/ 67 w 68"/>
              <a:gd name="T5" fmla="*/ 24 h 57"/>
              <a:gd name="T6" fmla="*/ 46 w 68"/>
              <a:gd name="T7" fmla="*/ 3 h 57"/>
              <a:gd name="T8" fmla="*/ 21 w 68"/>
              <a:gd name="T9" fmla="*/ 32 h 57"/>
              <a:gd name="T10" fmla="*/ 0 w 68"/>
              <a:gd name="T11" fmla="*/ 45 h 57"/>
            </a:gdLst>
            <a:ahLst/>
            <a:cxnLst>
              <a:cxn ang="0">
                <a:pos x="T0" y="T1"/>
              </a:cxn>
              <a:cxn ang="0">
                <a:pos x="T2" y="T3"/>
              </a:cxn>
              <a:cxn ang="0">
                <a:pos x="T4" y="T5"/>
              </a:cxn>
              <a:cxn ang="0">
                <a:pos x="T6" y="T7"/>
              </a:cxn>
              <a:cxn ang="0">
                <a:pos x="T8" y="T9"/>
              </a:cxn>
              <a:cxn ang="0">
                <a:pos x="T10" y="T11"/>
              </a:cxn>
            </a:cxnLst>
            <a:rect l="0" t="0" r="r" b="b"/>
            <a:pathLst>
              <a:path w="68" h="57">
                <a:moveTo>
                  <a:pt x="0" y="45"/>
                </a:moveTo>
                <a:cubicBezTo>
                  <a:pt x="13" y="57"/>
                  <a:pt x="29" y="56"/>
                  <a:pt x="42" y="52"/>
                </a:cubicBezTo>
                <a:cubicBezTo>
                  <a:pt x="55" y="48"/>
                  <a:pt x="67" y="37"/>
                  <a:pt x="67" y="24"/>
                </a:cubicBezTo>
                <a:cubicBezTo>
                  <a:pt x="68" y="15"/>
                  <a:pt x="61" y="0"/>
                  <a:pt x="46" y="3"/>
                </a:cubicBezTo>
                <a:cubicBezTo>
                  <a:pt x="27" y="5"/>
                  <a:pt x="30" y="21"/>
                  <a:pt x="21" y="32"/>
                </a:cubicBezTo>
                <a:cubicBezTo>
                  <a:pt x="9" y="47"/>
                  <a:pt x="0" y="45"/>
                  <a:pt x="0" y="45"/>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47365503"/>
      </p:ext>
    </p:extLst>
  </p:cSld>
  <p:clrMapOvr>
    <a:masterClrMapping/>
  </p:clrMapOvr>
</p:sld>
</file>

<file path=ppt/theme/theme1.xml><?xml version="1.0" encoding="utf-8"?>
<a:theme xmlns:a="http://schemas.openxmlformats.org/drawingml/2006/main" name="Thème Office">
  <a:themeElements>
    <a:clrScheme name="Savencia">
      <a:dk1>
        <a:sysClr val="windowText" lastClr="000000"/>
      </a:dk1>
      <a:lt1>
        <a:sysClr val="window" lastClr="FFFFFF"/>
      </a:lt1>
      <a:dk2>
        <a:srgbClr val="004B62"/>
      </a:dk2>
      <a:lt2>
        <a:srgbClr val="1BBBE9"/>
      </a:lt2>
      <a:accent1>
        <a:srgbClr val="DE6A09"/>
      </a:accent1>
      <a:accent2>
        <a:srgbClr val="B1CA40"/>
      </a:accent2>
      <a:accent3>
        <a:srgbClr val="008FD0"/>
      </a:accent3>
      <a:accent4>
        <a:srgbClr val="D95152"/>
      </a:accent4>
      <a:accent5>
        <a:srgbClr val="309089"/>
      </a:accent5>
      <a:accent6>
        <a:srgbClr val="F7C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ème Office">
  <a:themeElements>
    <a:clrScheme name="Savencia">
      <a:dk1>
        <a:sysClr val="windowText" lastClr="000000"/>
      </a:dk1>
      <a:lt1>
        <a:sysClr val="window" lastClr="FFFFFF"/>
      </a:lt1>
      <a:dk2>
        <a:srgbClr val="004B62"/>
      </a:dk2>
      <a:lt2>
        <a:srgbClr val="1BBBE9"/>
      </a:lt2>
      <a:accent1>
        <a:srgbClr val="DE6A09"/>
      </a:accent1>
      <a:accent2>
        <a:srgbClr val="B1CA40"/>
      </a:accent2>
      <a:accent3>
        <a:srgbClr val="008FD0"/>
      </a:accent3>
      <a:accent4>
        <a:srgbClr val="D95152"/>
      </a:accent4>
      <a:accent5>
        <a:srgbClr val="309089"/>
      </a:accent5>
      <a:accent6>
        <a:srgbClr val="F7C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ème Office">
  <a:themeElements>
    <a:clrScheme name="Savencia">
      <a:dk1>
        <a:sysClr val="windowText" lastClr="000000"/>
      </a:dk1>
      <a:lt1>
        <a:sysClr val="window" lastClr="FFFFFF"/>
      </a:lt1>
      <a:dk2>
        <a:srgbClr val="004B62"/>
      </a:dk2>
      <a:lt2>
        <a:srgbClr val="1BBBE9"/>
      </a:lt2>
      <a:accent1>
        <a:srgbClr val="DE6A09"/>
      </a:accent1>
      <a:accent2>
        <a:srgbClr val="B1CA40"/>
      </a:accent2>
      <a:accent3>
        <a:srgbClr val="008FD0"/>
      </a:accent3>
      <a:accent4>
        <a:srgbClr val="D95152"/>
      </a:accent4>
      <a:accent5>
        <a:srgbClr val="309089"/>
      </a:accent5>
      <a:accent6>
        <a:srgbClr val="F7C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hème Office">
  <a:themeElements>
    <a:clrScheme name="Savencia">
      <a:dk1>
        <a:sysClr val="windowText" lastClr="000000"/>
      </a:dk1>
      <a:lt1>
        <a:sysClr val="window" lastClr="FFFFFF"/>
      </a:lt1>
      <a:dk2>
        <a:srgbClr val="004B62"/>
      </a:dk2>
      <a:lt2>
        <a:srgbClr val="1BBBE9"/>
      </a:lt2>
      <a:accent1>
        <a:srgbClr val="DE6A09"/>
      </a:accent1>
      <a:accent2>
        <a:srgbClr val="B1CA40"/>
      </a:accent2>
      <a:accent3>
        <a:srgbClr val="008FD0"/>
      </a:accent3>
      <a:accent4>
        <a:srgbClr val="D95152"/>
      </a:accent4>
      <a:accent5>
        <a:srgbClr val="309089"/>
      </a:accent5>
      <a:accent6>
        <a:srgbClr val="F7C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Savencia Fromage &amp; Dairy">
    <a:dk1>
      <a:srgbClr val="1B4A62"/>
    </a:dk1>
    <a:lt1>
      <a:srgbClr val="FFFFFF"/>
    </a:lt1>
    <a:dk2>
      <a:srgbClr val="1B4A62"/>
    </a:dk2>
    <a:lt2>
      <a:srgbClr val="FFFFFF"/>
    </a:lt2>
    <a:accent1>
      <a:srgbClr val="0090F2"/>
    </a:accent1>
    <a:accent2>
      <a:srgbClr val="1B4A62"/>
    </a:accent2>
    <a:accent3>
      <a:srgbClr val="B6CA4E"/>
    </a:accent3>
    <a:accent4>
      <a:srgbClr val="01BCFF"/>
    </a:accent4>
    <a:accent5>
      <a:srgbClr val="4BACC6"/>
    </a:accent5>
    <a:accent6>
      <a:srgbClr val="D95152"/>
    </a:accent6>
    <a:hlink>
      <a:srgbClr val="1F497D"/>
    </a:hlink>
    <a:folHlink>
      <a:srgbClr val="3090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Savencia Fromage &amp; Dairy">
    <a:dk1>
      <a:srgbClr val="1B4A62"/>
    </a:dk1>
    <a:lt1>
      <a:srgbClr val="FFFFFF"/>
    </a:lt1>
    <a:dk2>
      <a:srgbClr val="1B4A62"/>
    </a:dk2>
    <a:lt2>
      <a:srgbClr val="FFFFFF"/>
    </a:lt2>
    <a:accent1>
      <a:srgbClr val="0090F2"/>
    </a:accent1>
    <a:accent2>
      <a:srgbClr val="1B4A62"/>
    </a:accent2>
    <a:accent3>
      <a:srgbClr val="B6CA4E"/>
    </a:accent3>
    <a:accent4>
      <a:srgbClr val="01BCFF"/>
    </a:accent4>
    <a:accent5>
      <a:srgbClr val="4BACC6"/>
    </a:accent5>
    <a:accent6>
      <a:srgbClr val="D95152"/>
    </a:accent6>
    <a:hlink>
      <a:srgbClr val="1F497D"/>
    </a:hlink>
    <a:folHlink>
      <a:srgbClr val="3090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Savencia Fromage &amp; Dairy">
    <a:dk1>
      <a:srgbClr val="1B4A62"/>
    </a:dk1>
    <a:lt1>
      <a:srgbClr val="FFFFFF"/>
    </a:lt1>
    <a:dk2>
      <a:srgbClr val="1B4A62"/>
    </a:dk2>
    <a:lt2>
      <a:srgbClr val="FFFFFF"/>
    </a:lt2>
    <a:accent1>
      <a:srgbClr val="0090F2"/>
    </a:accent1>
    <a:accent2>
      <a:srgbClr val="1B4A62"/>
    </a:accent2>
    <a:accent3>
      <a:srgbClr val="B6CA4E"/>
    </a:accent3>
    <a:accent4>
      <a:srgbClr val="01BCFF"/>
    </a:accent4>
    <a:accent5>
      <a:srgbClr val="4BACC6"/>
    </a:accent5>
    <a:accent6>
      <a:srgbClr val="D95152"/>
    </a:accent6>
    <a:hlink>
      <a:srgbClr val="1F497D"/>
    </a:hlink>
    <a:folHlink>
      <a:srgbClr val="30908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7143</TotalTime>
  <Words>6989</Words>
  <Application>Microsoft Office PowerPoint</Application>
  <PresentationFormat>On-screen Show (16:9)</PresentationFormat>
  <Paragraphs>1014</Paragraphs>
  <Slides>84</Slides>
  <Notes>84</Notes>
  <HiddenSlides>0</HiddenSlides>
  <MMClips>0</MMClips>
  <ScaleCrop>false</ScaleCrop>
  <HeadingPairs>
    <vt:vector size="4" baseType="variant">
      <vt:variant>
        <vt:lpstr>Theme</vt:lpstr>
      </vt:variant>
      <vt:variant>
        <vt:i4>7</vt:i4>
      </vt:variant>
      <vt:variant>
        <vt:lpstr>Slide Titles</vt:lpstr>
      </vt:variant>
      <vt:variant>
        <vt:i4>84</vt:i4>
      </vt:variant>
    </vt:vector>
  </HeadingPairs>
  <TitlesOfParts>
    <vt:vector size="91" baseType="lpstr">
      <vt:lpstr>Thème Office</vt:lpstr>
      <vt:lpstr>Conception personnalisée</vt:lpstr>
      <vt:lpstr>1_Thème Office</vt:lpstr>
      <vt:lpstr>2_Thème Office</vt:lpstr>
      <vt:lpstr>3_Thème Office</vt:lpstr>
      <vt:lpstr>4_Thème Office</vt:lpstr>
      <vt:lpstr>1_Conception personnalisée</vt:lpstr>
      <vt:lpstr>Financial Analysts’ Meeting</vt:lpstr>
      <vt:lpstr>PowerPoint Presentation</vt:lpstr>
      <vt:lpstr>Oxygen: 4 major focuses for progress between now and 2025</vt:lpstr>
      <vt:lpstr>The dairy environment</vt:lpstr>
      <vt:lpstr>The dairy environment in 2018</vt:lpstr>
      <vt:lpstr>The dairy environment </vt:lpstr>
      <vt:lpstr>PowerPoint Presentation</vt:lpstr>
      <vt:lpstr>The dairy environment – the markets in 2018</vt:lpstr>
      <vt:lpstr>Price trend</vt:lpstr>
      <vt:lpstr>PowerPoint Presentation</vt:lpstr>
      <vt:lpstr>Price trend</vt:lpstr>
      <vt:lpstr>PowerPoint Presentation</vt:lpstr>
      <vt:lpstr>PowerPoint Presentation</vt:lpstr>
      <vt:lpstr>The dairy environment – Situation in France</vt:lpstr>
      <vt:lpstr>A volatile dairy environment in 2019</vt:lpstr>
      <vt:lpstr>The dairy environment – Sustainable milk production</vt:lpstr>
      <vt:lpstr>The dairy environment – Sustainable milk production</vt:lpstr>
      <vt:lpstr>The dairy environment – Sustainable milk production</vt:lpstr>
      <vt:lpstr>The dairy environment – Sustainable milk production</vt:lpstr>
      <vt:lpstr>The dairy environment – BRESSOR</vt:lpstr>
      <vt:lpstr>Other dairy products</vt:lpstr>
      <vt:lpstr>Other Dairy Products – AFP (USA)</vt:lpstr>
      <vt:lpstr>Other Dairy Products Ingredients and nutritional solutions</vt:lpstr>
      <vt:lpstr>Other Dairy Products – Butter and cream</vt:lpstr>
      <vt:lpstr>Other Dairy Products – Food Service</vt:lpstr>
      <vt:lpstr>Other Dairy Products – Food Service</vt:lpstr>
      <vt:lpstr>Other Dairy Products – Food Service</vt:lpstr>
      <vt:lpstr>Cheese products</vt:lpstr>
      <vt:lpstr>A changing consumer</vt:lpstr>
      <vt:lpstr>A consumer recoiling from</vt:lpstr>
      <vt:lpstr>Savencia’s responses</vt:lpstr>
      <vt:lpstr>A consumer recoiling from</vt:lpstr>
      <vt:lpstr>Savencia’s responses</vt:lpstr>
      <vt:lpstr>A consumer recoiling from</vt:lpstr>
      <vt:lpstr>Savencia’s responses</vt:lpstr>
      <vt:lpstr>Global and Local: Argentina</vt:lpstr>
      <vt:lpstr>Global and Local: Brazil</vt:lpstr>
      <vt:lpstr>Global and Local</vt:lpstr>
      <vt:lpstr>Global and Local: USA</vt:lpstr>
      <vt:lpstr>Global and Local: Asia</vt:lpstr>
      <vt:lpstr>Global and Local</vt:lpstr>
      <vt:lpstr>Global and Local: Russia</vt:lpstr>
      <vt:lpstr>Global and Local</vt:lpstr>
      <vt:lpstr>Global and Local: Europe</vt:lpstr>
      <vt:lpstr>PowerPoint Presentation</vt:lpstr>
      <vt:lpstr>Global and Local</vt:lpstr>
      <vt:lpstr>Global and Local</vt:lpstr>
      <vt:lpstr>In France: specialist brands</vt:lpstr>
      <vt:lpstr>France: the market winners </vt:lpstr>
      <vt:lpstr>Sustainable brands: no GMOs, development of Bio</vt:lpstr>
      <vt:lpstr>Sustainable brands</vt:lpstr>
      <vt:lpstr>Sustainable brands</vt:lpstr>
      <vt:lpstr>Sustainable brands</vt:lpstr>
      <vt:lpstr>Sustainable brands: no waste, reduce plastic</vt:lpstr>
      <vt:lpstr>Health and responsible consumption:  Cheese, perfect for a flexible diet</vt:lpstr>
      <vt:lpstr>PowerPoint Presentation</vt:lpstr>
      <vt:lpstr>How to eat artfully</vt:lpstr>
      <vt:lpstr>Specialized distribution</vt:lpstr>
      <vt:lpstr>Accompany the new shopper path</vt:lpstr>
      <vt:lpstr>In conclusion</vt:lpstr>
      <vt:lpstr>2018 annual results</vt:lpstr>
      <vt:lpstr>Key figures for 2018 </vt:lpstr>
      <vt:lpstr>Net sales for 2018</vt:lpstr>
      <vt:lpstr>Quarterly growth in net sales Total Group</vt:lpstr>
      <vt:lpstr>Quarterly growth in net sales Cheese Products</vt:lpstr>
      <vt:lpstr>Quarterly growth in net sales Other Dairy Products</vt:lpstr>
      <vt:lpstr>Net sales</vt:lpstr>
      <vt:lpstr>Net sales (excluding Forex) Geographical split (in M€)</vt:lpstr>
      <vt:lpstr>Average price trend for currencies</vt:lpstr>
      <vt:lpstr>Operating costs</vt:lpstr>
      <vt:lpstr>Change in current operating profit</vt:lpstr>
      <vt:lpstr>Current operating profit Geographical evolution</vt:lpstr>
      <vt:lpstr>Current operating margin</vt:lpstr>
      <vt:lpstr>Average headcount</vt:lpstr>
      <vt:lpstr>Other operating income &amp; expense</vt:lpstr>
      <vt:lpstr>Net financial expense</vt:lpstr>
      <vt:lpstr>Result on monetary position for 2018</vt:lpstr>
      <vt:lpstr>Taxes on income</vt:lpstr>
      <vt:lpstr>Income statement</vt:lpstr>
      <vt:lpstr>2018 cash flows</vt:lpstr>
      <vt:lpstr>Statement of financial position (€m)</vt:lpstr>
      <vt:lpstr>Stock price in 2018</vt:lpstr>
      <vt:lpstr>PowerPoint Presentation</vt:lpstr>
      <vt:lpstr>Financial Analysts’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du réseau ORCDOM</dc:creator>
  <cp:lastModifiedBy>Andrew Taplin</cp:lastModifiedBy>
  <cp:revision>317</cp:revision>
  <cp:lastPrinted>2019-03-13T16:25:37Z</cp:lastPrinted>
  <dcterms:created xsi:type="dcterms:W3CDTF">2018-02-28T07:51:44Z</dcterms:created>
  <dcterms:modified xsi:type="dcterms:W3CDTF">2019-03-23T14:31:18Z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19470f-ea4b-42be-9358-878f0d2a3039_Enabled">
    <vt:lpwstr>True</vt:lpwstr>
  </property>
  <property fmtid="{D5CDD505-2E9C-101B-9397-08002B2CF9AE}" pid="3" name="MSIP_Label_6319470f-ea4b-42be-9358-878f0d2a3039_SiteId">
    <vt:lpwstr>b2e0bd95-d717-4462-b33e-dcaec4e9c4ec</vt:lpwstr>
  </property>
  <property fmtid="{D5CDD505-2E9C-101B-9397-08002B2CF9AE}" pid="4" name="MSIP_Label_6319470f-ea4b-42be-9358-878f0d2a3039_Owner">
    <vt:lpwstr>astrig.brown@savencia.com</vt:lpwstr>
  </property>
  <property fmtid="{D5CDD505-2E9C-101B-9397-08002B2CF9AE}" pid="5" name="MSIP_Label_6319470f-ea4b-42be-9358-878f0d2a3039_SetDate">
    <vt:lpwstr>2019-03-13T14:48:58.4555023Z</vt:lpwstr>
  </property>
  <property fmtid="{D5CDD505-2E9C-101B-9397-08002B2CF9AE}" pid="6" name="MSIP_Label_6319470f-ea4b-42be-9358-878f0d2a3039_Name">
    <vt:lpwstr>C1-Public</vt:lpwstr>
  </property>
  <property fmtid="{D5CDD505-2E9C-101B-9397-08002B2CF9AE}" pid="7" name="MSIP_Label_6319470f-ea4b-42be-9358-878f0d2a3039_Application">
    <vt:lpwstr>Microsoft Azure Information Protection</vt:lpwstr>
  </property>
  <property fmtid="{D5CDD505-2E9C-101B-9397-08002B2CF9AE}" pid="8" name="MSIP_Label_6319470f-ea4b-42be-9358-878f0d2a3039_Extended_MSFT_Method">
    <vt:lpwstr>Manual</vt:lpwstr>
  </property>
  <property fmtid="{D5CDD505-2E9C-101B-9397-08002B2CF9AE}" pid="9" name="Sensitivity">
    <vt:lpwstr>C1-Public</vt:lpwstr>
  </property>
</Properties>
</file>